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theme/theme4.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media/image43.jpg" ContentType="image/jpeg"/>
  <Override PartName="/ppt/notesSlides/notesSlide13.xml" ContentType="application/vnd.openxmlformats-officedocument.presentationml.notesSlide+xml"/>
  <Override PartName="/ppt/media/image47.JPG" ContentType="image/jpeg"/>
  <Override PartName="/ppt/media/image48.jpg" ContentType="image/jpeg"/>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27" r:id="rId5"/>
    <p:sldMasterId id="2147483728" r:id="rId6"/>
    <p:sldMasterId id="2147483660" r:id="rId7"/>
    <p:sldMasterId id="2147483732" r:id="rId8"/>
  </p:sldMasterIdLst>
  <p:notesMasterIdLst>
    <p:notesMasterId r:id="rId46"/>
  </p:notesMasterIdLst>
  <p:sldIdLst>
    <p:sldId id="257" r:id="rId9"/>
    <p:sldId id="258" r:id="rId10"/>
    <p:sldId id="261" r:id="rId11"/>
    <p:sldId id="256" r:id="rId12"/>
    <p:sldId id="259" r:id="rId13"/>
    <p:sldId id="286" r:id="rId14"/>
    <p:sldId id="262" r:id="rId15"/>
    <p:sldId id="263" r:id="rId16"/>
    <p:sldId id="264" r:id="rId17"/>
    <p:sldId id="266" r:id="rId18"/>
    <p:sldId id="265" r:id="rId19"/>
    <p:sldId id="267" r:id="rId20"/>
    <p:sldId id="268" r:id="rId21"/>
    <p:sldId id="287" r:id="rId22"/>
    <p:sldId id="288" r:id="rId23"/>
    <p:sldId id="289" r:id="rId24"/>
    <p:sldId id="290" r:id="rId25"/>
    <p:sldId id="291" r:id="rId26"/>
    <p:sldId id="292" r:id="rId27"/>
    <p:sldId id="293" r:id="rId28"/>
    <p:sldId id="294" r:id="rId29"/>
    <p:sldId id="295" r:id="rId30"/>
    <p:sldId id="296" r:id="rId31"/>
    <p:sldId id="297" r:id="rId32"/>
    <p:sldId id="298" r:id="rId33"/>
    <p:sldId id="299" r:id="rId34"/>
    <p:sldId id="300" r:id="rId35"/>
    <p:sldId id="301" r:id="rId36"/>
    <p:sldId id="302" r:id="rId37"/>
    <p:sldId id="303" r:id="rId38"/>
    <p:sldId id="304" r:id="rId39"/>
    <p:sldId id="305" r:id="rId40"/>
    <p:sldId id="306" r:id="rId41"/>
    <p:sldId id="307" r:id="rId42"/>
    <p:sldId id="308" r:id="rId43"/>
    <p:sldId id="309" r:id="rId44"/>
    <p:sldId id="285" r:id="rId45"/>
  </p:sldIdLst>
  <p:sldSz cx="12192000" cy="6858000"/>
  <p:notesSz cx="6858000" cy="9144000"/>
  <p:defaultText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96013EC-1A76-45C0-A7B8-70D5A76C5EA5}" v="13" dt="2020-03-02T15:07:52.14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57" autoAdjust="0"/>
    <p:restoredTop sz="94660"/>
  </p:normalViewPr>
  <p:slideViewPr>
    <p:cSldViewPr snapToGrid="0">
      <p:cViewPr varScale="1">
        <p:scale>
          <a:sx n="81" d="100"/>
          <a:sy n="81" d="100"/>
        </p:scale>
        <p:origin x="126" y="6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viewProps" Target="viewProps.xml"/><Relationship Id="rId8" Type="http://schemas.openxmlformats.org/officeDocument/2006/relationships/slideMaster" Target="slideMasters/slideMaster5.xml"/><Relationship Id="rId51"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IKA NWAKA" userId="52786c2e-a81a-40b7-85bc-9a3daa2484c3" providerId="ADAL" clId="{596013EC-1A76-45C0-A7B8-70D5A76C5EA5}"/>
    <pc:docChg chg="undo custSel addSld delSld modSld sldOrd addMainMaster">
      <pc:chgData name="CHIKA NWAKA" userId="52786c2e-a81a-40b7-85bc-9a3daa2484c3" providerId="ADAL" clId="{596013EC-1A76-45C0-A7B8-70D5A76C5EA5}" dt="2020-03-02T15:11:14.133" v="86" actId="1076"/>
      <pc:docMkLst>
        <pc:docMk/>
      </pc:docMkLst>
      <pc:sldChg chg="add del modTransition">
        <pc:chgData name="CHIKA NWAKA" userId="52786c2e-a81a-40b7-85bc-9a3daa2484c3" providerId="ADAL" clId="{596013EC-1A76-45C0-A7B8-70D5A76C5EA5}" dt="2020-03-02T15:07:28.508" v="24"/>
        <pc:sldMkLst>
          <pc:docMk/>
          <pc:sldMk cId="192769693" sldId="256"/>
        </pc:sldMkLst>
      </pc:sldChg>
      <pc:sldChg chg="add">
        <pc:chgData name="CHIKA NWAKA" userId="52786c2e-a81a-40b7-85bc-9a3daa2484c3" providerId="ADAL" clId="{596013EC-1A76-45C0-A7B8-70D5A76C5EA5}" dt="2020-03-02T15:07:36.886" v="25"/>
        <pc:sldMkLst>
          <pc:docMk/>
          <pc:sldMk cId="3382994167" sldId="256"/>
        </pc:sldMkLst>
      </pc:sldChg>
      <pc:sldChg chg="modSp mod ord">
        <pc:chgData name="CHIKA NWAKA" userId="52786c2e-a81a-40b7-85bc-9a3daa2484c3" providerId="ADAL" clId="{596013EC-1A76-45C0-A7B8-70D5A76C5EA5}" dt="2020-03-02T09:35:15.499" v="22"/>
        <pc:sldMkLst>
          <pc:docMk/>
          <pc:sldMk cId="2872854426" sldId="258"/>
        </pc:sldMkLst>
        <pc:spChg chg="mod">
          <ac:chgData name="CHIKA NWAKA" userId="52786c2e-a81a-40b7-85bc-9a3daa2484c3" providerId="ADAL" clId="{596013EC-1A76-45C0-A7B8-70D5A76C5EA5}" dt="2020-03-02T09:35:14.191" v="20" actId="113"/>
          <ac:spMkLst>
            <pc:docMk/>
            <pc:sldMk cId="2872854426" sldId="258"/>
            <ac:spMk id="3" creationId="{ED2720AD-CAD9-412B-8A7A-48D3D565604F}"/>
          </ac:spMkLst>
        </pc:spChg>
      </pc:sldChg>
      <pc:sldChg chg="add">
        <pc:chgData name="CHIKA NWAKA" userId="52786c2e-a81a-40b7-85bc-9a3daa2484c3" providerId="ADAL" clId="{596013EC-1A76-45C0-A7B8-70D5A76C5EA5}" dt="2020-03-02T15:07:37.918" v="26"/>
        <pc:sldMkLst>
          <pc:docMk/>
          <pc:sldMk cId="351776364" sldId="259"/>
        </pc:sldMkLst>
      </pc:sldChg>
      <pc:sldChg chg="add">
        <pc:chgData name="CHIKA NWAKA" userId="52786c2e-a81a-40b7-85bc-9a3daa2484c3" providerId="ADAL" clId="{596013EC-1A76-45C0-A7B8-70D5A76C5EA5}" dt="2020-03-02T15:07:39.327" v="28"/>
        <pc:sldMkLst>
          <pc:docMk/>
          <pc:sldMk cId="602121908" sldId="262"/>
        </pc:sldMkLst>
      </pc:sldChg>
      <pc:sldChg chg="add">
        <pc:chgData name="CHIKA NWAKA" userId="52786c2e-a81a-40b7-85bc-9a3daa2484c3" providerId="ADAL" clId="{596013EC-1A76-45C0-A7B8-70D5A76C5EA5}" dt="2020-03-02T15:07:39.918" v="29"/>
        <pc:sldMkLst>
          <pc:docMk/>
          <pc:sldMk cId="2339417241" sldId="263"/>
        </pc:sldMkLst>
      </pc:sldChg>
      <pc:sldChg chg="add">
        <pc:chgData name="CHIKA NWAKA" userId="52786c2e-a81a-40b7-85bc-9a3daa2484c3" providerId="ADAL" clId="{596013EC-1A76-45C0-A7B8-70D5A76C5EA5}" dt="2020-03-02T15:07:40.368" v="30"/>
        <pc:sldMkLst>
          <pc:docMk/>
          <pc:sldMk cId="1539745467" sldId="264"/>
        </pc:sldMkLst>
      </pc:sldChg>
      <pc:sldChg chg="add">
        <pc:chgData name="CHIKA NWAKA" userId="52786c2e-a81a-40b7-85bc-9a3daa2484c3" providerId="ADAL" clId="{596013EC-1A76-45C0-A7B8-70D5A76C5EA5}" dt="2020-03-02T15:07:41.329" v="32"/>
        <pc:sldMkLst>
          <pc:docMk/>
          <pc:sldMk cId="1814049684" sldId="265"/>
        </pc:sldMkLst>
      </pc:sldChg>
      <pc:sldChg chg="add">
        <pc:chgData name="CHIKA NWAKA" userId="52786c2e-a81a-40b7-85bc-9a3daa2484c3" providerId="ADAL" clId="{596013EC-1A76-45C0-A7B8-70D5A76C5EA5}" dt="2020-03-02T15:07:40.828" v="31"/>
        <pc:sldMkLst>
          <pc:docMk/>
          <pc:sldMk cId="2467673235" sldId="266"/>
        </pc:sldMkLst>
      </pc:sldChg>
      <pc:sldChg chg="add">
        <pc:chgData name="CHIKA NWAKA" userId="52786c2e-a81a-40b7-85bc-9a3daa2484c3" providerId="ADAL" clId="{596013EC-1A76-45C0-A7B8-70D5A76C5EA5}" dt="2020-03-02T15:07:41.828" v="33"/>
        <pc:sldMkLst>
          <pc:docMk/>
          <pc:sldMk cId="185998077" sldId="267"/>
        </pc:sldMkLst>
      </pc:sldChg>
      <pc:sldChg chg="add">
        <pc:chgData name="CHIKA NWAKA" userId="52786c2e-a81a-40b7-85bc-9a3daa2484c3" providerId="ADAL" clId="{596013EC-1A76-45C0-A7B8-70D5A76C5EA5}" dt="2020-03-02T15:07:42.568" v="34"/>
        <pc:sldMkLst>
          <pc:docMk/>
          <pc:sldMk cId="3257069914" sldId="268"/>
        </pc:sldMkLst>
      </pc:sldChg>
      <pc:sldChg chg="add">
        <pc:chgData name="CHIKA NWAKA" userId="52786c2e-a81a-40b7-85bc-9a3daa2484c3" providerId="ADAL" clId="{596013EC-1A76-45C0-A7B8-70D5A76C5EA5}" dt="2020-03-02T15:07:38.747" v="27"/>
        <pc:sldMkLst>
          <pc:docMk/>
          <pc:sldMk cId="1576209641" sldId="286"/>
        </pc:sldMkLst>
      </pc:sldChg>
      <pc:sldChg chg="add del">
        <pc:chgData name="CHIKA NWAKA" userId="52786c2e-a81a-40b7-85bc-9a3daa2484c3" providerId="ADAL" clId="{596013EC-1A76-45C0-A7B8-70D5A76C5EA5}" dt="2020-03-02T15:07:54.053" v="36" actId="47"/>
        <pc:sldMkLst>
          <pc:docMk/>
          <pc:sldMk cId="42915969" sldId="287"/>
        </pc:sldMkLst>
      </pc:sldChg>
      <pc:sldChg chg="add">
        <pc:chgData name="CHIKA NWAKA" userId="52786c2e-a81a-40b7-85bc-9a3daa2484c3" providerId="ADAL" clId="{596013EC-1A76-45C0-A7B8-70D5A76C5EA5}" dt="2020-03-02T15:08:12.190" v="38"/>
        <pc:sldMkLst>
          <pc:docMk/>
          <pc:sldMk cId="3328343783" sldId="287"/>
        </pc:sldMkLst>
      </pc:sldChg>
      <pc:sldChg chg="add">
        <pc:chgData name="CHIKA NWAKA" userId="52786c2e-a81a-40b7-85bc-9a3daa2484c3" providerId="ADAL" clId="{596013EC-1A76-45C0-A7B8-70D5A76C5EA5}" dt="2020-03-02T15:08:13.616" v="40"/>
        <pc:sldMkLst>
          <pc:docMk/>
          <pc:sldMk cId="4059446962" sldId="288"/>
        </pc:sldMkLst>
      </pc:sldChg>
      <pc:sldChg chg="add">
        <pc:chgData name="CHIKA NWAKA" userId="52786c2e-a81a-40b7-85bc-9a3daa2484c3" providerId="ADAL" clId="{596013EC-1A76-45C0-A7B8-70D5A76C5EA5}" dt="2020-03-02T15:08:14.985" v="42"/>
        <pc:sldMkLst>
          <pc:docMk/>
          <pc:sldMk cId="1343257095" sldId="289"/>
        </pc:sldMkLst>
      </pc:sldChg>
      <pc:sldChg chg="add">
        <pc:chgData name="CHIKA NWAKA" userId="52786c2e-a81a-40b7-85bc-9a3daa2484c3" providerId="ADAL" clId="{596013EC-1A76-45C0-A7B8-70D5A76C5EA5}" dt="2020-03-02T15:08:15.911" v="44"/>
        <pc:sldMkLst>
          <pc:docMk/>
          <pc:sldMk cId="575173514" sldId="290"/>
        </pc:sldMkLst>
      </pc:sldChg>
      <pc:sldChg chg="add">
        <pc:chgData name="CHIKA NWAKA" userId="52786c2e-a81a-40b7-85bc-9a3daa2484c3" providerId="ADAL" clId="{596013EC-1A76-45C0-A7B8-70D5A76C5EA5}" dt="2020-03-02T15:08:16.811" v="46"/>
        <pc:sldMkLst>
          <pc:docMk/>
          <pc:sldMk cId="2691414341" sldId="291"/>
        </pc:sldMkLst>
      </pc:sldChg>
      <pc:sldChg chg="add">
        <pc:chgData name="CHIKA NWAKA" userId="52786c2e-a81a-40b7-85bc-9a3daa2484c3" providerId="ADAL" clId="{596013EC-1A76-45C0-A7B8-70D5A76C5EA5}" dt="2020-03-02T15:08:42.999" v="48"/>
        <pc:sldMkLst>
          <pc:docMk/>
          <pc:sldMk cId="1922938671" sldId="292"/>
        </pc:sldMkLst>
      </pc:sldChg>
      <pc:sldChg chg="modSp add mod">
        <pc:chgData name="CHIKA NWAKA" userId="52786c2e-a81a-40b7-85bc-9a3daa2484c3" providerId="ADAL" clId="{596013EC-1A76-45C0-A7B8-70D5A76C5EA5}" dt="2020-03-02T15:11:14.133" v="86" actId="1076"/>
        <pc:sldMkLst>
          <pc:docMk/>
          <pc:sldMk cId="4246564153" sldId="293"/>
        </pc:sldMkLst>
        <pc:spChg chg="mod">
          <ac:chgData name="CHIKA NWAKA" userId="52786c2e-a81a-40b7-85bc-9a3daa2484c3" providerId="ADAL" clId="{596013EC-1A76-45C0-A7B8-70D5A76C5EA5}" dt="2020-03-02T15:11:14.133" v="86" actId="1076"/>
          <ac:spMkLst>
            <pc:docMk/>
            <pc:sldMk cId="4246564153" sldId="293"/>
            <ac:spMk id="2" creationId="{00000000-0000-0000-0000-000000000000}"/>
          </ac:spMkLst>
        </pc:spChg>
      </pc:sldChg>
      <pc:sldChg chg="add">
        <pc:chgData name="CHIKA NWAKA" userId="52786c2e-a81a-40b7-85bc-9a3daa2484c3" providerId="ADAL" clId="{596013EC-1A76-45C0-A7B8-70D5A76C5EA5}" dt="2020-03-02T15:08:45.909" v="52"/>
        <pc:sldMkLst>
          <pc:docMk/>
          <pc:sldMk cId="85074826" sldId="294"/>
        </pc:sldMkLst>
      </pc:sldChg>
      <pc:sldChg chg="add">
        <pc:chgData name="CHIKA NWAKA" userId="52786c2e-a81a-40b7-85bc-9a3daa2484c3" providerId="ADAL" clId="{596013EC-1A76-45C0-A7B8-70D5A76C5EA5}" dt="2020-03-02T15:08:47.109" v="54"/>
        <pc:sldMkLst>
          <pc:docMk/>
          <pc:sldMk cId="4082358177" sldId="295"/>
        </pc:sldMkLst>
      </pc:sldChg>
      <pc:sldChg chg="add">
        <pc:chgData name="CHIKA NWAKA" userId="52786c2e-a81a-40b7-85bc-9a3daa2484c3" providerId="ADAL" clId="{596013EC-1A76-45C0-A7B8-70D5A76C5EA5}" dt="2020-03-02T15:08:48.019" v="56"/>
        <pc:sldMkLst>
          <pc:docMk/>
          <pc:sldMk cId="117769587" sldId="296"/>
        </pc:sldMkLst>
      </pc:sldChg>
      <pc:sldChg chg="add">
        <pc:chgData name="CHIKA NWAKA" userId="52786c2e-a81a-40b7-85bc-9a3daa2484c3" providerId="ADAL" clId="{596013EC-1A76-45C0-A7B8-70D5A76C5EA5}" dt="2020-03-02T15:08:48.859" v="58"/>
        <pc:sldMkLst>
          <pc:docMk/>
          <pc:sldMk cId="1508982718" sldId="297"/>
        </pc:sldMkLst>
      </pc:sldChg>
      <pc:sldChg chg="add">
        <pc:chgData name="CHIKA NWAKA" userId="52786c2e-a81a-40b7-85bc-9a3daa2484c3" providerId="ADAL" clId="{596013EC-1A76-45C0-A7B8-70D5A76C5EA5}" dt="2020-03-02T15:08:49.879" v="60"/>
        <pc:sldMkLst>
          <pc:docMk/>
          <pc:sldMk cId="3097296361" sldId="298"/>
        </pc:sldMkLst>
      </pc:sldChg>
      <pc:sldChg chg="add">
        <pc:chgData name="CHIKA NWAKA" userId="52786c2e-a81a-40b7-85bc-9a3daa2484c3" providerId="ADAL" clId="{596013EC-1A76-45C0-A7B8-70D5A76C5EA5}" dt="2020-03-02T15:08:50.699" v="62"/>
        <pc:sldMkLst>
          <pc:docMk/>
          <pc:sldMk cId="2793377462" sldId="299"/>
        </pc:sldMkLst>
      </pc:sldChg>
      <pc:sldChg chg="add">
        <pc:chgData name="CHIKA NWAKA" userId="52786c2e-a81a-40b7-85bc-9a3daa2484c3" providerId="ADAL" clId="{596013EC-1A76-45C0-A7B8-70D5A76C5EA5}" dt="2020-03-02T15:08:51.599" v="64"/>
        <pc:sldMkLst>
          <pc:docMk/>
          <pc:sldMk cId="1907877571" sldId="300"/>
        </pc:sldMkLst>
      </pc:sldChg>
      <pc:sldChg chg="add">
        <pc:chgData name="CHIKA NWAKA" userId="52786c2e-a81a-40b7-85bc-9a3daa2484c3" providerId="ADAL" clId="{596013EC-1A76-45C0-A7B8-70D5A76C5EA5}" dt="2020-03-02T15:08:52.809" v="66"/>
        <pc:sldMkLst>
          <pc:docMk/>
          <pc:sldMk cId="413294759" sldId="301"/>
        </pc:sldMkLst>
      </pc:sldChg>
      <pc:sldChg chg="add">
        <pc:chgData name="CHIKA NWAKA" userId="52786c2e-a81a-40b7-85bc-9a3daa2484c3" providerId="ADAL" clId="{596013EC-1A76-45C0-A7B8-70D5A76C5EA5}" dt="2020-03-02T15:10:06.810" v="68"/>
        <pc:sldMkLst>
          <pc:docMk/>
          <pc:sldMk cId="1383738720" sldId="302"/>
        </pc:sldMkLst>
      </pc:sldChg>
      <pc:sldChg chg="add">
        <pc:chgData name="CHIKA NWAKA" userId="52786c2e-a81a-40b7-85bc-9a3daa2484c3" providerId="ADAL" clId="{596013EC-1A76-45C0-A7B8-70D5A76C5EA5}" dt="2020-03-02T15:10:08.594" v="70"/>
        <pc:sldMkLst>
          <pc:docMk/>
          <pc:sldMk cId="2400714462" sldId="303"/>
        </pc:sldMkLst>
      </pc:sldChg>
      <pc:sldChg chg="add">
        <pc:chgData name="CHIKA NWAKA" userId="52786c2e-a81a-40b7-85bc-9a3daa2484c3" providerId="ADAL" clId="{596013EC-1A76-45C0-A7B8-70D5A76C5EA5}" dt="2020-03-02T15:10:09.940" v="72"/>
        <pc:sldMkLst>
          <pc:docMk/>
          <pc:sldMk cId="1424563457" sldId="304"/>
        </pc:sldMkLst>
      </pc:sldChg>
      <pc:sldChg chg="add">
        <pc:chgData name="CHIKA NWAKA" userId="52786c2e-a81a-40b7-85bc-9a3daa2484c3" providerId="ADAL" clId="{596013EC-1A76-45C0-A7B8-70D5A76C5EA5}" dt="2020-03-02T15:10:11.247" v="74"/>
        <pc:sldMkLst>
          <pc:docMk/>
          <pc:sldMk cId="1869300942" sldId="305"/>
        </pc:sldMkLst>
      </pc:sldChg>
      <pc:sldChg chg="add">
        <pc:chgData name="CHIKA NWAKA" userId="52786c2e-a81a-40b7-85bc-9a3daa2484c3" providerId="ADAL" clId="{596013EC-1A76-45C0-A7B8-70D5A76C5EA5}" dt="2020-03-02T15:10:12.738" v="76"/>
        <pc:sldMkLst>
          <pc:docMk/>
          <pc:sldMk cId="1075111525" sldId="306"/>
        </pc:sldMkLst>
      </pc:sldChg>
      <pc:sldChg chg="add">
        <pc:chgData name="CHIKA NWAKA" userId="52786c2e-a81a-40b7-85bc-9a3daa2484c3" providerId="ADAL" clId="{596013EC-1A76-45C0-A7B8-70D5A76C5EA5}" dt="2020-03-02T15:10:14.075" v="78"/>
        <pc:sldMkLst>
          <pc:docMk/>
          <pc:sldMk cId="770430308" sldId="307"/>
        </pc:sldMkLst>
      </pc:sldChg>
      <pc:sldChg chg="add">
        <pc:chgData name="CHIKA NWAKA" userId="52786c2e-a81a-40b7-85bc-9a3daa2484c3" providerId="ADAL" clId="{596013EC-1A76-45C0-A7B8-70D5A76C5EA5}" dt="2020-03-02T15:10:14.952" v="80"/>
        <pc:sldMkLst>
          <pc:docMk/>
          <pc:sldMk cId="3928392036" sldId="308"/>
        </pc:sldMkLst>
      </pc:sldChg>
      <pc:sldChg chg="add">
        <pc:chgData name="CHIKA NWAKA" userId="52786c2e-a81a-40b7-85bc-9a3daa2484c3" providerId="ADAL" clId="{596013EC-1A76-45C0-A7B8-70D5A76C5EA5}" dt="2020-03-02T15:10:16.387" v="82"/>
        <pc:sldMkLst>
          <pc:docMk/>
          <pc:sldMk cId="3480936806" sldId="309"/>
        </pc:sldMkLst>
      </pc:sldChg>
      <pc:sldMasterChg chg="add addSldLayout">
        <pc:chgData name="CHIKA NWAKA" userId="52786c2e-a81a-40b7-85bc-9a3daa2484c3" providerId="ADAL" clId="{596013EC-1A76-45C0-A7B8-70D5A76C5EA5}" dt="2020-03-02T15:08:12.190" v="37" actId="27028"/>
        <pc:sldMasterMkLst>
          <pc:docMk/>
          <pc:sldMasterMk cId="2496619088" sldId="2147483660"/>
        </pc:sldMasterMkLst>
        <pc:sldLayoutChg chg="add">
          <pc:chgData name="CHIKA NWAKA" userId="52786c2e-a81a-40b7-85bc-9a3daa2484c3" providerId="ADAL" clId="{596013EC-1A76-45C0-A7B8-70D5A76C5EA5}" dt="2020-03-02T15:08:12.190" v="37" actId="27028"/>
          <pc:sldLayoutMkLst>
            <pc:docMk/>
            <pc:sldMasterMk cId="2496619088" sldId="2147483660"/>
            <pc:sldLayoutMk cId="2715409624" sldId="2147483667"/>
          </pc:sldLayoutMkLst>
        </pc:sldLayoutChg>
      </pc:sldMasterChg>
      <pc:sldMasterChg chg="add addSldLayout">
        <pc:chgData name="CHIKA NWAKA" userId="52786c2e-a81a-40b7-85bc-9a3daa2484c3" providerId="ADAL" clId="{596013EC-1A76-45C0-A7B8-70D5A76C5EA5}" dt="2020-03-02T15:08:47.109" v="53" actId="27028"/>
        <pc:sldMasterMkLst>
          <pc:docMk/>
          <pc:sldMasterMk cId="0" sldId="2147483732"/>
        </pc:sldMasterMkLst>
        <pc:sldLayoutChg chg="add">
          <pc:chgData name="CHIKA NWAKA" userId="52786c2e-a81a-40b7-85bc-9a3daa2484c3" providerId="ADAL" clId="{596013EC-1A76-45C0-A7B8-70D5A76C5EA5}" dt="2020-03-02T15:08:42.999" v="47" actId="27028"/>
          <pc:sldLayoutMkLst>
            <pc:docMk/>
            <pc:sldMasterMk cId="0" sldId="2147483732"/>
            <pc:sldLayoutMk cId="0" sldId="2147483662"/>
          </pc:sldLayoutMkLst>
        </pc:sldLayoutChg>
        <pc:sldLayoutChg chg="add">
          <pc:chgData name="CHIKA NWAKA" userId="52786c2e-a81a-40b7-85bc-9a3daa2484c3" providerId="ADAL" clId="{596013EC-1A76-45C0-A7B8-70D5A76C5EA5}" dt="2020-03-02T15:08:47.109" v="53" actId="27028"/>
          <pc:sldLayoutMkLst>
            <pc:docMk/>
            <pc:sldMasterMk cId="0" sldId="2147483732"/>
            <pc:sldLayoutMk cId="0" sldId="2147483664"/>
          </pc:sldLayoutMkLst>
        </pc:sldLayoutChg>
        <pc:sldLayoutChg chg="add">
          <pc:chgData name="CHIKA NWAKA" userId="52786c2e-a81a-40b7-85bc-9a3daa2484c3" providerId="ADAL" clId="{596013EC-1A76-45C0-A7B8-70D5A76C5EA5}" dt="2020-03-02T15:08:44.349" v="49" actId="27028"/>
          <pc:sldLayoutMkLst>
            <pc:docMk/>
            <pc:sldMasterMk cId="0" sldId="2147483732"/>
            <pc:sldLayoutMk cId="0" sldId="2147483665"/>
          </pc:sldLayoutMkLst>
        </pc:sldLayoutChg>
      </pc:sldMasterChg>
    </pc:docChg>
  </pc:docChgLst>
  <pc:docChgLst>
    <pc:chgData name="CHIKA NWAKA" userId="52786c2e-a81a-40b7-85bc-9a3daa2484c3" providerId="ADAL" clId="{67D8D715-B59F-4A68-934C-7AC7A0DB1B10}"/>
    <pc:docChg chg="custSel modSld sldOrd">
      <pc:chgData name="CHIKA NWAKA" userId="52786c2e-a81a-40b7-85bc-9a3daa2484c3" providerId="ADAL" clId="{67D8D715-B59F-4A68-934C-7AC7A0DB1B10}" dt="2020-03-02T09:18:11.604" v="71" actId="313"/>
      <pc:docMkLst>
        <pc:docMk/>
      </pc:docMkLst>
      <pc:sldChg chg="modSp mod">
        <pc:chgData name="CHIKA NWAKA" userId="52786c2e-a81a-40b7-85bc-9a3daa2484c3" providerId="ADAL" clId="{67D8D715-B59F-4A68-934C-7AC7A0DB1B10}" dt="2020-03-02T09:16:25.092" v="36" actId="20577"/>
        <pc:sldMkLst>
          <pc:docMk/>
          <pc:sldMk cId="2069197236" sldId="257"/>
        </pc:sldMkLst>
        <pc:spChg chg="mod">
          <ac:chgData name="CHIKA NWAKA" userId="52786c2e-a81a-40b7-85bc-9a3daa2484c3" providerId="ADAL" clId="{67D8D715-B59F-4A68-934C-7AC7A0DB1B10}" dt="2020-03-02T09:16:25.092" v="36" actId="20577"/>
          <ac:spMkLst>
            <pc:docMk/>
            <pc:sldMk cId="2069197236" sldId="257"/>
            <ac:spMk id="10242" creationId="{00000000-0000-0000-0000-000000000000}"/>
          </ac:spMkLst>
        </pc:spChg>
      </pc:sldChg>
      <pc:sldChg chg="modSp mod ord">
        <pc:chgData name="CHIKA NWAKA" userId="52786c2e-a81a-40b7-85bc-9a3daa2484c3" providerId="ADAL" clId="{67D8D715-B59F-4A68-934C-7AC7A0DB1B10}" dt="2020-03-02T09:17:18.461" v="70" actId="20577"/>
        <pc:sldMkLst>
          <pc:docMk/>
          <pc:sldMk cId="2872854426" sldId="258"/>
        </pc:sldMkLst>
        <pc:spChg chg="mod">
          <ac:chgData name="CHIKA NWAKA" userId="52786c2e-a81a-40b7-85bc-9a3daa2484c3" providerId="ADAL" clId="{67D8D715-B59F-4A68-934C-7AC7A0DB1B10}" dt="2020-03-02T09:17:18.461" v="70" actId="20577"/>
          <ac:spMkLst>
            <pc:docMk/>
            <pc:sldMk cId="2872854426" sldId="258"/>
            <ac:spMk id="3" creationId="{ED2720AD-CAD9-412B-8A7A-48D3D565604F}"/>
          </ac:spMkLst>
        </pc:spChg>
      </pc:sldChg>
      <pc:sldChg chg="modSp mod">
        <pc:chgData name="CHIKA NWAKA" userId="52786c2e-a81a-40b7-85bc-9a3daa2484c3" providerId="ADAL" clId="{67D8D715-B59F-4A68-934C-7AC7A0DB1B10}" dt="2020-03-02T09:18:11.604" v="71" actId="313"/>
        <pc:sldMkLst>
          <pc:docMk/>
          <pc:sldMk cId="3316442000" sldId="261"/>
        </pc:sldMkLst>
        <pc:spChg chg="mod">
          <ac:chgData name="CHIKA NWAKA" userId="52786c2e-a81a-40b7-85bc-9a3daa2484c3" providerId="ADAL" clId="{67D8D715-B59F-4A68-934C-7AC7A0DB1B10}" dt="2020-03-02T09:18:11.604" v="71" actId="313"/>
          <ac:spMkLst>
            <pc:docMk/>
            <pc:sldMk cId="3316442000" sldId="261"/>
            <ac:spMk id="3" creationId="{ED2720AD-CAD9-412B-8A7A-48D3D565604F}"/>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H"/>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09ACDC-5C1E-4848-8231-7560951FFDFD}" type="datetimeFigureOut">
              <a:rPr lang="en-CH" smtClean="0"/>
              <a:t>02/03/2020</a:t>
            </a:fld>
            <a:endParaRPr lang="en-CH"/>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H"/>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H"/>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D0C4F2-E519-44A6-A963-13582776FD51}" type="slidenum">
              <a:rPr lang="en-CH" smtClean="0"/>
              <a:t>‹#›</a:t>
            </a:fld>
            <a:endParaRPr lang="en-CH"/>
          </a:p>
        </p:txBody>
      </p:sp>
    </p:spTree>
    <p:extLst>
      <p:ext uri="{BB962C8B-B14F-4D97-AF65-F5344CB8AC3E}">
        <p14:creationId xmlns:p14="http://schemas.microsoft.com/office/powerpoint/2010/main" val="16462790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714949A-2396-4623-BA5F-5A1327FD8C56}" type="slidenum">
              <a:rPr kumimoji="1" lang="ja-JP" altLang="en-US" sz="1200" b="0" i="0" u="none" strike="noStrike" kern="1200" cap="none" spc="0" normalizeH="0" baseline="0" noProof="0" smtClean="0">
                <a:ln>
                  <a:noFill/>
                </a:ln>
                <a:solidFill>
                  <a:prstClr val="black"/>
                </a:solidFill>
                <a:effectLst/>
                <a:uLnTx/>
                <a:uFillTx/>
                <a:latin typeface="Arial"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1" lang="ja-JP" altLang="en-US" sz="1200" b="0" i="0" u="none" strike="noStrike" kern="1200" cap="none" spc="0" normalizeH="0" baseline="0" noProof="0">
              <a:ln>
                <a:noFill/>
              </a:ln>
              <a:solidFill>
                <a:prstClr val="black"/>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16175222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90488" y="744538"/>
            <a:ext cx="6616700" cy="3722687"/>
          </a:xfrm>
        </p:spPr>
      </p:sp>
      <p:sp>
        <p:nvSpPr>
          <p:cNvPr id="3" name="Pladsholder til noter 2"/>
          <p:cNvSpPr>
            <a:spLocks noGrp="1"/>
          </p:cNvSpPr>
          <p:nvPr>
            <p:ph type="body" idx="1"/>
          </p:nvPr>
        </p:nvSpPr>
        <p:spPr/>
        <p:txBody>
          <a:bodyPr/>
          <a:lstStyle/>
          <a:p>
            <a:r>
              <a:rPr lang="da-DK" dirty="0" err="1"/>
              <a:t>Some</a:t>
            </a:r>
            <a:r>
              <a:rPr lang="da-DK" dirty="0"/>
              <a:t> NS have </a:t>
            </a:r>
            <a:r>
              <a:rPr lang="da-DK" dirty="0" err="1"/>
              <a:t>well-being</a:t>
            </a:r>
            <a:r>
              <a:rPr lang="da-DK" dirty="0"/>
              <a:t> and </a:t>
            </a:r>
            <a:r>
              <a:rPr lang="da-DK" dirty="0" err="1"/>
              <a:t>care</a:t>
            </a:r>
            <a:r>
              <a:rPr lang="da-DK" dirty="0"/>
              <a:t> </a:t>
            </a:r>
            <a:r>
              <a:rPr lang="da-DK" dirty="0" err="1"/>
              <a:t>telephone</a:t>
            </a:r>
            <a:r>
              <a:rPr lang="da-DK" dirty="0"/>
              <a:t> supports </a:t>
            </a:r>
            <a:r>
              <a:rPr lang="da-DK" dirty="0" err="1"/>
              <a:t>where</a:t>
            </a:r>
            <a:r>
              <a:rPr lang="da-DK" dirty="0"/>
              <a:t> a </a:t>
            </a:r>
            <a:r>
              <a:rPr lang="da-DK" dirty="0" err="1"/>
              <a:t>volunteer</a:t>
            </a:r>
            <a:r>
              <a:rPr lang="da-DK" dirty="0"/>
              <a:t> </a:t>
            </a:r>
            <a:r>
              <a:rPr lang="da-DK" dirty="0" err="1"/>
              <a:t>call</a:t>
            </a:r>
            <a:r>
              <a:rPr lang="da-DK" dirty="0"/>
              <a:t> an </a:t>
            </a:r>
            <a:r>
              <a:rPr lang="da-DK" dirty="0" err="1"/>
              <a:t>older</a:t>
            </a:r>
            <a:r>
              <a:rPr lang="da-DK" dirty="0"/>
              <a:t> or </a:t>
            </a:r>
            <a:r>
              <a:rPr lang="da-DK" dirty="0" err="1"/>
              <a:t>lonely</a:t>
            </a:r>
            <a:r>
              <a:rPr lang="da-DK" dirty="0"/>
              <a:t> person on a </a:t>
            </a:r>
            <a:r>
              <a:rPr lang="da-DK" dirty="0" err="1"/>
              <a:t>daily</a:t>
            </a:r>
            <a:r>
              <a:rPr lang="da-DK" dirty="0"/>
              <a:t> basis </a:t>
            </a:r>
            <a:r>
              <a:rPr lang="da-DK" dirty="0" err="1"/>
              <a:t>during</a:t>
            </a:r>
            <a:r>
              <a:rPr lang="da-DK" dirty="0"/>
              <a:t> </a:t>
            </a:r>
            <a:r>
              <a:rPr lang="da-DK" dirty="0" err="1"/>
              <a:t>weekdays</a:t>
            </a:r>
            <a:endParaRPr lang="da-DK" dirty="0"/>
          </a:p>
          <a:p>
            <a:endParaRPr lang="da-DK" dirty="0"/>
          </a:p>
          <a:p>
            <a:r>
              <a:rPr lang="da-DK" dirty="0"/>
              <a:t>The basic </a:t>
            </a:r>
            <a:r>
              <a:rPr lang="da-DK" dirty="0" err="1"/>
              <a:t>principles</a:t>
            </a:r>
            <a:r>
              <a:rPr lang="da-DK" dirty="0"/>
              <a:t> </a:t>
            </a:r>
            <a:r>
              <a:rPr lang="da-DK" dirty="0" err="1"/>
              <a:t>used</a:t>
            </a:r>
            <a:r>
              <a:rPr lang="da-DK" dirty="0"/>
              <a:t> </a:t>
            </a:r>
            <a:r>
              <a:rPr lang="da-DK" dirty="0" err="1"/>
              <a:t>here</a:t>
            </a:r>
            <a:r>
              <a:rPr lang="da-DK" dirty="0"/>
              <a:t> </a:t>
            </a:r>
            <a:r>
              <a:rPr lang="da-DK" dirty="0" err="1"/>
              <a:t>are</a:t>
            </a:r>
            <a:r>
              <a:rPr lang="da-DK" dirty="0"/>
              <a:t> the same as </a:t>
            </a:r>
            <a:r>
              <a:rPr lang="da-DK" dirty="0" err="1"/>
              <a:t>before</a:t>
            </a:r>
            <a:r>
              <a:rPr lang="da-DK" dirty="0"/>
              <a:t> –</a:t>
            </a:r>
          </a:p>
          <a:p>
            <a:pPr marL="228600" indent="-228600">
              <a:buAutoNum type="arabicPeriod"/>
            </a:pPr>
            <a:r>
              <a:rPr lang="da-DK" dirty="0"/>
              <a:t>INFORMATION AND KNOWLEGDE </a:t>
            </a:r>
            <a:r>
              <a:rPr lang="da-DK" dirty="0" err="1"/>
              <a:t>Discuss</a:t>
            </a:r>
            <a:r>
              <a:rPr lang="da-DK" dirty="0"/>
              <a:t> and offer </a:t>
            </a:r>
            <a:r>
              <a:rPr lang="da-DK" dirty="0" err="1"/>
              <a:t>correct</a:t>
            </a:r>
            <a:r>
              <a:rPr lang="da-DK" dirty="0"/>
              <a:t> information</a:t>
            </a:r>
          </a:p>
          <a:p>
            <a:pPr marL="228600" indent="-228600">
              <a:buAutoNum type="arabicPeriod"/>
            </a:pPr>
            <a:r>
              <a:rPr lang="da-DK" dirty="0"/>
              <a:t>Help the recipient </a:t>
            </a:r>
            <a:r>
              <a:rPr lang="da-DK" dirty="0" err="1"/>
              <a:t>anticipate</a:t>
            </a:r>
            <a:r>
              <a:rPr lang="da-DK" dirty="0"/>
              <a:t> </a:t>
            </a:r>
            <a:r>
              <a:rPr lang="da-DK" dirty="0" err="1"/>
              <a:t>what</a:t>
            </a:r>
            <a:r>
              <a:rPr lang="da-DK" dirty="0"/>
              <a:t> to </a:t>
            </a:r>
            <a:r>
              <a:rPr lang="da-DK" dirty="0" err="1"/>
              <a:t>expect</a:t>
            </a:r>
            <a:r>
              <a:rPr lang="da-DK" dirty="0"/>
              <a:t> –and </a:t>
            </a:r>
            <a:r>
              <a:rPr lang="da-DK" dirty="0" err="1"/>
              <a:t>how</a:t>
            </a:r>
            <a:r>
              <a:rPr lang="da-DK" dirty="0"/>
              <a:t> </a:t>
            </a:r>
            <a:r>
              <a:rPr lang="da-DK" dirty="0" err="1"/>
              <a:t>best</a:t>
            </a:r>
            <a:r>
              <a:rPr lang="da-DK" dirty="0"/>
              <a:t> to </a:t>
            </a:r>
            <a:r>
              <a:rPr lang="da-DK" dirty="0" err="1"/>
              <a:t>cope</a:t>
            </a:r>
            <a:r>
              <a:rPr lang="da-DK" dirty="0"/>
              <a:t> </a:t>
            </a:r>
            <a:r>
              <a:rPr lang="da-DK" dirty="0" err="1"/>
              <a:t>emotionally</a:t>
            </a:r>
            <a:r>
              <a:rPr lang="da-DK" dirty="0"/>
              <a:t> in stressful situations. </a:t>
            </a:r>
            <a:r>
              <a:rPr lang="da-DK" dirty="0" err="1"/>
              <a:t>Realizing</a:t>
            </a:r>
            <a:r>
              <a:rPr lang="da-DK" dirty="0"/>
              <a:t> and </a:t>
            </a:r>
            <a:r>
              <a:rPr lang="da-DK" dirty="0" err="1"/>
              <a:t>naming</a:t>
            </a:r>
            <a:r>
              <a:rPr lang="da-DK" dirty="0"/>
              <a:t> </a:t>
            </a:r>
            <a:r>
              <a:rPr lang="da-DK" dirty="0" err="1"/>
              <a:t>one’s</a:t>
            </a:r>
            <a:r>
              <a:rPr lang="da-DK" dirty="0"/>
              <a:t> emotion is in </a:t>
            </a:r>
            <a:r>
              <a:rPr lang="da-DK" dirty="0" err="1"/>
              <a:t>itself</a:t>
            </a:r>
            <a:r>
              <a:rPr lang="da-DK" dirty="0"/>
              <a:t> </a:t>
            </a:r>
            <a:r>
              <a:rPr lang="da-DK" dirty="0" err="1"/>
              <a:t>helpful</a:t>
            </a:r>
            <a:r>
              <a:rPr lang="da-DK" dirty="0"/>
              <a:t> and </a:t>
            </a:r>
            <a:r>
              <a:rPr lang="da-DK" dirty="0" err="1"/>
              <a:t>assists</a:t>
            </a:r>
            <a:r>
              <a:rPr lang="da-DK" dirty="0"/>
              <a:t> in </a:t>
            </a:r>
            <a:r>
              <a:rPr lang="da-DK" dirty="0" err="1"/>
              <a:t>managing</a:t>
            </a:r>
            <a:r>
              <a:rPr lang="da-DK" dirty="0"/>
              <a:t> stress</a:t>
            </a:r>
          </a:p>
          <a:p>
            <a:pPr marL="228600" indent="-228600">
              <a:buAutoNum type="arabicPeriod"/>
            </a:pPr>
            <a:r>
              <a:rPr lang="da-DK" dirty="0"/>
              <a:t>Plan </a:t>
            </a:r>
            <a:r>
              <a:rPr lang="da-DK" dirty="0" err="1"/>
              <a:t>what</a:t>
            </a:r>
            <a:r>
              <a:rPr lang="da-DK" dirty="0"/>
              <a:t> to do </a:t>
            </a:r>
            <a:r>
              <a:rPr lang="da-DK" dirty="0" err="1"/>
              <a:t>if</a:t>
            </a:r>
            <a:r>
              <a:rPr lang="da-DK" dirty="0"/>
              <a:t> a situation </a:t>
            </a:r>
            <a:r>
              <a:rPr lang="da-DK" dirty="0" err="1"/>
              <a:t>arises</a:t>
            </a:r>
            <a:endParaRPr lang="da-DK" dirty="0"/>
          </a:p>
          <a:p>
            <a:pPr marL="228600" indent="-228600">
              <a:buAutoNum type="arabicPeriod"/>
            </a:pPr>
            <a:endParaRPr lang="da-DK"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da-DK" dirty="0" err="1"/>
              <a:t>Use</a:t>
            </a:r>
            <a:r>
              <a:rPr lang="da-DK" dirty="0"/>
              <a:t> the same </a:t>
            </a:r>
            <a:r>
              <a:rPr lang="da-DK" dirty="0" err="1"/>
              <a:t>techniques</a:t>
            </a:r>
            <a:r>
              <a:rPr lang="da-DK" dirty="0"/>
              <a:t> to stop </a:t>
            </a:r>
            <a:r>
              <a:rPr lang="da-DK" dirty="0" err="1"/>
              <a:t>worrying</a:t>
            </a:r>
            <a:r>
              <a:rPr lang="da-DK" dirty="0"/>
              <a:t> and limit time </a:t>
            </a:r>
            <a:r>
              <a:rPr lang="da-DK" dirty="0" err="1"/>
              <a:t>looking</a:t>
            </a:r>
            <a:r>
              <a:rPr lang="da-DK" dirty="0"/>
              <a:t> for information</a:t>
            </a:r>
          </a:p>
          <a:p>
            <a:pPr marL="228600" indent="-228600">
              <a:buAutoNum type="arabicPeriod"/>
            </a:pPr>
            <a:endParaRPr lang="da-DK" dirty="0"/>
          </a:p>
        </p:txBody>
      </p:sp>
      <p:sp>
        <p:nvSpPr>
          <p:cNvPr id="4" name="Pladsholder til slidenummer 3"/>
          <p:cNvSpPr>
            <a:spLocks noGrp="1"/>
          </p:cNvSpPr>
          <p:nvPr>
            <p:ph type="sldNum" sz="quarter" idx="5"/>
          </p:nvPr>
        </p:nvSpPr>
        <p:spPr/>
        <p:txBody>
          <a:bodyPr/>
          <a:lstStyle/>
          <a:p>
            <a:pPr>
              <a:defRPr/>
            </a:pPr>
            <a:fld id="{F956269D-D546-47DF-936F-DB4EEC91DC0F}" type="slidenum">
              <a:rPr lang="en-US" smtClean="0"/>
              <a:pPr>
                <a:defRPr/>
              </a:pPr>
              <a:t>33</a:t>
            </a:fld>
            <a:endParaRPr lang="en-US" dirty="0"/>
          </a:p>
        </p:txBody>
      </p:sp>
    </p:spTree>
    <p:extLst>
      <p:ext uri="{BB962C8B-B14F-4D97-AF65-F5344CB8AC3E}">
        <p14:creationId xmlns:p14="http://schemas.microsoft.com/office/powerpoint/2010/main" val="25085660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90488" y="744538"/>
            <a:ext cx="6616700" cy="3722687"/>
          </a:xfrm>
        </p:spPr>
      </p:sp>
      <p:sp>
        <p:nvSpPr>
          <p:cNvPr id="3" name="Pladsholder til noter 2"/>
          <p:cNvSpPr>
            <a:spLocks noGrp="1"/>
          </p:cNvSpPr>
          <p:nvPr>
            <p:ph type="body" idx="1"/>
          </p:nvPr>
        </p:nvSpPr>
        <p:spPr/>
        <p:txBody>
          <a:bodyPr/>
          <a:lstStyle/>
          <a:p>
            <a:r>
              <a:rPr lang="da-DK" dirty="0" err="1"/>
              <a:t>When</a:t>
            </a:r>
            <a:r>
              <a:rPr lang="da-DK" dirty="0"/>
              <a:t> </a:t>
            </a:r>
            <a:r>
              <a:rPr lang="da-DK" dirty="0" err="1"/>
              <a:t>being</a:t>
            </a:r>
            <a:r>
              <a:rPr lang="da-DK" dirty="0"/>
              <a:t> on a hotline or offer </a:t>
            </a:r>
            <a:r>
              <a:rPr lang="da-DK" dirty="0" err="1"/>
              <a:t>daily</a:t>
            </a:r>
            <a:r>
              <a:rPr lang="da-DK" dirty="0"/>
              <a:t> </a:t>
            </a:r>
            <a:r>
              <a:rPr lang="da-DK" dirty="0" err="1"/>
              <a:t>calls</a:t>
            </a:r>
            <a:r>
              <a:rPr lang="da-DK" dirty="0"/>
              <a:t> to </a:t>
            </a:r>
            <a:r>
              <a:rPr lang="da-DK" dirty="0" err="1"/>
              <a:t>someone</a:t>
            </a:r>
            <a:r>
              <a:rPr lang="da-DK" dirty="0"/>
              <a:t> in isolation, a new relation is </a:t>
            </a:r>
            <a:r>
              <a:rPr lang="da-DK" dirty="0" err="1"/>
              <a:t>established</a:t>
            </a:r>
            <a:r>
              <a:rPr lang="da-DK" dirty="0"/>
              <a:t> and the situation </a:t>
            </a:r>
            <a:r>
              <a:rPr lang="da-DK" dirty="0" err="1"/>
              <a:t>differs</a:t>
            </a:r>
            <a:r>
              <a:rPr lang="da-DK" dirty="0"/>
              <a:t> from </a:t>
            </a:r>
            <a:r>
              <a:rPr lang="da-DK" dirty="0" err="1"/>
              <a:t>that</a:t>
            </a:r>
            <a:r>
              <a:rPr lang="da-DK" dirty="0"/>
              <a:t> of </a:t>
            </a:r>
            <a:r>
              <a:rPr lang="da-DK" dirty="0" err="1"/>
              <a:t>those</a:t>
            </a:r>
            <a:r>
              <a:rPr lang="da-DK" dirty="0"/>
              <a:t> </a:t>
            </a:r>
            <a:r>
              <a:rPr lang="da-DK" dirty="0" err="1"/>
              <a:t>doing</a:t>
            </a:r>
            <a:r>
              <a:rPr lang="da-DK" dirty="0"/>
              <a:t> </a:t>
            </a:r>
            <a:r>
              <a:rPr lang="da-DK" dirty="0" err="1"/>
              <a:t>daily</a:t>
            </a:r>
            <a:r>
              <a:rPr lang="da-DK" dirty="0"/>
              <a:t> </a:t>
            </a:r>
            <a:r>
              <a:rPr lang="da-DK" dirty="0" err="1"/>
              <a:t>well-being</a:t>
            </a:r>
            <a:r>
              <a:rPr lang="da-DK" dirty="0"/>
              <a:t> and </a:t>
            </a:r>
            <a:r>
              <a:rPr lang="da-DK" dirty="0" err="1"/>
              <a:t>care</a:t>
            </a:r>
            <a:r>
              <a:rPr lang="da-DK" dirty="0"/>
              <a:t> </a:t>
            </a:r>
            <a:r>
              <a:rPr lang="da-DK" dirty="0" err="1"/>
              <a:t>calls</a:t>
            </a:r>
            <a:r>
              <a:rPr lang="da-DK" dirty="0"/>
              <a:t>.</a:t>
            </a:r>
          </a:p>
          <a:p>
            <a:r>
              <a:rPr lang="da-DK" dirty="0"/>
              <a:t>Key elements </a:t>
            </a:r>
            <a:r>
              <a:rPr lang="da-DK" dirty="0" err="1"/>
              <a:t>are</a:t>
            </a:r>
            <a:r>
              <a:rPr lang="da-DK" dirty="0"/>
              <a:t> to 1. </a:t>
            </a:r>
          </a:p>
          <a:p>
            <a:pPr marL="0" marR="0" lvl="0" indent="0" algn="l" defTabSz="914400" rtl="0" eaLnBrk="0" fontAlgn="base" latinLnBrk="0" hangingPunct="0">
              <a:lnSpc>
                <a:spcPct val="100000"/>
              </a:lnSpc>
              <a:spcBef>
                <a:spcPct val="30000"/>
              </a:spcBef>
              <a:spcAft>
                <a:spcPct val="0"/>
              </a:spcAft>
              <a:buClrTx/>
              <a:buSzTx/>
              <a:buFontTx/>
              <a:buNone/>
              <a:tabLst/>
              <a:defRPr/>
            </a:pPr>
            <a:r>
              <a:rPr lang="da-DK" dirty="0" err="1"/>
              <a:t>When</a:t>
            </a:r>
            <a:r>
              <a:rPr lang="da-DK" dirty="0"/>
              <a:t> </a:t>
            </a:r>
            <a:r>
              <a:rPr lang="da-DK" dirty="0" err="1"/>
              <a:t>communicating</a:t>
            </a:r>
            <a:r>
              <a:rPr lang="da-DK" dirty="0"/>
              <a:t> by </a:t>
            </a:r>
            <a:r>
              <a:rPr lang="da-DK" dirty="0" err="1"/>
              <a:t>phone</a:t>
            </a:r>
            <a:r>
              <a:rPr lang="da-DK" dirty="0"/>
              <a:t>/IT with or </a:t>
            </a:r>
            <a:r>
              <a:rPr lang="da-DK" dirty="0" err="1"/>
              <a:t>without</a:t>
            </a:r>
            <a:r>
              <a:rPr lang="da-DK" dirty="0"/>
              <a:t> </a:t>
            </a:r>
            <a:r>
              <a:rPr lang="da-DK" dirty="0" err="1"/>
              <a:t>visual</a:t>
            </a:r>
            <a:r>
              <a:rPr lang="da-DK" dirty="0"/>
              <a:t> </a:t>
            </a:r>
            <a:r>
              <a:rPr lang="da-DK" dirty="0" err="1"/>
              <a:t>contact</a:t>
            </a:r>
            <a:r>
              <a:rPr lang="da-DK" dirty="0"/>
              <a:t>, </a:t>
            </a:r>
            <a:r>
              <a:rPr lang="en-GB" sz="1200" kern="1200" dirty="0">
                <a:solidFill>
                  <a:schemeClr val="tx1"/>
                </a:solidFill>
                <a:effectLst/>
                <a:latin typeface="Calibri" pitchFamily="34" charset="0"/>
                <a:ea typeface="+mn-ea"/>
                <a:cs typeface="+mn-cs"/>
              </a:rPr>
              <a:t>Precise verbal communication is very important, slow down </a:t>
            </a:r>
            <a:r>
              <a:rPr lang="da-DK" dirty="0"/>
              <a:t>o </a:t>
            </a:r>
            <a:r>
              <a:rPr lang="da-DK" dirty="0" err="1"/>
              <a:t>ensure</a:t>
            </a:r>
            <a:r>
              <a:rPr lang="da-DK" dirty="0"/>
              <a:t> </a:t>
            </a:r>
            <a:r>
              <a:rPr lang="da-DK" dirty="0" err="1"/>
              <a:t>being</a:t>
            </a:r>
            <a:r>
              <a:rPr lang="da-DK" dirty="0"/>
              <a:t> </a:t>
            </a:r>
            <a:r>
              <a:rPr lang="da-DK" dirty="0" err="1"/>
              <a:t>understood</a:t>
            </a:r>
            <a:r>
              <a:rPr lang="da-DK" dirty="0"/>
              <a:t>, </a:t>
            </a:r>
            <a:r>
              <a:rPr lang="da-DK" dirty="0" err="1"/>
              <a:t>communicate</a:t>
            </a:r>
            <a:r>
              <a:rPr lang="en-GB" sz="1200" kern="1200" dirty="0">
                <a:solidFill>
                  <a:schemeClr val="tx1"/>
                </a:solidFill>
                <a:effectLst/>
                <a:latin typeface="Calibri" pitchFamily="34" charset="0"/>
                <a:ea typeface="+mn-ea"/>
                <a:cs typeface="+mn-cs"/>
              </a:rPr>
              <a:t> empathy and warmth</a:t>
            </a:r>
            <a:endParaRPr lang="da-DK" dirty="0"/>
          </a:p>
          <a:p>
            <a:r>
              <a:rPr lang="da-DK" dirty="0" err="1"/>
              <a:t>through</a:t>
            </a:r>
            <a:r>
              <a:rPr lang="da-DK" dirty="0"/>
              <a:t> the </a:t>
            </a:r>
            <a:r>
              <a:rPr lang="da-DK" dirty="0" err="1"/>
              <a:t>use</a:t>
            </a:r>
            <a:r>
              <a:rPr lang="da-DK" dirty="0"/>
              <a:t> a </a:t>
            </a:r>
            <a:r>
              <a:rPr lang="da-DK" dirty="0" err="1"/>
              <a:t>calm</a:t>
            </a:r>
            <a:r>
              <a:rPr lang="da-DK" dirty="0"/>
              <a:t> </a:t>
            </a:r>
            <a:r>
              <a:rPr lang="da-DK" dirty="0" err="1"/>
              <a:t>voice</a:t>
            </a:r>
            <a:r>
              <a:rPr lang="da-DK" dirty="0"/>
              <a:t>. </a:t>
            </a:r>
          </a:p>
          <a:p>
            <a:endParaRPr lang="da-DK" dirty="0"/>
          </a:p>
          <a:p>
            <a:r>
              <a:rPr lang="da-DK" dirty="0"/>
              <a:t>The </a:t>
            </a:r>
            <a:r>
              <a:rPr lang="da-DK" dirty="0" err="1"/>
              <a:t>call</a:t>
            </a:r>
            <a:r>
              <a:rPr lang="da-DK" dirty="0"/>
              <a:t> </a:t>
            </a:r>
            <a:r>
              <a:rPr lang="da-DK" dirty="0" err="1"/>
              <a:t>will</a:t>
            </a:r>
            <a:r>
              <a:rPr lang="da-DK" dirty="0"/>
              <a:t> </a:t>
            </a:r>
            <a:r>
              <a:rPr lang="da-DK" dirty="0" err="1"/>
              <a:t>then</a:t>
            </a:r>
            <a:r>
              <a:rPr lang="da-DK" dirty="0"/>
              <a:t> </a:t>
            </a:r>
            <a:r>
              <a:rPr lang="da-DK" dirty="0" err="1"/>
              <a:t>usually</a:t>
            </a:r>
            <a:r>
              <a:rPr lang="da-DK" dirty="0"/>
              <a:t> </a:t>
            </a:r>
            <a:r>
              <a:rPr lang="da-DK" dirty="0" err="1"/>
              <a:t>follow</a:t>
            </a:r>
            <a:r>
              <a:rPr lang="da-DK" dirty="0"/>
              <a:t> </a:t>
            </a:r>
            <a:r>
              <a:rPr lang="da-DK" dirty="0" err="1"/>
              <a:t>this</a:t>
            </a:r>
            <a:r>
              <a:rPr lang="da-DK" dirty="0"/>
              <a:t> </a:t>
            </a:r>
            <a:r>
              <a:rPr lang="da-DK" dirty="0" err="1"/>
              <a:t>sequence</a:t>
            </a:r>
            <a:r>
              <a:rPr lang="da-DK" dirty="0"/>
              <a:t>: </a:t>
            </a:r>
          </a:p>
          <a:p>
            <a:r>
              <a:rPr lang="da-DK" sz="1200" kern="1200" dirty="0" err="1">
                <a:solidFill>
                  <a:schemeClr val="tx1"/>
                </a:solidFill>
                <a:effectLst/>
                <a:latin typeface="Calibri" pitchFamily="34" charset="0"/>
                <a:ea typeface="+mn-ea"/>
                <a:cs typeface="+mn-cs"/>
              </a:rPr>
              <a:t>I</a:t>
            </a:r>
            <a:r>
              <a:rPr lang="da-DK" dirty="0" err="1"/>
              <a:t>ntroduce</a:t>
            </a:r>
            <a:r>
              <a:rPr lang="da-DK" dirty="0"/>
              <a:t> the </a:t>
            </a:r>
            <a:r>
              <a:rPr lang="da-DK" dirty="0" err="1"/>
              <a:t>caller</a:t>
            </a:r>
            <a:r>
              <a:rPr lang="da-DK" dirty="0"/>
              <a:t> and the Red Cross Red </a:t>
            </a:r>
            <a:r>
              <a:rPr lang="da-DK" dirty="0" err="1"/>
              <a:t>Crescent</a:t>
            </a:r>
            <a:r>
              <a:rPr lang="da-DK" dirty="0"/>
              <a:t>, </a:t>
            </a:r>
            <a:r>
              <a:rPr lang="da-DK" dirty="0" err="1"/>
              <a:t>explain</a:t>
            </a:r>
            <a:r>
              <a:rPr lang="da-DK" dirty="0"/>
              <a:t> the </a:t>
            </a:r>
            <a:r>
              <a:rPr lang="da-DK" dirty="0" err="1"/>
              <a:t>aim</a:t>
            </a:r>
            <a:r>
              <a:rPr lang="da-DK" dirty="0"/>
              <a:t> of the </a:t>
            </a:r>
            <a:r>
              <a:rPr lang="da-DK" dirty="0" err="1"/>
              <a:t>call</a:t>
            </a:r>
            <a:r>
              <a:rPr lang="da-DK" dirty="0"/>
              <a:t>, and give the time frame. </a:t>
            </a:r>
            <a:endParaRPr lang="da-DK" sz="1200" kern="1200" dirty="0">
              <a:solidFill>
                <a:schemeClr val="tx1"/>
              </a:solidFill>
              <a:effectLst/>
              <a:latin typeface="Calibri" pitchFamily="34" charset="0"/>
              <a:ea typeface="+mn-ea"/>
              <a:cs typeface="+mn-cs"/>
            </a:endParaRPr>
          </a:p>
          <a:p>
            <a:r>
              <a:rPr lang="en-GB" sz="1200" kern="1200" dirty="0">
                <a:solidFill>
                  <a:schemeClr val="tx1"/>
                </a:solidFill>
                <a:effectLst/>
                <a:latin typeface="Calibri" pitchFamily="34" charset="0"/>
                <a:ea typeface="+mn-ea"/>
                <a:cs typeface="+mn-cs"/>
              </a:rPr>
              <a:t>Ask how the recipient is doing </a:t>
            </a:r>
          </a:p>
          <a:p>
            <a:r>
              <a:rPr lang="en-GB" sz="1200" kern="1200" dirty="0">
                <a:solidFill>
                  <a:schemeClr val="tx1"/>
                </a:solidFill>
                <a:effectLst/>
                <a:latin typeface="Calibri" pitchFamily="34" charset="0"/>
                <a:ea typeface="+mn-ea"/>
                <a:cs typeface="+mn-cs"/>
              </a:rPr>
              <a:t>Provide accurate information on disease outbreak to promote calming</a:t>
            </a:r>
            <a:endParaRPr lang="da-DK" sz="1200" kern="1200" dirty="0">
              <a:solidFill>
                <a:schemeClr val="tx1"/>
              </a:solidFill>
              <a:effectLst/>
              <a:latin typeface="Calibri" pitchFamily="34" charset="0"/>
              <a:ea typeface="+mn-ea"/>
              <a:cs typeface="+mn-cs"/>
            </a:endParaRPr>
          </a:p>
          <a:p>
            <a:pPr lvl="0"/>
            <a:r>
              <a:rPr lang="en-GB" sz="1200" kern="1200" dirty="0">
                <a:solidFill>
                  <a:schemeClr val="tx1"/>
                </a:solidFill>
                <a:effectLst/>
                <a:latin typeface="Calibri" pitchFamily="34" charset="0"/>
                <a:ea typeface="+mn-ea"/>
                <a:cs typeface="+mn-cs"/>
              </a:rPr>
              <a:t>Use key psychosocial phrases to normalize reactions and to establish useful strategies the recipient has used before when faced with adversity. </a:t>
            </a:r>
            <a:endParaRPr lang="da-DK" sz="1200" kern="1200" dirty="0">
              <a:solidFill>
                <a:schemeClr val="tx1"/>
              </a:solidFill>
              <a:effectLst/>
              <a:latin typeface="Calibri" pitchFamily="34" charset="0"/>
              <a:ea typeface="+mn-ea"/>
              <a:cs typeface="+mn-cs"/>
            </a:endParaRPr>
          </a:p>
          <a:p>
            <a:pPr lvl="0"/>
            <a:r>
              <a:rPr lang="en-GB" sz="1200" kern="1200" dirty="0">
                <a:solidFill>
                  <a:schemeClr val="tx1"/>
                </a:solidFill>
                <a:effectLst/>
                <a:latin typeface="Calibri" pitchFamily="34" charset="0"/>
                <a:ea typeface="+mn-ea"/>
                <a:cs typeface="+mn-cs"/>
              </a:rPr>
              <a:t>Ask questions to find out if there are any concerns or if the recipient needs any other support</a:t>
            </a:r>
            <a:endParaRPr lang="da-DK" sz="1200" kern="1200" dirty="0">
              <a:solidFill>
                <a:schemeClr val="tx1"/>
              </a:solidFill>
              <a:effectLst/>
              <a:latin typeface="Calibri" pitchFamily="34" charset="0"/>
              <a:ea typeface="+mn-ea"/>
              <a:cs typeface="+mn-cs"/>
            </a:endParaRPr>
          </a:p>
          <a:p>
            <a:pPr lvl="0"/>
            <a:r>
              <a:rPr lang="da-DK" sz="1200" kern="1200" dirty="0">
                <a:solidFill>
                  <a:schemeClr val="tx1"/>
                </a:solidFill>
                <a:effectLst/>
                <a:latin typeface="Calibri" pitchFamily="34" charset="0"/>
                <a:ea typeface="+mn-ea"/>
                <a:cs typeface="+mn-cs"/>
              </a:rPr>
              <a:t>End the </a:t>
            </a:r>
            <a:r>
              <a:rPr lang="da-DK" sz="1200" kern="1200" dirty="0" err="1">
                <a:solidFill>
                  <a:schemeClr val="tx1"/>
                </a:solidFill>
                <a:effectLst/>
                <a:latin typeface="Calibri" pitchFamily="34" charset="0"/>
                <a:ea typeface="+mn-ea"/>
                <a:cs typeface="+mn-cs"/>
              </a:rPr>
              <a:t>call</a:t>
            </a:r>
            <a:r>
              <a:rPr lang="da-DK" sz="1200" kern="1200" dirty="0">
                <a:solidFill>
                  <a:schemeClr val="tx1"/>
                </a:solidFill>
                <a:effectLst/>
                <a:latin typeface="Calibri" pitchFamily="34" charset="0"/>
                <a:ea typeface="+mn-ea"/>
                <a:cs typeface="+mn-cs"/>
              </a:rPr>
              <a:t> and </a:t>
            </a:r>
            <a:r>
              <a:rPr lang="da-DK" sz="1200" kern="1200" dirty="0" err="1">
                <a:solidFill>
                  <a:schemeClr val="tx1"/>
                </a:solidFill>
                <a:effectLst/>
                <a:latin typeface="Calibri" pitchFamily="34" charset="0"/>
                <a:ea typeface="+mn-ea"/>
                <a:cs typeface="+mn-cs"/>
              </a:rPr>
              <a:t>agree</a:t>
            </a:r>
            <a:r>
              <a:rPr lang="da-DK" sz="1200" kern="1200" dirty="0">
                <a:solidFill>
                  <a:schemeClr val="tx1"/>
                </a:solidFill>
                <a:effectLst/>
                <a:latin typeface="Calibri" pitchFamily="34" charset="0"/>
                <a:ea typeface="+mn-ea"/>
                <a:cs typeface="+mn-cs"/>
              </a:rPr>
              <a:t> on a </a:t>
            </a:r>
            <a:r>
              <a:rPr lang="da-DK" sz="1200" kern="1200" dirty="0" err="1">
                <a:solidFill>
                  <a:schemeClr val="tx1"/>
                </a:solidFill>
                <a:effectLst/>
                <a:latin typeface="Calibri" pitchFamily="34" charset="0"/>
                <a:ea typeface="+mn-ea"/>
                <a:cs typeface="+mn-cs"/>
              </a:rPr>
              <a:t>next</a:t>
            </a:r>
            <a:r>
              <a:rPr lang="da-DK" sz="1200" kern="1200" dirty="0">
                <a:solidFill>
                  <a:schemeClr val="tx1"/>
                </a:solidFill>
                <a:effectLst/>
                <a:latin typeface="Calibri" pitchFamily="34" charset="0"/>
                <a:ea typeface="+mn-ea"/>
                <a:cs typeface="+mn-cs"/>
              </a:rPr>
              <a:t> </a:t>
            </a:r>
            <a:r>
              <a:rPr lang="da-DK" sz="1200" kern="1200" dirty="0" err="1">
                <a:solidFill>
                  <a:schemeClr val="tx1"/>
                </a:solidFill>
                <a:effectLst/>
                <a:latin typeface="Calibri" pitchFamily="34" charset="0"/>
                <a:ea typeface="+mn-ea"/>
                <a:cs typeface="+mn-cs"/>
              </a:rPr>
              <a:t>call</a:t>
            </a:r>
            <a:r>
              <a:rPr lang="da-DK" sz="1200" kern="1200" dirty="0">
                <a:solidFill>
                  <a:schemeClr val="tx1"/>
                </a:solidFill>
                <a:effectLst/>
                <a:latin typeface="Calibri" pitchFamily="34" charset="0"/>
                <a:ea typeface="+mn-ea"/>
                <a:cs typeface="+mn-cs"/>
              </a:rPr>
              <a:t> </a:t>
            </a:r>
            <a:r>
              <a:rPr lang="da-DK" sz="1200" kern="1200" dirty="0" err="1">
                <a:solidFill>
                  <a:schemeClr val="tx1"/>
                </a:solidFill>
                <a:effectLst/>
                <a:latin typeface="Calibri" pitchFamily="34" charset="0"/>
                <a:ea typeface="+mn-ea"/>
                <a:cs typeface="+mn-cs"/>
              </a:rPr>
              <a:t>if</a:t>
            </a:r>
            <a:r>
              <a:rPr lang="da-DK" sz="1200" kern="1200" dirty="0">
                <a:solidFill>
                  <a:schemeClr val="tx1"/>
                </a:solidFill>
                <a:effectLst/>
                <a:latin typeface="Calibri" pitchFamily="34" charset="0"/>
                <a:ea typeface="+mn-ea"/>
                <a:cs typeface="+mn-cs"/>
              </a:rPr>
              <a:t> </a:t>
            </a:r>
            <a:r>
              <a:rPr lang="da-DK" sz="1200" kern="1200" dirty="0" err="1">
                <a:solidFill>
                  <a:schemeClr val="tx1"/>
                </a:solidFill>
                <a:effectLst/>
                <a:latin typeface="Calibri" pitchFamily="34" charset="0"/>
                <a:ea typeface="+mn-ea"/>
                <a:cs typeface="+mn-cs"/>
              </a:rPr>
              <a:t>needed</a:t>
            </a:r>
            <a:endParaRPr lang="da-DK" sz="1200" kern="1200" dirty="0">
              <a:solidFill>
                <a:schemeClr val="tx1"/>
              </a:solidFill>
              <a:effectLst/>
              <a:latin typeface="Calibri" pitchFamily="34" charset="0"/>
              <a:ea typeface="+mn-ea"/>
              <a:cs typeface="+mn-cs"/>
            </a:endParaRPr>
          </a:p>
          <a:p>
            <a:pPr lvl="0"/>
            <a:endParaRPr lang="da-DK" sz="1200" kern="1200" dirty="0">
              <a:solidFill>
                <a:schemeClr val="tx1"/>
              </a:solidFill>
              <a:effectLst/>
              <a:latin typeface="Calibri" pitchFamily="34" charset="0"/>
              <a:ea typeface="+mn-ea"/>
              <a:cs typeface="+mn-cs"/>
            </a:endParaRPr>
          </a:p>
          <a:p>
            <a:pPr lvl="0"/>
            <a:r>
              <a:rPr lang="da-DK" sz="1200" kern="1200" dirty="0" err="1">
                <a:solidFill>
                  <a:schemeClr val="tx1"/>
                </a:solidFill>
                <a:effectLst/>
                <a:latin typeface="Calibri" pitchFamily="34" charset="0"/>
                <a:ea typeface="+mn-ea"/>
                <a:cs typeface="+mn-cs"/>
              </a:rPr>
              <a:t>During</a:t>
            </a:r>
            <a:r>
              <a:rPr lang="da-DK" sz="1200" kern="1200" dirty="0">
                <a:solidFill>
                  <a:schemeClr val="tx1"/>
                </a:solidFill>
                <a:effectLst/>
                <a:latin typeface="Calibri" pitchFamily="34" charset="0"/>
                <a:ea typeface="+mn-ea"/>
                <a:cs typeface="+mn-cs"/>
              </a:rPr>
              <a:t> the </a:t>
            </a:r>
            <a:r>
              <a:rPr lang="da-DK" sz="1200" kern="1200" dirty="0" err="1">
                <a:solidFill>
                  <a:schemeClr val="tx1"/>
                </a:solidFill>
                <a:effectLst/>
                <a:latin typeface="Calibri" pitchFamily="34" charset="0"/>
                <a:ea typeface="+mn-ea"/>
                <a:cs typeface="+mn-cs"/>
              </a:rPr>
              <a:t>call</a:t>
            </a:r>
            <a:r>
              <a:rPr lang="da-DK" sz="1200" kern="1200" dirty="0">
                <a:solidFill>
                  <a:schemeClr val="tx1"/>
                </a:solidFill>
                <a:effectLst/>
                <a:latin typeface="Calibri" pitchFamily="34" charset="0"/>
                <a:ea typeface="+mn-ea"/>
                <a:cs typeface="+mn-cs"/>
              </a:rPr>
              <a:t>, </a:t>
            </a:r>
            <a:r>
              <a:rPr lang="da-DK" sz="1200" kern="1200" dirty="0" err="1">
                <a:solidFill>
                  <a:schemeClr val="tx1"/>
                </a:solidFill>
                <a:effectLst/>
                <a:latin typeface="Calibri" pitchFamily="34" charset="0"/>
                <a:ea typeface="+mn-ea"/>
                <a:cs typeface="+mn-cs"/>
              </a:rPr>
              <a:t>rephrase</a:t>
            </a:r>
            <a:r>
              <a:rPr lang="da-DK" sz="1200" kern="1200" dirty="0">
                <a:solidFill>
                  <a:schemeClr val="tx1"/>
                </a:solidFill>
                <a:effectLst/>
                <a:latin typeface="Calibri" pitchFamily="34" charset="0"/>
                <a:ea typeface="+mn-ea"/>
                <a:cs typeface="+mn-cs"/>
              </a:rPr>
              <a:t> and </a:t>
            </a:r>
            <a:r>
              <a:rPr lang="da-DK" sz="1200" kern="1200" dirty="0" err="1">
                <a:solidFill>
                  <a:schemeClr val="tx1"/>
                </a:solidFill>
                <a:effectLst/>
                <a:latin typeface="Calibri" pitchFamily="34" charset="0"/>
                <a:ea typeface="+mn-ea"/>
                <a:cs typeface="+mn-cs"/>
              </a:rPr>
              <a:t>summarize</a:t>
            </a:r>
            <a:r>
              <a:rPr lang="da-DK" sz="1200" kern="1200" dirty="0">
                <a:solidFill>
                  <a:schemeClr val="tx1"/>
                </a:solidFill>
                <a:effectLst/>
                <a:latin typeface="Calibri" pitchFamily="34" charset="0"/>
                <a:ea typeface="+mn-ea"/>
                <a:cs typeface="+mn-cs"/>
              </a:rPr>
              <a:t>. </a:t>
            </a:r>
            <a:r>
              <a:rPr lang="da-DK" sz="1200" kern="1200" dirty="0" err="1">
                <a:solidFill>
                  <a:schemeClr val="tx1"/>
                </a:solidFill>
                <a:effectLst/>
                <a:latin typeface="Calibri" pitchFamily="34" charset="0"/>
                <a:ea typeface="+mn-ea"/>
                <a:cs typeface="+mn-cs"/>
              </a:rPr>
              <a:t>Comment</a:t>
            </a:r>
            <a:r>
              <a:rPr lang="da-DK" sz="1200" kern="1200" dirty="0">
                <a:solidFill>
                  <a:schemeClr val="tx1"/>
                </a:solidFill>
                <a:effectLst/>
                <a:latin typeface="Calibri" pitchFamily="34" charset="0"/>
                <a:ea typeface="+mn-ea"/>
                <a:cs typeface="+mn-cs"/>
              </a:rPr>
              <a:t> on </a:t>
            </a:r>
            <a:r>
              <a:rPr lang="da-DK" sz="1200" kern="1200" dirty="0" err="1">
                <a:solidFill>
                  <a:schemeClr val="tx1"/>
                </a:solidFill>
                <a:effectLst/>
                <a:latin typeface="Calibri" pitchFamily="34" charset="0"/>
                <a:ea typeface="+mn-ea"/>
                <a:cs typeface="+mn-cs"/>
              </a:rPr>
              <a:t>what</a:t>
            </a:r>
            <a:r>
              <a:rPr lang="da-DK" sz="1200" kern="1200" dirty="0">
                <a:solidFill>
                  <a:schemeClr val="tx1"/>
                </a:solidFill>
                <a:effectLst/>
                <a:latin typeface="Calibri" pitchFamily="34" charset="0"/>
                <a:ea typeface="+mn-ea"/>
                <a:cs typeface="+mn-cs"/>
              </a:rPr>
              <a:t> the recipient is </a:t>
            </a:r>
            <a:r>
              <a:rPr lang="da-DK" sz="1200" kern="1200" dirty="0" err="1">
                <a:solidFill>
                  <a:schemeClr val="tx1"/>
                </a:solidFill>
                <a:effectLst/>
                <a:latin typeface="Calibri" pitchFamily="34" charset="0"/>
                <a:ea typeface="+mn-ea"/>
                <a:cs typeface="+mn-cs"/>
              </a:rPr>
              <a:t>doing</a:t>
            </a:r>
            <a:r>
              <a:rPr lang="da-DK" sz="1200" kern="1200" dirty="0">
                <a:solidFill>
                  <a:schemeClr val="tx1"/>
                </a:solidFill>
                <a:effectLst/>
                <a:latin typeface="Calibri" pitchFamily="34" charset="0"/>
                <a:ea typeface="+mn-ea"/>
                <a:cs typeface="+mn-cs"/>
              </a:rPr>
              <a:t> </a:t>
            </a:r>
            <a:r>
              <a:rPr lang="da-DK" sz="1200" kern="1200" dirty="0" err="1">
                <a:solidFill>
                  <a:schemeClr val="tx1"/>
                </a:solidFill>
                <a:effectLst/>
                <a:latin typeface="Calibri" pitchFamily="34" charset="0"/>
                <a:ea typeface="+mn-ea"/>
                <a:cs typeface="+mn-cs"/>
              </a:rPr>
              <a:t>well</a:t>
            </a:r>
            <a:r>
              <a:rPr lang="da-DK" sz="1200" kern="1200" dirty="0">
                <a:solidFill>
                  <a:schemeClr val="tx1"/>
                </a:solidFill>
                <a:effectLst/>
                <a:latin typeface="Calibri" pitchFamily="34" charset="0"/>
                <a:ea typeface="+mn-ea"/>
                <a:cs typeface="+mn-cs"/>
              </a:rPr>
              <a:t> to </a:t>
            </a:r>
            <a:r>
              <a:rPr lang="da-DK" sz="1200" kern="1200" dirty="0" err="1">
                <a:solidFill>
                  <a:schemeClr val="tx1"/>
                </a:solidFill>
                <a:effectLst/>
                <a:latin typeface="Calibri" pitchFamily="34" charset="0"/>
                <a:ea typeface="+mn-ea"/>
                <a:cs typeface="+mn-cs"/>
              </a:rPr>
              <a:t>manage</a:t>
            </a:r>
            <a:r>
              <a:rPr lang="da-DK" sz="1200" kern="1200" dirty="0">
                <a:solidFill>
                  <a:schemeClr val="tx1"/>
                </a:solidFill>
                <a:effectLst/>
                <a:latin typeface="Calibri" pitchFamily="34" charset="0"/>
                <a:ea typeface="+mn-ea"/>
                <a:cs typeface="+mn-cs"/>
              </a:rPr>
              <a:t> the situation.</a:t>
            </a:r>
          </a:p>
          <a:p>
            <a:endParaRPr lang="da-DK" dirty="0"/>
          </a:p>
          <a:p>
            <a:endParaRPr lang="da-DK" dirty="0"/>
          </a:p>
          <a:p>
            <a:r>
              <a:rPr lang="da-DK" dirty="0" err="1"/>
              <a:t>Volunteers</a:t>
            </a:r>
            <a:r>
              <a:rPr lang="da-DK" dirty="0"/>
              <a:t> </a:t>
            </a:r>
            <a:r>
              <a:rPr lang="da-DK" dirty="0" err="1"/>
              <a:t>can</a:t>
            </a:r>
            <a:r>
              <a:rPr lang="da-DK" dirty="0"/>
              <a:t> </a:t>
            </a:r>
            <a:r>
              <a:rPr lang="da-DK" dirty="0" err="1"/>
              <a:t>normalize</a:t>
            </a:r>
            <a:r>
              <a:rPr lang="da-DK" dirty="0"/>
              <a:t> the situation by </a:t>
            </a:r>
            <a:r>
              <a:rPr lang="da-DK" dirty="0" err="1"/>
              <a:t>giving</a:t>
            </a:r>
            <a:r>
              <a:rPr lang="da-DK" dirty="0"/>
              <a:t> information </a:t>
            </a:r>
            <a:r>
              <a:rPr lang="da-DK" dirty="0" err="1"/>
              <a:t>about</a:t>
            </a:r>
            <a:r>
              <a:rPr lang="da-DK" dirty="0"/>
              <a:t> normal </a:t>
            </a:r>
            <a:r>
              <a:rPr lang="da-DK" dirty="0" err="1"/>
              <a:t>reactions</a:t>
            </a:r>
            <a:r>
              <a:rPr lang="da-DK" dirty="0"/>
              <a:t> to stressful situations – </a:t>
            </a:r>
            <a:r>
              <a:rPr lang="da-DK" dirty="0" err="1"/>
              <a:t>its</a:t>
            </a:r>
            <a:r>
              <a:rPr lang="da-DK" dirty="0"/>
              <a:t> normal to </a:t>
            </a:r>
            <a:r>
              <a:rPr lang="da-DK" dirty="0" err="1"/>
              <a:t>be</a:t>
            </a:r>
            <a:r>
              <a:rPr lang="da-DK" dirty="0"/>
              <a:t> </a:t>
            </a:r>
            <a:r>
              <a:rPr lang="da-DK" dirty="0" err="1"/>
              <a:t>upset</a:t>
            </a:r>
            <a:r>
              <a:rPr lang="da-DK" dirty="0"/>
              <a:t>, sad, </a:t>
            </a:r>
            <a:r>
              <a:rPr lang="da-DK" dirty="0" err="1"/>
              <a:t>bored</a:t>
            </a:r>
            <a:r>
              <a:rPr lang="da-DK" dirty="0"/>
              <a:t>, </a:t>
            </a:r>
            <a:r>
              <a:rPr lang="da-DK" dirty="0" err="1"/>
              <a:t>irritated</a:t>
            </a:r>
            <a:r>
              <a:rPr lang="da-DK" dirty="0"/>
              <a:t>, </a:t>
            </a:r>
            <a:r>
              <a:rPr lang="da-DK" dirty="0" err="1"/>
              <a:t>frustrated</a:t>
            </a:r>
            <a:r>
              <a:rPr lang="da-DK" dirty="0"/>
              <a:t>, </a:t>
            </a:r>
            <a:r>
              <a:rPr lang="da-DK" dirty="0" err="1"/>
              <a:t>anxious</a:t>
            </a:r>
            <a:r>
              <a:rPr lang="da-DK" dirty="0"/>
              <a:t> etc.</a:t>
            </a:r>
          </a:p>
          <a:p>
            <a:r>
              <a:rPr lang="da-DK" dirty="0"/>
              <a:t>Referrals </a:t>
            </a:r>
            <a:r>
              <a:rPr lang="da-DK" dirty="0" err="1"/>
              <a:t>can</a:t>
            </a:r>
            <a:r>
              <a:rPr lang="da-DK" dirty="0"/>
              <a:t> </a:t>
            </a:r>
            <a:r>
              <a:rPr lang="da-DK" dirty="0" err="1"/>
              <a:t>be</a:t>
            </a:r>
            <a:r>
              <a:rPr lang="da-DK" dirty="0"/>
              <a:t> to eg. </a:t>
            </a:r>
            <a:r>
              <a:rPr lang="da-DK" dirty="0" err="1"/>
              <a:t>psychological</a:t>
            </a:r>
            <a:r>
              <a:rPr lang="da-DK" dirty="0"/>
              <a:t> or </a:t>
            </a:r>
            <a:r>
              <a:rPr lang="da-DK" dirty="0" err="1"/>
              <a:t>psychiatric</a:t>
            </a:r>
            <a:r>
              <a:rPr lang="da-DK" dirty="0"/>
              <a:t> services or to </a:t>
            </a:r>
            <a:r>
              <a:rPr lang="da-DK" dirty="0" err="1"/>
              <a:t>faith-leaders</a:t>
            </a:r>
            <a:r>
              <a:rPr lang="da-DK" dirty="0"/>
              <a:t> </a:t>
            </a:r>
          </a:p>
        </p:txBody>
      </p:sp>
      <p:sp>
        <p:nvSpPr>
          <p:cNvPr id="4" name="Pladsholder til slidenummer 3"/>
          <p:cNvSpPr>
            <a:spLocks noGrp="1"/>
          </p:cNvSpPr>
          <p:nvPr>
            <p:ph type="sldNum" sz="quarter" idx="5"/>
          </p:nvPr>
        </p:nvSpPr>
        <p:spPr/>
        <p:txBody>
          <a:bodyPr/>
          <a:lstStyle/>
          <a:p>
            <a:pPr>
              <a:defRPr/>
            </a:pPr>
            <a:fld id="{F956269D-D546-47DF-936F-DB4EEC91DC0F}" type="slidenum">
              <a:rPr lang="en-US" smtClean="0"/>
              <a:pPr>
                <a:defRPr/>
              </a:pPr>
              <a:t>34</a:t>
            </a:fld>
            <a:endParaRPr lang="en-US" dirty="0"/>
          </a:p>
        </p:txBody>
      </p:sp>
    </p:spTree>
    <p:extLst>
      <p:ext uri="{BB962C8B-B14F-4D97-AF65-F5344CB8AC3E}">
        <p14:creationId xmlns:p14="http://schemas.microsoft.com/office/powerpoint/2010/main" val="23865376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90488" y="744538"/>
            <a:ext cx="6616700" cy="3722687"/>
          </a:xfrm>
        </p:spPr>
      </p:sp>
      <p:sp>
        <p:nvSpPr>
          <p:cNvPr id="3" name="Pladsholder til noter 2"/>
          <p:cNvSpPr>
            <a:spLocks noGrp="1"/>
          </p:cNvSpPr>
          <p:nvPr>
            <p:ph type="body" idx="1"/>
          </p:nvPr>
        </p:nvSpPr>
        <p:spPr/>
        <p:txBody>
          <a:bodyPr/>
          <a:lstStyle/>
          <a:p>
            <a:r>
              <a:rPr lang="da-DK" dirty="0"/>
              <a:t>Support to </a:t>
            </a:r>
            <a:r>
              <a:rPr lang="da-DK" dirty="0" err="1"/>
              <a:t>staff</a:t>
            </a:r>
            <a:r>
              <a:rPr lang="da-DK" dirty="0"/>
              <a:t> and </a:t>
            </a:r>
            <a:r>
              <a:rPr lang="da-DK" dirty="0" err="1"/>
              <a:t>volunteers</a:t>
            </a:r>
            <a:r>
              <a:rPr lang="da-DK" dirty="0"/>
              <a:t> is an obligation! </a:t>
            </a:r>
          </a:p>
          <a:p>
            <a:r>
              <a:rPr lang="da-DK" dirty="0"/>
              <a:t>At the PS </a:t>
            </a:r>
            <a:r>
              <a:rPr lang="da-DK" dirty="0" err="1"/>
              <a:t>Centre’s</a:t>
            </a:r>
            <a:r>
              <a:rPr lang="da-DK" dirty="0"/>
              <a:t> website </a:t>
            </a:r>
            <a:r>
              <a:rPr lang="da-DK" dirty="0" err="1"/>
              <a:t>there</a:t>
            </a:r>
            <a:r>
              <a:rPr lang="da-DK" dirty="0"/>
              <a:t> is </a:t>
            </a:r>
            <a:r>
              <a:rPr lang="da-DK" dirty="0" err="1"/>
              <a:t>materials</a:t>
            </a:r>
            <a:r>
              <a:rPr lang="da-DK" dirty="0"/>
              <a:t> for </a:t>
            </a:r>
            <a:r>
              <a:rPr lang="da-DK" dirty="0" err="1"/>
              <a:t>providers</a:t>
            </a:r>
            <a:r>
              <a:rPr lang="da-DK" dirty="0"/>
              <a:t> – and for team </a:t>
            </a:r>
            <a:r>
              <a:rPr lang="da-DK" dirty="0" err="1"/>
              <a:t>leaders</a:t>
            </a:r>
            <a:r>
              <a:rPr lang="da-DK" dirty="0"/>
              <a:t> </a:t>
            </a:r>
            <a:r>
              <a:rPr lang="da-DK" dirty="0" err="1"/>
              <a:t>who</a:t>
            </a:r>
            <a:r>
              <a:rPr lang="da-DK" dirty="0"/>
              <a:t> </a:t>
            </a:r>
            <a:r>
              <a:rPr lang="da-DK" dirty="0" err="1"/>
              <a:t>wants</a:t>
            </a:r>
            <a:r>
              <a:rPr lang="da-DK" dirty="0"/>
              <a:t> to run support meetings for teams </a:t>
            </a:r>
            <a:r>
              <a:rPr lang="da-DK" dirty="0" err="1"/>
              <a:t>who</a:t>
            </a:r>
            <a:r>
              <a:rPr lang="da-DK" dirty="0"/>
              <a:t> have </a:t>
            </a:r>
            <a:r>
              <a:rPr lang="da-DK" dirty="0" err="1"/>
              <a:t>faced</a:t>
            </a:r>
            <a:r>
              <a:rPr lang="da-DK" dirty="0"/>
              <a:t> </a:t>
            </a:r>
            <a:r>
              <a:rPr lang="da-DK" dirty="0" err="1"/>
              <a:t>challenging</a:t>
            </a:r>
            <a:r>
              <a:rPr lang="da-DK" dirty="0"/>
              <a:t> situations..</a:t>
            </a:r>
          </a:p>
          <a:p>
            <a:r>
              <a:rPr lang="da-DK" dirty="0" err="1"/>
              <a:t>There</a:t>
            </a:r>
            <a:r>
              <a:rPr lang="da-DK" dirty="0"/>
              <a:t> is a </a:t>
            </a:r>
            <a:r>
              <a:rPr lang="da-DK" dirty="0" err="1"/>
              <a:t>good</a:t>
            </a:r>
            <a:r>
              <a:rPr lang="da-DK" dirty="0"/>
              <a:t> </a:t>
            </a:r>
            <a:r>
              <a:rPr lang="da-DK" dirty="0" err="1"/>
              <a:t>chapter</a:t>
            </a:r>
            <a:r>
              <a:rPr lang="da-DK" dirty="0"/>
              <a:t> on support to teams in the Guidelines for PFA for Red Cross and Red </a:t>
            </a:r>
            <a:r>
              <a:rPr lang="da-DK" dirty="0" err="1"/>
              <a:t>Crescent</a:t>
            </a:r>
            <a:r>
              <a:rPr lang="da-DK" dirty="0"/>
              <a:t> </a:t>
            </a:r>
            <a:r>
              <a:rPr lang="da-DK" dirty="0" err="1"/>
              <a:t>Societies</a:t>
            </a:r>
            <a:r>
              <a:rPr lang="da-DK" dirty="0"/>
              <a:t> and a </a:t>
            </a:r>
            <a:r>
              <a:rPr lang="da-DK" dirty="0" err="1"/>
              <a:t>training</a:t>
            </a:r>
            <a:r>
              <a:rPr lang="da-DK" dirty="0"/>
              <a:t> manual to go with it. </a:t>
            </a:r>
          </a:p>
          <a:p>
            <a:r>
              <a:rPr lang="da-DK" dirty="0"/>
              <a:t>Or </a:t>
            </a:r>
            <a:r>
              <a:rPr lang="da-DK" dirty="0" err="1"/>
              <a:t>get</a:t>
            </a:r>
            <a:r>
              <a:rPr lang="da-DK" dirty="0"/>
              <a:t> in touch: eaaka@rodekors.dk</a:t>
            </a:r>
          </a:p>
          <a:p>
            <a:endParaRPr lang="da-DK" dirty="0"/>
          </a:p>
          <a:p>
            <a:endParaRPr lang="da-DK" dirty="0"/>
          </a:p>
          <a:p>
            <a:endParaRPr lang="da-DK" dirty="0"/>
          </a:p>
        </p:txBody>
      </p:sp>
      <p:sp>
        <p:nvSpPr>
          <p:cNvPr id="4" name="Pladsholder til slidenummer 3"/>
          <p:cNvSpPr>
            <a:spLocks noGrp="1"/>
          </p:cNvSpPr>
          <p:nvPr>
            <p:ph type="sldNum" sz="quarter" idx="5"/>
          </p:nvPr>
        </p:nvSpPr>
        <p:spPr/>
        <p:txBody>
          <a:bodyPr/>
          <a:lstStyle/>
          <a:p>
            <a:pPr>
              <a:defRPr/>
            </a:pPr>
            <a:fld id="{F956269D-D546-47DF-936F-DB4EEC91DC0F}" type="slidenum">
              <a:rPr lang="en-US" smtClean="0"/>
              <a:pPr>
                <a:defRPr/>
              </a:pPr>
              <a:t>35</a:t>
            </a:fld>
            <a:endParaRPr lang="en-US" dirty="0"/>
          </a:p>
        </p:txBody>
      </p:sp>
    </p:spTree>
    <p:extLst>
      <p:ext uri="{BB962C8B-B14F-4D97-AF65-F5344CB8AC3E}">
        <p14:creationId xmlns:p14="http://schemas.microsoft.com/office/powerpoint/2010/main" val="34441754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90488" y="744538"/>
            <a:ext cx="6616700" cy="3722687"/>
          </a:xfrm>
        </p:spPr>
      </p:sp>
      <p:sp>
        <p:nvSpPr>
          <p:cNvPr id="3" name="Pladsholder til noter 2"/>
          <p:cNvSpPr>
            <a:spLocks noGrp="1"/>
          </p:cNvSpPr>
          <p:nvPr>
            <p:ph type="body" idx="1"/>
          </p:nvPr>
        </p:nvSpPr>
        <p:spPr/>
        <p:txBody>
          <a:bodyPr/>
          <a:lstStyle/>
          <a:p>
            <a:r>
              <a:rPr lang="da-DK" dirty="0"/>
              <a:t>Pscentre.org</a:t>
            </a:r>
          </a:p>
        </p:txBody>
      </p:sp>
      <p:sp>
        <p:nvSpPr>
          <p:cNvPr id="4" name="Pladsholder til slidenummer 3"/>
          <p:cNvSpPr>
            <a:spLocks noGrp="1"/>
          </p:cNvSpPr>
          <p:nvPr>
            <p:ph type="sldNum" sz="quarter" idx="5"/>
          </p:nvPr>
        </p:nvSpPr>
        <p:spPr/>
        <p:txBody>
          <a:bodyPr/>
          <a:lstStyle/>
          <a:p>
            <a:pPr>
              <a:defRPr/>
            </a:pPr>
            <a:fld id="{F956269D-D546-47DF-936F-DB4EEC91DC0F}" type="slidenum">
              <a:rPr lang="en-US" smtClean="0"/>
              <a:pPr>
                <a:defRPr/>
              </a:pPr>
              <a:t>36</a:t>
            </a:fld>
            <a:endParaRPr lang="en-US" dirty="0"/>
          </a:p>
        </p:txBody>
      </p:sp>
    </p:spTree>
    <p:extLst>
      <p:ext uri="{BB962C8B-B14F-4D97-AF65-F5344CB8AC3E}">
        <p14:creationId xmlns:p14="http://schemas.microsoft.com/office/powerpoint/2010/main" val="12059257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714949A-2396-4623-BA5F-5A1327FD8C56}" type="slidenum">
              <a:rPr kumimoji="1" lang="ja-JP" altLang="en-US" sz="1200" b="0" i="0" u="none" strike="noStrike" kern="1200" cap="none" spc="0" normalizeH="0" baseline="0" noProof="0" smtClean="0">
                <a:ln>
                  <a:noFill/>
                </a:ln>
                <a:solidFill>
                  <a:prstClr val="black"/>
                </a:solidFill>
                <a:effectLst/>
                <a:uLnTx/>
                <a:uFillTx/>
                <a:latin typeface="Arial"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1" lang="ja-JP" altLang="en-US" sz="1200" b="0" i="0" u="none" strike="noStrike" kern="1200" cap="none" spc="0" normalizeH="0" baseline="0" noProof="0">
              <a:ln>
                <a:noFill/>
              </a:ln>
              <a:solidFill>
                <a:prstClr val="black"/>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40241489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714949A-2396-4623-BA5F-5A1327FD8C56}" type="slidenum">
              <a:rPr kumimoji="1" lang="ja-JP" altLang="en-US" sz="1200" b="0" i="0" u="none" strike="noStrike" kern="1200" cap="none" spc="0" normalizeH="0" baseline="0" noProof="0" smtClean="0">
                <a:ln>
                  <a:noFill/>
                </a:ln>
                <a:solidFill>
                  <a:prstClr val="black"/>
                </a:solidFill>
                <a:effectLst/>
                <a:uLnTx/>
                <a:uFillTx/>
                <a:latin typeface="Arial"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1" lang="ja-JP" altLang="en-US" sz="1200" b="0" i="0" u="none" strike="noStrike" kern="1200" cap="none" spc="0" normalizeH="0" baseline="0" noProof="0">
              <a:ln>
                <a:noFill/>
              </a:ln>
              <a:solidFill>
                <a:prstClr val="black"/>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9339026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714949A-2396-4623-BA5F-5A1327FD8C56}" type="slidenum">
              <a:rPr kumimoji="1" lang="ja-JP" altLang="en-US" sz="1200" b="0" i="0" u="none" strike="noStrike" kern="1200" cap="none" spc="0" normalizeH="0" baseline="0" noProof="0" smtClean="0">
                <a:ln>
                  <a:noFill/>
                </a:ln>
                <a:solidFill>
                  <a:prstClr val="black"/>
                </a:solidFill>
                <a:effectLst/>
                <a:uLnTx/>
                <a:uFillTx/>
                <a:latin typeface="Arial"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1" lang="ja-JP" altLang="en-US" sz="1200" b="0" i="0" u="none" strike="noStrike" kern="1200" cap="none" spc="0" normalizeH="0" baseline="0" noProof="0">
              <a:ln>
                <a:noFill/>
              </a:ln>
              <a:solidFill>
                <a:prstClr val="black"/>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37879763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714949A-2396-4623-BA5F-5A1327FD8C56}" type="slidenum">
              <a:rPr kumimoji="1" lang="ja-JP" altLang="en-US" sz="1200" b="0" i="0" u="none" strike="noStrike" kern="1200" cap="none" spc="0" normalizeH="0" baseline="0" noProof="0" smtClean="0">
                <a:ln>
                  <a:noFill/>
                </a:ln>
                <a:solidFill>
                  <a:prstClr val="black"/>
                </a:solidFill>
                <a:effectLst/>
                <a:uLnTx/>
                <a:uFillTx/>
                <a:latin typeface="Arial"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1" lang="ja-JP" altLang="en-US" sz="1200" b="0" i="0" u="none" strike="noStrike" kern="1200" cap="none" spc="0" normalizeH="0" baseline="0" noProof="0">
              <a:ln>
                <a:noFill/>
              </a:ln>
              <a:solidFill>
                <a:prstClr val="black"/>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4582586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da-DK" dirty="0"/>
              <a:t>The </a:t>
            </a:r>
            <a:r>
              <a:rPr lang="da-DK" dirty="0" err="1"/>
              <a:t>capacities</a:t>
            </a:r>
            <a:r>
              <a:rPr lang="da-DK" dirty="0"/>
              <a:t> of </a:t>
            </a:r>
            <a:r>
              <a:rPr lang="da-DK" dirty="0" err="1"/>
              <a:t>health</a:t>
            </a:r>
            <a:r>
              <a:rPr lang="da-DK" dirty="0"/>
              <a:t> </a:t>
            </a:r>
            <a:r>
              <a:rPr lang="da-DK" dirty="0" err="1"/>
              <a:t>authorities</a:t>
            </a:r>
            <a:r>
              <a:rPr lang="da-DK" dirty="0"/>
              <a:t> and </a:t>
            </a:r>
            <a:r>
              <a:rPr lang="da-DK" dirty="0" err="1"/>
              <a:t>health</a:t>
            </a:r>
            <a:r>
              <a:rPr lang="da-DK" dirty="0"/>
              <a:t> systems in </a:t>
            </a:r>
            <a:r>
              <a:rPr lang="da-DK" dirty="0" err="1"/>
              <a:t>each</a:t>
            </a:r>
            <a:r>
              <a:rPr lang="da-DK" dirty="0"/>
              <a:t> country </a:t>
            </a:r>
            <a:r>
              <a:rPr lang="da-DK" dirty="0" err="1"/>
              <a:t>are</a:t>
            </a:r>
            <a:r>
              <a:rPr lang="da-DK" dirty="0"/>
              <a:t> </a:t>
            </a:r>
            <a:r>
              <a:rPr lang="da-DK" dirty="0" err="1"/>
              <a:t>different</a:t>
            </a:r>
            <a:r>
              <a:rPr lang="da-DK" dirty="0"/>
              <a:t> and so is the </a:t>
            </a:r>
            <a:r>
              <a:rPr lang="da-DK" dirty="0" err="1"/>
              <a:t>role</a:t>
            </a:r>
            <a:r>
              <a:rPr lang="da-DK" dirty="0"/>
              <a:t> of </a:t>
            </a:r>
            <a:r>
              <a:rPr lang="da-DK" dirty="0" err="1"/>
              <a:t>each</a:t>
            </a:r>
            <a:r>
              <a:rPr lang="da-DK" dirty="0"/>
              <a:t> NS </a:t>
            </a:r>
            <a:r>
              <a:rPr lang="da-DK" dirty="0" err="1"/>
              <a:t>differs</a:t>
            </a:r>
            <a:r>
              <a:rPr lang="da-DK" dirty="0"/>
              <a:t> as an </a:t>
            </a:r>
            <a:r>
              <a:rPr lang="da-DK" dirty="0" err="1"/>
              <a:t>auxilliary</a:t>
            </a:r>
            <a:r>
              <a:rPr lang="da-DK" dirty="0"/>
              <a:t> organisation.</a:t>
            </a:r>
          </a:p>
          <a:p>
            <a:pPr lvl="0"/>
            <a:r>
              <a:rPr lang="en-US" sz="1200" kern="1200" dirty="0">
                <a:solidFill>
                  <a:schemeClr val="tx1"/>
                </a:solidFill>
                <a:effectLst/>
                <a:latin typeface="Calibri" pitchFamily="34" charset="0"/>
                <a:ea typeface="+mn-ea"/>
                <a:cs typeface="+mn-cs"/>
              </a:rPr>
              <a:t>MHPSS messages that the Red Cross Red Crescent can share with the general public – this is due to the reason that most Health authorities are giving out good solid info, however in many countries there is a need for additional MHPSS info. (influencers could be used here) </a:t>
            </a:r>
            <a:endParaRPr lang="da-DK" sz="1800" kern="1200" dirty="0">
              <a:solidFill>
                <a:schemeClr val="tx1"/>
              </a:solidFill>
              <a:effectLst/>
              <a:latin typeface="Calibri" pitchFamily="34" charset="0"/>
              <a:ea typeface="+mn-ea"/>
              <a:cs typeface="+mn-cs"/>
            </a:endParaRPr>
          </a:p>
          <a:p>
            <a:pPr lvl="0"/>
            <a:r>
              <a:rPr lang="en-US" sz="1200" kern="1200" dirty="0">
                <a:solidFill>
                  <a:schemeClr val="tx1"/>
                </a:solidFill>
                <a:effectLst/>
                <a:latin typeface="Calibri" pitchFamily="34" charset="0"/>
                <a:ea typeface="+mn-ea"/>
                <a:cs typeface="+mn-cs"/>
              </a:rPr>
              <a:t>MHPSS information and messages from RCRC to volunteers </a:t>
            </a:r>
            <a:endParaRPr lang="da-DK" sz="1800" kern="1200" dirty="0">
              <a:solidFill>
                <a:schemeClr val="tx1"/>
              </a:solidFill>
              <a:effectLst/>
              <a:latin typeface="Calibri" pitchFamily="34" charset="0"/>
              <a:ea typeface="+mn-ea"/>
              <a:cs typeface="+mn-cs"/>
            </a:endParaRPr>
          </a:p>
          <a:p>
            <a:pPr lvl="1"/>
            <a:r>
              <a:rPr lang="en-US" sz="1200" kern="1200" dirty="0">
                <a:solidFill>
                  <a:schemeClr val="tx1"/>
                </a:solidFill>
                <a:effectLst/>
                <a:latin typeface="Calibri" pitchFamily="34" charset="0"/>
                <a:ea typeface="+mn-ea"/>
                <a:cs typeface="+mn-cs"/>
              </a:rPr>
              <a:t>	Those that are engaged in activities</a:t>
            </a:r>
            <a:endParaRPr lang="da-DK" sz="1800" kern="1200" dirty="0">
              <a:solidFill>
                <a:schemeClr val="tx1"/>
              </a:solidFill>
              <a:effectLst/>
              <a:latin typeface="Calibri" pitchFamily="34" charset="0"/>
              <a:ea typeface="+mn-ea"/>
              <a:cs typeface="+mn-cs"/>
            </a:endParaRPr>
          </a:p>
          <a:p>
            <a:pPr lvl="1"/>
            <a:r>
              <a:rPr lang="en-US" sz="1200" kern="1200" dirty="0">
                <a:solidFill>
                  <a:schemeClr val="tx1"/>
                </a:solidFill>
                <a:effectLst/>
                <a:latin typeface="Calibri" pitchFamily="34" charset="0"/>
                <a:ea typeface="+mn-ea"/>
                <a:cs typeface="+mn-cs"/>
              </a:rPr>
              <a:t>	Those that conduct daily – wellbeing calls to (very often ) older and isolated people</a:t>
            </a:r>
            <a:r>
              <a:rPr lang="da-DK" sz="1800" kern="1200" dirty="0">
                <a:solidFill>
                  <a:schemeClr val="tx1"/>
                </a:solidFill>
                <a:effectLst/>
                <a:latin typeface="Calibri" pitchFamily="34" charset="0"/>
                <a:ea typeface="+mn-ea"/>
                <a:cs typeface="+mn-cs"/>
              </a:rPr>
              <a:t> + </a:t>
            </a:r>
            <a:r>
              <a:rPr lang="en-US" sz="1200" kern="1200" dirty="0">
                <a:solidFill>
                  <a:schemeClr val="tx1"/>
                </a:solidFill>
                <a:effectLst/>
                <a:latin typeface="Calibri" pitchFamily="34" charset="0"/>
                <a:ea typeface="+mn-ea"/>
                <a:cs typeface="+mn-cs"/>
              </a:rPr>
              <a:t>Those that will be on hotline calls</a:t>
            </a:r>
            <a:endParaRPr lang="da-DK" sz="1800" kern="1200" dirty="0">
              <a:solidFill>
                <a:schemeClr val="tx1"/>
              </a:solidFill>
              <a:effectLst/>
              <a:latin typeface="Calibri" pitchFamily="34" charset="0"/>
              <a:ea typeface="+mn-ea"/>
              <a:cs typeface="+mn-cs"/>
            </a:endParaRPr>
          </a:p>
          <a:p>
            <a:pPr lvl="0"/>
            <a:r>
              <a:rPr lang="en-US" sz="1200" kern="1200" dirty="0">
                <a:solidFill>
                  <a:schemeClr val="tx1"/>
                </a:solidFill>
                <a:effectLst/>
                <a:latin typeface="Calibri" pitchFamily="34" charset="0"/>
                <a:ea typeface="+mn-ea"/>
                <a:cs typeface="+mn-cs"/>
              </a:rPr>
              <a:t>	MHPSS from RCRC to those in isolation/quarantine</a:t>
            </a:r>
          </a:p>
          <a:p>
            <a:pPr lvl="0"/>
            <a:r>
              <a:rPr lang="en-US" sz="1200" kern="1200" dirty="0">
                <a:solidFill>
                  <a:schemeClr val="tx1"/>
                </a:solidFill>
                <a:effectLst/>
                <a:latin typeface="Calibri" pitchFamily="34" charset="0"/>
                <a:ea typeface="+mn-ea"/>
                <a:cs typeface="+mn-cs"/>
              </a:rPr>
              <a:t>	FINALLY support to volunteers + others involved in the response</a:t>
            </a:r>
          </a:p>
          <a:p>
            <a:pPr lvl="0"/>
            <a:r>
              <a:rPr lang="en-US" sz="1200" kern="1200" dirty="0">
                <a:solidFill>
                  <a:schemeClr val="tx1"/>
                </a:solidFill>
                <a:effectLst/>
                <a:latin typeface="Calibri" pitchFamily="34" charset="0"/>
                <a:ea typeface="+mn-ea"/>
                <a:cs typeface="+mn-cs"/>
              </a:rPr>
              <a:t>	</a:t>
            </a:r>
            <a:endParaRPr lang="da-DK" sz="1800" kern="1200" dirty="0">
              <a:solidFill>
                <a:schemeClr val="tx1"/>
              </a:solidFill>
              <a:effectLst/>
              <a:latin typeface="Calibri" pitchFamily="34" charset="0"/>
              <a:ea typeface="+mn-ea"/>
              <a:cs typeface="+mn-cs"/>
            </a:endParaRPr>
          </a:p>
          <a:p>
            <a:endParaRPr lang="da-DK" dirty="0"/>
          </a:p>
        </p:txBody>
      </p:sp>
      <p:sp>
        <p:nvSpPr>
          <p:cNvPr id="4" name="Slide Number Placeholder 3"/>
          <p:cNvSpPr>
            <a:spLocks noGrp="1"/>
          </p:cNvSpPr>
          <p:nvPr>
            <p:ph type="sldNum" sz="quarter" idx="5"/>
          </p:nvPr>
        </p:nvSpPr>
        <p:spPr/>
        <p:txBody>
          <a:bodyPr/>
          <a:lstStyle/>
          <a:p>
            <a:pPr>
              <a:defRPr/>
            </a:pPr>
            <a:fld id="{F956269D-D546-47DF-936F-DB4EEC91DC0F}" type="slidenum">
              <a:rPr lang="en-US" smtClean="0"/>
              <a:pPr>
                <a:defRPr/>
              </a:pPr>
              <a:t>29</a:t>
            </a:fld>
            <a:endParaRPr lang="en-US" dirty="0"/>
          </a:p>
        </p:txBody>
      </p:sp>
    </p:spTree>
    <p:extLst>
      <p:ext uri="{BB962C8B-B14F-4D97-AF65-F5344CB8AC3E}">
        <p14:creationId xmlns:p14="http://schemas.microsoft.com/office/powerpoint/2010/main" val="29237770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90488" y="744538"/>
            <a:ext cx="6616700" cy="3722687"/>
          </a:xfrm>
        </p:spPr>
      </p:sp>
      <p:sp>
        <p:nvSpPr>
          <p:cNvPr id="3" name="Pladsholder til noter 2"/>
          <p:cNvSpPr>
            <a:spLocks noGrp="1"/>
          </p:cNvSpPr>
          <p:nvPr>
            <p:ph type="body" idx="1"/>
          </p:nvPr>
        </p:nvSpPr>
        <p:spPr/>
        <p:txBody>
          <a:bodyPr/>
          <a:lstStyle/>
          <a:p>
            <a:r>
              <a:rPr lang="da-DK" dirty="0" err="1"/>
              <a:t>Known</a:t>
            </a:r>
            <a:r>
              <a:rPr lang="da-DK" dirty="0"/>
              <a:t> as the Hobfoll </a:t>
            </a:r>
            <a:r>
              <a:rPr lang="da-DK" dirty="0" err="1"/>
              <a:t>five</a:t>
            </a:r>
            <a:r>
              <a:rPr lang="da-DK" dirty="0"/>
              <a:t>, </a:t>
            </a:r>
            <a:r>
              <a:rPr lang="da-DK" dirty="0" err="1"/>
              <a:t>these</a:t>
            </a:r>
            <a:r>
              <a:rPr lang="da-DK" dirty="0"/>
              <a:t> </a:t>
            </a:r>
            <a:r>
              <a:rPr lang="da-DK" dirty="0" err="1"/>
              <a:t>principles</a:t>
            </a:r>
            <a:r>
              <a:rPr lang="da-DK" dirty="0"/>
              <a:t> </a:t>
            </a:r>
            <a:r>
              <a:rPr lang="da-DK" dirty="0" err="1"/>
              <a:t>are</a:t>
            </a:r>
            <a:r>
              <a:rPr lang="da-DK" dirty="0"/>
              <a:t> </a:t>
            </a:r>
            <a:r>
              <a:rPr lang="da-DK" dirty="0" err="1"/>
              <a:t>based</a:t>
            </a:r>
            <a:r>
              <a:rPr lang="da-DK" dirty="0"/>
              <a:t> on </a:t>
            </a:r>
            <a:r>
              <a:rPr lang="da-DK" dirty="0" err="1"/>
              <a:t>many</a:t>
            </a:r>
            <a:r>
              <a:rPr lang="da-DK" dirty="0"/>
              <a:t> studies in </a:t>
            </a:r>
            <a:r>
              <a:rPr lang="da-DK" dirty="0" err="1"/>
              <a:t>what</a:t>
            </a:r>
            <a:r>
              <a:rPr lang="da-DK" dirty="0"/>
              <a:t> </a:t>
            </a:r>
            <a:r>
              <a:rPr lang="da-DK" dirty="0" err="1"/>
              <a:t>helps</a:t>
            </a:r>
            <a:r>
              <a:rPr lang="da-DK" dirty="0"/>
              <a:t> in </a:t>
            </a:r>
            <a:r>
              <a:rPr lang="da-DK" dirty="0" err="1"/>
              <a:t>disasters</a:t>
            </a:r>
            <a:r>
              <a:rPr lang="da-DK" dirty="0"/>
              <a:t>/</a:t>
            </a:r>
            <a:r>
              <a:rPr lang="da-DK" dirty="0" err="1"/>
              <a:t>humanitarian</a:t>
            </a:r>
            <a:r>
              <a:rPr lang="da-DK" dirty="0"/>
              <a:t> </a:t>
            </a:r>
            <a:r>
              <a:rPr lang="da-DK" dirty="0" err="1"/>
              <a:t>settings</a:t>
            </a:r>
            <a:r>
              <a:rPr lang="da-DK" dirty="0"/>
              <a:t> to </a:t>
            </a:r>
            <a:r>
              <a:rPr lang="da-DK" dirty="0" err="1"/>
              <a:t>avoid</a:t>
            </a:r>
            <a:r>
              <a:rPr lang="da-DK" dirty="0"/>
              <a:t> </a:t>
            </a:r>
            <a:r>
              <a:rPr lang="da-DK" dirty="0" err="1"/>
              <a:t>mass</a:t>
            </a:r>
            <a:r>
              <a:rPr lang="da-DK" dirty="0"/>
              <a:t> trauma.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Calibri" pitchFamily="34" charset="0"/>
                <a:ea typeface="+mn-ea"/>
                <a:cs typeface="+mn-cs"/>
              </a:rPr>
              <a:t>The research article is called: </a:t>
            </a:r>
            <a:r>
              <a:rPr lang="en-US" sz="1200" b="0" i="1" kern="1200" dirty="0">
                <a:solidFill>
                  <a:schemeClr val="tx1"/>
                </a:solidFill>
                <a:effectLst/>
                <a:latin typeface="Calibri" pitchFamily="34" charset="0"/>
                <a:ea typeface="+mn-ea"/>
                <a:cs typeface="+mn-cs"/>
              </a:rPr>
              <a:t>Five Essential Elements of Immediate and Mid–Term Mass Trauma Intervention: Empirical Evidence (</a:t>
            </a:r>
            <a:r>
              <a:rPr lang="en-US" sz="1200" b="0" i="1" kern="1200" dirty="0" err="1">
                <a:solidFill>
                  <a:schemeClr val="tx1"/>
                </a:solidFill>
                <a:effectLst/>
                <a:latin typeface="Calibri" pitchFamily="34" charset="0"/>
                <a:ea typeface="+mn-ea"/>
                <a:cs typeface="+mn-cs"/>
              </a:rPr>
              <a:t>Hobfoll</a:t>
            </a:r>
            <a:r>
              <a:rPr lang="en-US" sz="1200" b="0" i="1" kern="1200" dirty="0">
                <a:solidFill>
                  <a:schemeClr val="tx1"/>
                </a:solidFill>
                <a:effectLst/>
                <a:latin typeface="Calibri" pitchFamily="34" charset="0"/>
                <a:ea typeface="+mn-ea"/>
                <a:cs typeface="+mn-cs"/>
              </a:rPr>
              <a:t> et al.)</a:t>
            </a:r>
          </a:p>
          <a:p>
            <a:r>
              <a:rPr lang="da-DK" dirty="0"/>
              <a:t>The </a:t>
            </a:r>
            <a:r>
              <a:rPr lang="da-DK" dirty="0" err="1"/>
              <a:t>article</a:t>
            </a:r>
            <a:r>
              <a:rPr lang="da-DK" dirty="0"/>
              <a:t> is fon pscentre.org https://pscentre.org/?resource=five-essential-elements-of-immediate-and-mid-term-mass-trauma-intervention-empirical-evidence-hobfoll-et-al</a:t>
            </a:r>
          </a:p>
        </p:txBody>
      </p:sp>
      <p:sp>
        <p:nvSpPr>
          <p:cNvPr id="4" name="Pladsholder til slidenummer 3"/>
          <p:cNvSpPr>
            <a:spLocks noGrp="1"/>
          </p:cNvSpPr>
          <p:nvPr>
            <p:ph type="sldNum" sz="quarter" idx="5"/>
          </p:nvPr>
        </p:nvSpPr>
        <p:spPr/>
        <p:txBody>
          <a:bodyPr/>
          <a:lstStyle/>
          <a:p>
            <a:pPr>
              <a:defRPr/>
            </a:pPr>
            <a:fld id="{F956269D-D546-47DF-936F-DB4EEC91DC0F}" type="slidenum">
              <a:rPr lang="en-US" smtClean="0"/>
              <a:pPr>
                <a:defRPr/>
              </a:pPr>
              <a:t>30</a:t>
            </a:fld>
            <a:endParaRPr lang="en-US" dirty="0"/>
          </a:p>
        </p:txBody>
      </p:sp>
    </p:spTree>
    <p:extLst>
      <p:ext uri="{BB962C8B-B14F-4D97-AF65-F5344CB8AC3E}">
        <p14:creationId xmlns:p14="http://schemas.microsoft.com/office/powerpoint/2010/main" val="8883135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da-DK" dirty="0" err="1"/>
              <a:t>When</a:t>
            </a:r>
            <a:r>
              <a:rPr lang="da-DK" dirty="0"/>
              <a:t> </a:t>
            </a:r>
            <a:r>
              <a:rPr lang="da-DK" dirty="0" err="1"/>
              <a:t>stressed</a:t>
            </a:r>
            <a:r>
              <a:rPr lang="da-DK" dirty="0"/>
              <a:t>, </a:t>
            </a:r>
            <a:r>
              <a:rPr lang="da-DK" dirty="0" err="1"/>
              <a:t>your</a:t>
            </a:r>
            <a:r>
              <a:rPr lang="da-DK" dirty="0"/>
              <a:t> </a:t>
            </a:r>
            <a:r>
              <a:rPr lang="da-DK" dirty="0" err="1"/>
              <a:t>thinking</a:t>
            </a:r>
            <a:r>
              <a:rPr lang="da-DK" dirty="0"/>
              <a:t> is </a:t>
            </a:r>
            <a:r>
              <a:rPr lang="da-DK" dirty="0" err="1"/>
              <a:t>clouded</a:t>
            </a:r>
            <a:r>
              <a:rPr lang="da-DK" dirty="0"/>
              <a:t> and </a:t>
            </a:r>
            <a:r>
              <a:rPr lang="da-DK" dirty="0" err="1"/>
              <a:t>you</a:t>
            </a:r>
            <a:r>
              <a:rPr lang="da-DK" dirty="0"/>
              <a:t> dont </a:t>
            </a:r>
            <a:r>
              <a:rPr lang="da-DK" dirty="0" err="1"/>
              <a:t>realize</a:t>
            </a:r>
            <a:r>
              <a:rPr lang="da-DK" dirty="0"/>
              <a:t> </a:t>
            </a:r>
            <a:r>
              <a:rPr lang="da-DK" dirty="0" err="1"/>
              <a:t>your</a:t>
            </a:r>
            <a:r>
              <a:rPr lang="da-DK" dirty="0"/>
              <a:t> </a:t>
            </a:r>
            <a:r>
              <a:rPr lang="da-DK" dirty="0" err="1"/>
              <a:t>thinking</a:t>
            </a:r>
            <a:r>
              <a:rPr lang="da-DK" dirty="0"/>
              <a:t> is </a:t>
            </a:r>
            <a:r>
              <a:rPr lang="da-DK" dirty="0" err="1"/>
              <a:t>clouded</a:t>
            </a:r>
            <a:r>
              <a:rPr lang="da-DK" dirty="0"/>
              <a:t> </a:t>
            </a:r>
            <a:r>
              <a:rPr lang="da-DK" dirty="0" err="1"/>
              <a:t>because</a:t>
            </a:r>
            <a:r>
              <a:rPr lang="da-DK" dirty="0"/>
              <a:t> </a:t>
            </a:r>
            <a:r>
              <a:rPr lang="da-DK" dirty="0" err="1"/>
              <a:t>you</a:t>
            </a:r>
            <a:r>
              <a:rPr lang="da-DK" dirty="0"/>
              <a:t> </a:t>
            </a:r>
            <a:r>
              <a:rPr lang="da-DK" dirty="0" err="1"/>
              <a:t>are</a:t>
            </a:r>
            <a:r>
              <a:rPr lang="da-DK" dirty="0"/>
              <a:t> </a:t>
            </a:r>
            <a:r>
              <a:rPr lang="da-DK" dirty="0" err="1"/>
              <a:t>stressed</a:t>
            </a:r>
            <a:endParaRPr lang="da-DK" dirty="0"/>
          </a:p>
          <a:p>
            <a:r>
              <a:rPr lang="da-DK" dirty="0"/>
              <a:t>Messages </a:t>
            </a:r>
            <a:r>
              <a:rPr lang="da-DK" dirty="0" err="1"/>
              <a:t>though</a:t>
            </a:r>
            <a:r>
              <a:rPr lang="da-DK" dirty="0"/>
              <a:t> </a:t>
            </a:r>
            <a:r>
              <a:rPr lang="da-DK" dirty="0" err="1"/>
              <a:t>some</a:t>
            </a:r>
            <a:r>
              <a:rPr lang="da-DK" dirty="0"/>
              <a:t>, website, newsletter and </a:t>
            </a:r>
            <a:r>
              <a:rPr lang="da-DK" dirty="0" err="1"/>
              <a:t>through</a:t>
            </a:r>
            <a:r>
              <a:rPr lang="da-DK" dirty="0"/>
              <a:t> </a:t>
            </a:r>
            <a:r>
              <a:rPr lang="da-DK" dirty="0" err="1"/>
              <a:t>other</a:t>
            </a:r>
            <a:r>
              <a:rPr lang="da-DK" dirty="0"/>
              <a:t> media </a:t>
            </a:r>
            <a:r>
              <a:rPr lang="da-DK" dirty="0" err="1"/>
              <a:t>campains</a:t>
            </a:r>
            <a:r>
              <a:rPr lang="da-DK" dirty="0"/>
              <a:t> as sending out </a:t>
            </a:r>
            <a:r>
              <a:rPr lang="da-DK" dirty="0" err="1"/>
              <a:t>txt</a:t>
            </a:r>
            <a:r>
              <a:rPr lang="da-DK" dirty="0"/>
              <a:t> messages </a:t>
            </a:r>
            <a:r>
              <a:rPr lang="da-DK" dirty="0" err="1"/>
              <a:t>can</a:t>
            </a:r>
            <a:r>
              <a:rPr lang="da-DK" dirty="0"/>
              <a:t> </a:t>
            </a:r>
            <a:r>
              <a:rPr lang="da-DK" dirty="0" err="1"/>
              <a:t>be</a:t>
            </a:r>
            <a:r>
              <a:rPr lang="da-DK" dirty="0"/>
              <a:t> </a:t>
            </a:r>
            <a:r>
              <a:rPr lang="da-DK" dirty="0" err="1"/>
              <a:t>very</a:t>
            </a:r>
            <a:r>
              <a:rPr lang="da-DK" dirty="0"/>
              <a:t> </a:t>
            </a:r>
            <a:r>
              <a:rPr lang="da-DK" dirty="0" err="1"/>
              <a:t>helpful</a:t>
            </a:r>
            <a:r>
              <a:rPr lang="da-DK" dirty="0"/>
              <a:t> </a:t>
            </a:r>
            <a:r>
              <a:rPr lang="da-DK" dirty="0" err="1"/>
              <a:t>if</a:t>
            </a:r>
            <a:r>
              <a:rPr lang="da-DK" dirty="0"/>
              <a:t> coming from a </a:t>
            </a:r>
            <a:r>
              <a:rPr lang="da-DK" dirty="0" err="1"/>
              <a:t>trusted</a:t>
            </a:r>
            <a:r>
              <a:rPr lang="da-DK" dirty="0"/>
              <a:t> source</a:t>
            </a:r>
          </a:p>
          <a:p>
            <a:r>
              <a:rPr lang="da-DK" dirty="0"/>
              <a:t>Messages </a:t>
            </a:r>
            <a:r>
              <a:rPr lang="da-DK" dirty="0" err="1"/>
              <a:t>can</a:t>
            </a:r>
            <a:r>
              <a:rPr lang="da-DK" dirty="0"/>
              <a:t> </a:t>
            </a:r>
            <a:r>
              <a:rPr lang="da-DK" dirty="0" err="1"/>
              <a:t>normalize</a:t>
            </a:r>
            <a:r>
              <a:rPr lang="da-DK" dirty="0"/>
              <a:t> </a:t>
            </a:r>
            <a:r>
              <a:rPr lang="da-DK" dirty="0" err="1"/>
              <a:t>worry</a:t>
            </a:r>
            <a:r>
              <a:rPr lang="da-DK" dirty="0"/>
              <a:t> and at the same time </a:t>
            </a:r>
            <a:r>
              <a:rPr lang="da-DK" dirty="0" err="1"/>
              <a:t>assist</a:t>
            </a:r>
            <a:r>
              <a:rPr lang="da-DK" dirty="0"/>
              <a:t> in </a:t>
            </a:r>
            <a:r>
              <a:rPr lang="da-DK" dirty="0" err="1"/>
              <a:t>creating</a:t>
            </a:r>
            <a:r>
              <a:rPr lang="da-DK" dirty="0"/>
              <a:t> a </a:t>
            </a:r>
            <a:r>
              <a:rPr lang="da-DK" dirty="0" err="1"/>
              <a:t>feeling</a:t>
            </a:r>
            <a:r>
              <a:rPr lang="da-DK" dirty="0"/>
              <a:t> of </a:t>
            </a:r>
            <a:r>
              <a:rPr lang="da-DK" dirty="0" err="1"/>
              <a:t>safety</a:t>
            </a:r>
            <a:r>
              <a:rPr lang="da-DK" dirty="0"/>
              <a:t>, </a:t>
            </a:r>
            <a:r>
              <a:rPr lang="da-DK" dirty="0" err="1"/>
              <a:t>calming</a:t>
            </a:r>
            <a:r>
              <a:rPr lang="da-DK" dirty="0"/>
              <a:t>, </a:t>
            </a:r>
            <a:r>
              <a:rPr lang="da-DK" dirty="0" err="1"/>
              <a:t>self</a:t>
            </a:r>
            <a:r>
              <a:rPr lang="da-DK" dirty="0"/>
              <a:t> and </a:t>
            </a:r>
            <a:r>
              <a:rPr lang="da-DK" dirty="0" err="1"/>
              <a:t>collective</a:t>
            </a:r>
            <a:r>
              <a:rPr lang="da-DK" dirty="0"/>
              <a:t> </a:t>
            </a:r>
            <a:r>
              <a:rPr lang="da-DK" dirty="0" err="1"/>
              <a:t>efficacy</a:t>
            </a:r>
            <a:r>
              <a:rPr lang="da-DK" dirty="0"/>
              <a:t>, </a:t>
            </a:r>
            <a:r>
              <a:rPr lang="da-DK" dirty="0" err="1"/>
              <a:t>connectedness</a:t>
            </a:r>
            <a:r>
              <a:rPr lang="da-DK" dirty="0"/>
              <a:t> and </a:t>
            </a:r>
            <a:r>
              <a:rPr lang="da-DK" dirty="0" err="1"/>
              <a:t>hope</a:t>
            </a:r>
            <a:endParaRPr lang="da-DK" dirty="0"/>
          </a:p>
          <a:p>
            <a:r>
              <a:rPr lang="da-DK" dirty="0" err="1"/>
              <a:t>Use</a:t>
            </a:r>
            <a:r>
              <a:rPr lang="da-DK" dirty="0"/>
              <a:t> </a:t>
            </a:r>
            <a:r>
              <a:rPr lang="da-DK" dirty="0" err="1"/>
              <a:t>influencers</a:t>
            </a:r>
            <a:r>
              <a:rPr lang="da-DK" dirty="0"/>
              <a:t> as Red Cross Red </a:t>
            </a:r>
            <a:r>
              <a:rPr lang="da-DK" dirty="0" err="1"/>
              <a:t>Crescent</a:t>
            </a:r>
            <a:r>
              <a:rPr lang="da-DK" dirty="0"/>
              <a:t> </a:t>
            </a:r>
            <a:r>
              <a:rPr lang="da-DK" dirty="0" err="1"/>
              <a:t>ambassadors</a:t>
            </a:r>
            <a:r>
              <a:rPr lang="da-DK" dirty="0"/>
              <a:t>, </a:t>
            </a:r>
            <a:r>
              <a:rPr lang="da-DK" dirty="0" err="1"/>
              <a:t>presidents</a:t>
            </a:r>
            <a:r>
              <a:rPr lang="da-DK" dirty="0"/>
              <a:t> or </a:t>
            </a:r>
            <a:r>
              <a:rPr lang="da-DK" dirty="0" err="1"/>
              <a:t>others</a:t>
            </a:r>
            <a:r>
              <a:rPr lang="da-DK" dirty="0"/>
              <a:t> </a:t>
            </a:r>
            <a:r>
              <a:rPr lang="da-DK" dirty="0" err="1"/>
              <a:t>who</a:t>
            </a:r>
            <a:r>
              <a:rPr lang="da-DK" dirty="0"/>
              <a:t> </a:t>
            </a:r>
            <a:r>
              <a:rPr lang="da-DK" dirty="0" err="1"/>
              <a:t>are</a:t>
            </a:r>
            <a:r>
              <a:rPr lang="da-DK" dirty="0"/>
              <a:t> </a:t>
            </a:r>
            <a:r>
              <a:rPr lang="da-DK" dirty="0" err="1"/>
              <a:t>known</a:t>
            </a:r>
            <a:r>
              <a:rPr lang="da-DK" dirty="0"/>
              <a:t> in country and </a:t>
            </a:r>
            <a:r>
              <a:rPr lang="da-DK" dirty="0" err="1"/>
              <a:t>who</a:t>
            </a:r>
            <a:r>
              <a:rPr lang="da-DK" dirty="0"/>
              <a:t> has </a:t>
            </a:r>
            <a:r>
              <a:rPr lang="da-DK" dirty="0" err="1"/>
              <a:t>many</a:t>
            </a:r>
            <a:r>
              <a:rPr lang="da-DK" dirty="0"/>
              <a:t> followers</a:t>
            </a:r>
          </a:p>
          <a:p>
            <a:r>
              <a:rPr lang="da-DK" dirty="0"/>
              <a:t>As </a:t>
            </a:r>
            <a:r>
              <a:rPr lang="da-DK" dirty="0" err="1"/>
              <a:t>having</a:t>
            </a:r>
            <a:r>
              <a:rPr lang="da-DK" dirty="0"/>
              <a:t> </a:t>
            </a:r>
            <a:r>
              <a:rPr lang="da-DK" dirty="0" err="1"/>
              <a:t>access</a:t>
            </a:r>
            <a:r>
              <a:rPr lang="da-DK" dirty="0"/>
              <a:t> to </a:t>
            </a:r>
            <a:r>
              <a:rPr lang="da-DK" dirty="0" err="1"/>
              <a:t>correct</a:t>
            </a:r>
            <a:r>
              <a:rPr lang="da-DK" dirty="0"/>
              <a:t> information is </a:t>
            </a:r>
            <a:r>
              <a:rPr lang="da-DK" dirty="0" err="1"/>
              <a:t>helpful</a:t>
            </a:r>
            <a:r>
              <a:rPr lang="da-DK" dirty="0"/>
              <a:t> and </a:t>
            </a:r>
            <a:r>
              <a:rPr lang="da-DK" dirty="0" err="1"/>
              <a:t>minimizes</a:t>
            </a:r>
            <a:r>
              <a:rPr lang="da-DK" dirty="0"/>
              <a:t> stress</a:t>
            </a:r>
          </a:p>
          <a:p>
            <a:r>
              <a:rPr lang="da-DK" dirty="0"/>
              <a:t>This </a:t>
            </a:r>
            <a:r>
              <a:rPr lang="da-DK" dirty="0" err="1"/>
              <a:t>will</a:t>
            </a:r>
            <a:r>
              <a:rPr lang="da-DK" dirty="0"/>
              <a:t> </a:t>
            </a:r>
            <a:r>
              <a:rPr lang="da-DK" dirty="0" err="1"/>
              <a:t>help</a:t>
            </a:r>
            <a:r>
              <a:rPr lang="da-DK" dirty="0"/>
              <a:t> </a:t>
            </a:r>
            <a:r>
              <a:rPr lang="da-DK" dirty="0" err="1"/>
              <a:t>prevent</a:t>
            </a:r>
            <a:r>
              <a:rPr lang="da-DK" dirty="0"/>
              <a:t> the stigma </a:t>
            </a:r>
            <a:r>
              <a:rPr lang="da-DK" dirty="0" err="1"/>
              <a:t>that</a:t>
            </a:r>
            <a:r>
              <a:rPr lang="da-DK" dirty="0"/>
              <a:t> is </a:t>
            </a:r>
            <a:r>
              <a:rPr lang="da-DK" dirty="0" err="1"/>
              <a:t>linked</a:t>
            </a:r>
            <a:r>
              <a:rPr lang="da-DK" dirty="0"/>
              <a:t> to covid-19 and promote </a:t>
            </a:r>
            <a:r>
              <a:rPr lang="da-DK" dirty="0" err="1"/>
              <a:t>inclusion</a:t>
            </a:r>
            <a:endParaRPr lang="da-DK" dirty="0"/>
          </a:p>
        </p:txBody>
      </p:sp>
      <p:sp>
        <p:nvSpPr>
          <p:cNvPr id="4" name="Slide Number Placeholder 3"/>
          <p:cNvSpPr>
            <a:spLocks noGrp="1"/>
          </p:cNvSpPr>
          <p:nvPr>
            <p:ph type="sldNum" sz="quarter" idx="5"/>
          </p:nvPr>
        </p:nvSpPr>
        <p:spPr/>
        <p:txBody>
          <a:bodyPr/>
          <a:lstStyle/>
          <a:p>
            <a:pPr>
              <a:defRPr/>
            </a:pPr>
            <a:fld id="{F956269D-D546-47DF-936F-DB4EEC91DC0F}" type="slidenum">
              <a:rPr lang="en-US" smtClean="0"/>
              <a:pPr>
                <a:defRPr/>
              </a:pPr>
              <a:t>31</a:t>
            </a:fld>
            <a:endParaRPr lang="en-US" dirty="0"/>
          </a:p>
        </p:txBody>
      </p:sp>
    </p:spTree>
    <p:extLst>
      <p:ext uri="{BB962C8B-B14F-4D97-AF65-F5344CB8AC3E}">
        <p14:creationId xmlns:p14="http://schemas.microsoft.com/office/powerpoint/2010/main" val="40751430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da-DK" dirty="0" err="1"/>
              <a:t>Volunteers</a:t>
            </a:r>
            <a:r>
              <a:rPr lang="da-DK" dirty="0"/>
              <a:t> </a:t>
            </a:r>
            <a:r>
              <a:rPr lang="da-DK" dirty="0" err="1"/>
              <a:t>are</a:t>
            </a:r>
            <a:r>
              <a:rPr lang="da-DK" dirty="0"/>
              <a:t> </a:t>
            </a:r>
            <a:r>
              <a:rPr lang="da-DK" dirty="0" err="1"/>
              <a:t>key</a:t>
            </a:r>
            <a:r>
              <a:rPr lang="da-DK" dirty="0"/>
              <a:t> in </a:t>
            </a:r>
            <a:r>
              <a:rPr lang="da-DK" dirty="0" err="1"/>
              <a:t>behavioural</a:t>
            </a:r>
            <a:r>
              <a:rPr lang="da-DK" dirty="0"/>
              <a:t> </a:t>
            </a:r>
            <a:r>
              <a:rPr lang="da-DK" dirty="0" err="1"/>
              <a:t>change</a:t>
            </a:r>
            <a:r>
              <a:rPr lang="da-DK" dirty="0"/>
              <a:t> as </a:t>
            </a:r>
            <a:r>
              <a:rPr lang="da-DK" dirty="0" err="1"/>
              <a:t>they</a:t>
            </a:r>
            <a:r>
              <a:rPr lang="da-DK" dirty="0"/>
              <a:t> </a:t>
            </a:r>
            <a:r>
              <a:rPr lang="da-DK" dirty="0" err="1"/>
              <a:t>interact</a:t>
            </a:r>
            <a:r>
              <a:rPr lang="da-DK" dirty="0"/>
              <a:t> with </a:t>
            </a:r>
            <a:r>
              <a:rPr lang="da-DK" dirty="0" err="1"/>
              <a:t>many</a:t>
            </a:r>
            <a:r>
              <a:rPr lang="da-DK" dirty="0"/>
              <a:t> </a:t>
            </a:r>
            <a:r>
              <a:rPr lang="da-DK" dirty="0" err="1"/>
              <a:t>during</a:t>
            </a:r>
            <a:r>
              <a:rPr lang="da-DK" dirty="0"/>
              <a:t> </a:t>
            </a:r>
            <a:r>
              <a:rPr lang="da-DK" dirty="0" err="1"/>
              <a:t>activities</a:t>
            </a:r>
            <a:endParaRPr lang="da-DK" dirty="0"/>
          </a:p>
          <a:p>
            <a:r>
              <a:rPr lang="da-DK" dirty="0"/>
              <a:t>One </a:t>
            </a:r>
            <a:r>
              <a:rPr lang="da-DK" dirty="0" err="1"/>
              <a:t>very</a:t>
            </a:r>
            <a:r>
              <a:rPr lang="da-DK" dirty="0"/>
              <a:t> </a:t>
            </a:r>
            <a:r>
              <a:rPr lang="da-DK" dirty="0" err="1"/>
              <a:t>concrete</a:t>
            </a:r>
            <a:r>
              <a:rPr lang="da-DK" dirty="0"/>
              <a:t> </a:t>
            </a:r>
            <a:r>
              <a:rPr lang="da-DK" dirty="0" err="1"/>
              <a:t>example</a:t>
            </a:r>
            <a:r>
              <a:rPr lang="da-DK" dirty="0"/>
              <a:t> is </a:t>
            </a:r>
            <a:r>
              <a:rPr lang="da-DK" dirty="0" err="1"/>
              <a:t>that</a:t>
            </a:r>
            <a:r>
              <a:rPr lang="da-DK" dirty="0"/>
              <a:t> at the </a:t>
            </a:r>
            <a:r>
              <a:rPr lang="da-DK" dirty="0" err="1"/>
              <a:t>beginning</a:t>
            </a:r>
            <a:r>
              <a:rPr lang="da-DK" dirty="0"/>
              <a:t> af meetings or </a:t>
            </a:r>
            <a:r>
              <a:rPr lang="da-DK" dirty="0" err="1"/>
              <a:t>activities</a:t>
            </a:r>
            <a:r>
              <a:rPr lang="da-DK" dirty="0"/>
              <a:t> </a:t>
            </a:r>
            <a:r>
              <a:rPr lang="da-DK" dirty="0" err="1"/>
              <a:t>whether</a:t>
            </a:r>
            <a:r>
              <a:rPr lang="da-DK" dirty="0"/>
              <a:t> </a:t>
            </a:r>
            <a:r>
              <a:rPr lang="da-DK" dirty="0" err="1"/>
              <a:t>conducting</a:t>
            </a:r>
            <a:r>
              <a:rPr lang="da-DK" dirty="0"/>
              <a:t> a </a:t>
            </a:r>
            <a:r>
              <a:rPr lang="da-DK" dirty="0" err="1"/>
              <a:t>group</a:t>
            </a:r>
            <a:r>
              <a:rPr lang="da-DK" dirty="0"/>
              <a:t> for </a:t>
            </a:r>
            <a:r>
              <a:rPr lang="da-DK" dirty="0" err="1"/>
              <a:t>bereaved</a:t>
            </a:r>
            <a:r>
              <a:rPr lang="da-DK" dirty="0"/>
              <a:t>, </a:t>
            </a:r>
            <a:r>
              <a:rPr lang="da-DK" dirty="0" err="1"/>
              <a:t>opening</a:t>
            </a:r>
            <a:r>
              <a:rPr lang="da-DK" dirty="0"/>
              <a:t> a </a:t>
            </a:r>
            <a:r>
              <a:rPr lang="da-DK" dirty="0" err="1"/>
              <a:t>recycling</a:t>
            </a:r>
            <a:r>
              <a:rPr lang="da-DK" dirty="0"/>
              <a:t> shop for the </a:t>
            </a:r>
            <a:r>
              <a:rPr lang="da-DK" dirty="0" err="1"/>
              <a:t>day</a:t>
            </a:r>
            <a:r>
              <a:rPr lang="da-DK" dirty="0"/>
              <a:t>, </a:t>
            </a:r>
            <a:r>
              <a:rPr lang="da-DK" dirty="0" err="1"/>
              <a:t>having</a:t>
            </a:r>
            <a:r>
              <a:rPr lang="da-DK" dirty="0"/>
              <a:t> a </a:t>
            </a:r>
            <a:r>
              <a:rPr lang="da-DK" dirty="0" err="1"/>
              <a:t>branch</a:t>
            </a:r>
            <a:r>
              <a:rPr lang="da-DK" dirty="0"/>
              <a:t> meeting on a </a:t>
            </a:r>
            <a:r>
              <a:rPr lang="da-DK" dirty="0" err="1"/>
              <a:t>topic</a:t>
            </a:r>
            <a:r>
              <a:rPr lang="da-DK" dirty="0"/>
              <a:t> or a </a:t>
            </a:r>
            <a:r>
              <a:rPr lang="da-DK" dirty="0" err="1"/>
              <a:t>first</a:t>
            </a:r>
            <a:r>
              <a:rPr lang="da-DK" dirty="0"/>
              <a:t> </a:t>
            </a:r>
            <a:r>
              <a:rPr lang="da-DK" dirty="0" err="1"/>
              <a:t>aid</a:t>
            </a:r>
            <a:r>
              <a:rPr lang="da-DK" dirty="0"/>
              <a:t> </a:t>
            </a:r>
            <a:r>
              <a:rPr lang="da-DK" dirty="0" err="1"/>
              <a:t>training</a:t>
            </a:r>
            <a:r>
              <a:rPr lang="da-DK" dirty="0"/>
              <a:t> – go over the general </a:t>
            </a:r>
            <a:r>
              <a:rPr lang="da-DK" dirty="0" err="1"/>
              <a:t>advice</a:t>
            </a:r>
            <a:r>
              <a:rPr lang="da-DK" dirty="0"/>
              <a:t> and </a:t>
            </a:r>
            <a:r>
              <a:rPr lang="da-DK" dirty="0" err="1"/>
              <a:t>precautions</a:t>
            </a:r>
            <a:r>
              <a:rPr lang="da-DK" dirty="0"/>
              <a:t> on covid-19. </a:t>
            </a:r>
            <a:r>
              <a:rPr lang="da-DK" dirty="0" err="1"/>
              <a:t>wash</a:t>
            </a:r>
            <a:r>
              <a:rPr lang="da-DK" dirty="0"/>
              <a:t> </a:t>
            </a:r>
            <a:r>
              <a:rPr lang="da-DK" dirty="0" err="1"/>
              <a:t>hands</a:t>
            </a:r>
            <a:r>
              <a:rPr lang="da-DK" dirty="0"/>
              <a:t> </a:t>
            </a:r>
            <a:r>
              <a:rPr lang="da-DK" dirty="0" err="1"/>
              <a:t>together</a:t>
            </a:r>
            <a:r>
              <a:rPr lang="da-DK" dirty="0"/>
              <a:t>… </a:t>
            </a:r>
          </a:p>
          <a:p>
            <a:r>
              <a:rPr lang="da-DK" dirty="0"/>
              <a:t>Post </a:t>
            </a:r>
            <a:r>
              <a:rPr lang="da-DK" dirty="0" err="1"/>
              <a:t>useful</a:t>
            </a:r>
            <a:r>
              <a:rPr lang="da-DK" dirty="0"/>
              <a:t> </a:t>
            </a:r>
            <a:r>
              <a:rPr lang="da-DK" dirty="0" err="1"/>
              <a:t>advice</a:t>
            </a:r>
            <a:r>
              <a:rPr lang="da-DK" dirty="0"/>
              <a:t> in </a:t>
            </a:r>
            <a:r>
              <a:rPr lang="da-DK" dirty="0" err="1"/>
              <a:t>windows</a:t>
            </a:r>
            <a:r>
              <a:rPr lang="da-DK" dirty="0"/>
              <a:t> and offer info-leaflets </a:t>
            </a:r>
            <a:r>
              <a:rPr lang="da-DK" dirty="0" err="1"/>
              <a:t>if</a:t>
            </a:r>
            <a:r>
              <a:rPr lang="da-DK" dirty="0"/>
              <a:t> running a </a:t>
            </a:r>
            <a:r>
              <a:rPr lang="da-DK" dirty="0" err="1"/>
              <a:t>second</a:t>
            </a:r>
            <a:r>
              <a:rPr lang="da-DK" dirty="0"/>
              <a:t> </a:t>
            </a:r>
            <a:r>
              <a:rPr lang="da-DK" dirty="0" err="1"/>
              <a:t>hand</a:t>
            </a:r>
            <a:r>
              <a:rPr lang="da-DK" dirty="0"/>
              <a:t> shop</a:t>
            </a:r>
          </a:p>
          <a:p>
            <a:r>
              <a:rPr lang="da-DK" dirty="0" err="1"/>
              <a:t>Discuss</a:t>
            </a:r>
            <a:r>
              <a:rPr lang="da-DK" dirty="0"/>
              <a:t> rumours – </a:t>
            </a:r>
            <a:r>
              <a:rPr lang="da-DK" dirty="0" err="1"/>
              <a:t>which</a:t>
            </a:r>
            <a:r>
              <a:rPr lang="da-DK" dirty="0"/>
              <a:t> </a:t>
            </a:r>
            <a:r>
              <a:rPr lang="da-DK" dirty="0" err="1"/>
              <a:t>outrageorus</a:t>
            </a:r>
            <a:r>
              <a:rPr lang="da-DK" dirty="0"/>
              <a:t> </a:t>
            </a:r>
            <a:r>
              <a:rPr lang="da-DK" dirty="0" err="1"/>
              <a:t>rumours</a:t>
            </a:r>
            <a:r>
              <a:rPr lang="da-DK" dirty="0"/>
              <a:t> have </a:t>
            </a:r>
            <a:r>
              <a:rPr lang="da-DK" dirty="0" err="1"/>
              <a:t>you</a:t>
            </a:r>
            <a:r>
              <a:rPr lang="da-DK" dirty="0"/>
              <a:t> </a:t>
            </a:r>
            <a:r>
              <a:rPr lang="da-DK" dirty="0" err="1"/>
              <a:t>heard</a:t>
            </a:r>
            <a:r>
              <a:rPr lang="da-DK" dirty="0"/>
              <a:t> </a:t>
            </a:r>
            <a:r>
              <a:rPr lang="da-DK" dirty="0" err="1"/>
              <a:t>recently</a:t>
            </a:r>
            <a:r>
              <a:rPr lang="da-DK" dirty="0"/>
              <a:t> (</a:t>
            </a:r>
            <a:r>
              <a:rPr lang="da-DK" dirty="0" err="1"/>
              <a:t>humour</a:t>
            </a:r>
            <a:r>
              <a:rPr lang="da-DK" dirty="0"/>
              <a:t> </a:t>
            </a:r>
            <a:r>
              <a:rPr lang="da-DK" dirty="0" err="1"/>
              <a:t>works</a:t>
            </a:r>
            <a:r>
              <a:rPr lang="da-DK" dirty="0"/>
              <a:t> </a:t>
            </a:r>
            <a:r>
              <a:rPr lang="da-DK" dirty="0" err="1"/>
              <a:t>well</a:t>
            </a:r>
            <a:r>
              <a:rPr lang="da-DK" dirty="0"/>
              <a:t>!)– and </a:t>
            </a:r>
            <a:r>
              <a:rPr lang="da-DK" dirty="0" err="1"/>
              <a:t>where</a:t>
            </a:r>
            <a:r>
              <a:rPr lang="da-DK" dirty="0"/>
              <a:t> to </a:t>
            </a:r>
            <a:r>
              <a:rPr lang="da-DK" dirty="0" err="1"/>
              <a:t>get</a:t>
            </a:r>
            <a:r>
              <a:rPr lang="da-DK" dirty="0"/>
              <a:t> </a:t>
            </a:r>
            <a:r>
              <a:rPr lang="da-DK" dirty="0" err="1"/>
              <a:t>correct</a:t>
            </a:r>
            <a:r>
              <a:rPr lang="da-DK" dirty="0"/>
              <a:t> and </a:t>
            </a:r>
            <a:r>
              <a:rPr lang="da-DK" dirty="0" err="1"/>
              <a:t>updated</a:t>
            </a:r>
            <a:r>
              <a:rPr lang="da-DK" dirty="0"/>
              <a:t> information.</a:t>
            </a:r>
          </a:p>
          <a:p>
            <a:r>
              <a:rPr lang="da-DK" dirty="0"/>
              <a:t>Give simple </a:t>
            </a:r>
            <a:r>
              <a:rPr lang="da-DK" dirty="0" err="1"/>
              <a:t>advice</a:t>
            </a:r>
            <a:r>
              <a:rPr lang="da-DK" dirty="0"/>
              <a:t> on </a:t>
            </a:r>
            <a:r>
              <a:rPr lang="da-DK" dirty="0" err="1"/>
              <a:t>how</a:t>
            </a:r>
            <a:r>
              <a:rPr lang="da-DK" dirty="0"/>
              <a:t> to stop rumination and </a:t>
            </a:r>
            <a:r>
              <a:rPr lang="da-DK" dirty="0" err="1"/>
              <a:t>constantly</a:t>
            </a:r>
            <a:r>
              <a:rPr lang="da-DK" dirty="0"/>
              <a:t> </a:t>
            </a:r>
            <a:r>
              <a:rPr lang="da-DK" dirty="0" err="1"/>
              <a:t>looking</a:t>
            </a:r>
            <a:r>
              <a:rPr lang="da-DK" dirty="0"/>
              <a:t> for information, </a:t>
            </a:r>
            <a:r>
              <a:rPr lang="da-DK" dirty="0" err="1"/>
              <a:t>discuss</a:t>
            </a:r>
            <a:r>
              <a:rPr lang="da-DK" dirty="0"/>
              <a:t> </a:t>
            </a:r>
            <a:r>
              <a:rPr lang="da-DK" dirty="0" err="1"/>
              <a:t>useful</a:t>
            </a:r>
            <a:r>
              <a:rPr lang="da-DK" dirty="0"/>
              <a:t> </a:t>
            </a:r>
            <a:r>
              <a:rPr lang="da-DK" dirty="0" err="1"/>
              <a:t>calming</a:t>
            </a:r>
            <a:r>
              <a:rPr lang="da-DK" dirty="0"/>
              <a:t> </a:t>
            </a:r>
            <a:r>
              <a:rPr lang="da-DK" dirty="0" err="1"/>
              <a:t>techniques</a:t>
            </a:r>
            <a:r>
              <a:rPr lang="da-DK" dirty="0"/>
              <a:t> – step </a:t>
            </a:r>
            <a:r>
              <a:rPr lang="da-DK" dirty="0" err="1"/>
              <a:t>one</a:t>
            </a:r>
            <a:r>
              <a:rPr lang="da-DK" dirty="0"/>
              <a:t> </a:t>
            </a:r>
            <a:r>
              <a:rPr lang="da-DK" dirty="0" err="1"/>
              <a:t>acknowledge</a:t>
            </a:r>
            <a:r>
              <a:rPr lang="da-DK" dirty="0"/>
              <a:t> the </a:t>
            </a:r>
            <a:r>
              <a:rPr lang="da-DK" dirty="0" err="1"/>
              <a:t>situtation</a:t>
            </a:r>
            <a:r>
              <a:rPr lang="da-DK" dirty="0"/>
              <a:t>… then </a:t>
            </a:r>
            <a:r>
              <a:rPr lang="da-DK" dirty="0" err="1"/>
              <a:t>doing</a:t>
            </a:r>
            <a:r>
              <a:rPr lang="da-DK" dirty="0"/>
              <a:t> </a:t>
            </a:r>
            <a:r>
              <a:rPr lang="da-DK" dirty="0" err="1"/>
              <a:t>what</a:t>
            </a:r>
            <a:r>
              <a:rPr lang="da-DK" dirty="0"/>
              <a:t> </a:t>
            </a:r>
            <a:r>
              <a:rPr lang="da-DK" dirty="0" err="1"/>
              <a:t>calms</a:t>
            </a:r>
            <a:r>
              <a:rPr lang="da-DK" dirty="0"/>
              <a:t> </a:t>
            </a:r>
            <a:r>
              <a:rPr lang="da-DK" dirty="0" err="1"/>
              <a:t>you</a:t>
            </a:r>
            <a:r>
              <a:rPr lang="da-DK" dirty="0"/>
              <a:t>…</a:t>
            </a:r>
          </a:p>
          <a:p>
            <a:r>
              <a:rPr lang="da-DK" dirty="0" err="1"/>
              <a:t>Discuss</a:t>
            </a:r>
            <a:r>
              <a:rPr lang="da-DK" dirty="0"/>
              <a:t> </a:t>
            </a:r>
            <a:r>
              <a:rPr lang="da-DK" dirty="0" err="1"/>
              <a:t>how</a:t>
            </a:r>
            <a:r>
              <a:rPr lang="da-DK" dirty="0"/>
              <a:t> to </a:t>
            </a:r>
            <a:r>
              <a:rPr lang="da-DK" dirty="0" err="1"/>
              <a:t>prepare</a:t>
            </a:r>
            <a:r>
              <a:rPr lang="da-DK" dirty="0"/>
              <a:t> for situations </a:t>
            </a:r>
            <a:r>
              <a:rPr lang="da-DK" dirty="0" err="1"/>
              <a:t>where</a:t>
            </a:r>
            <a:r>
              <a:rPr lang="da-DK" dirty="0"/>
              <a:t> </a:t>
            </a:r>
            <a:r>
              <a:rPr lang="da-DK" dirty="0" err="1"/>
              <a:t>someone</a:t>
            </a:r>
            <a:r>
              <a:rPr lang="da-DK" dirty="0"/>
              <a:t> </a:t>
            </a:r>
            <a:r>
              <a:rPr lang="da-DK" dirty="0" err="1"/>
              <a:t>you</a:t>
            </a:r>
            <a:r>
              <a:rPr lang="da-DK" dirty="0"/>
              <a:t> </a:t>
            </a:r>
            <a:r>
              <a:rPr lang="da-DK" dirty="0" err="1"/>
              <a:t>know</a:t>
            </a:r>
            <a:r>
              <a:rPr lang="da-DK" dirty="0"/>
              <a:t> </a:t>
            </a:r>
            <a:r>
              <a:rPr lang="da-DK" dirty="0" err="1"/>
              <a:t>could</a:t>
            </a:r>
            <a:r>
              <a:rPr lang="da-DK" dirty="0"/>
              <a:t> </a:t>
            </a:r>
            <a:r>
              <a:rPr lang="da-DK" dirty="0" err="1"/>
              <a:t>be</a:t>
            </a:r>
            <a:r>
              <a:rPr lang="da-DK" dirty="0"/>
              <a:t> in isolation or </a:t>
            </a:r>
            <a:r>
              <a:rPr lang="da-DK" dirty="0" err="1"/>
              <a:t>you</a:t>
            </a:r>
            <a:r>
              <a:rPr lang="da-DK" dirty="0"/>
              <a:t> and the </a:t>
            </a:r>
            <a:r>
              <a:rPr lang="da-DK" dirty="0" err="1"/>
              <a:t>family</a:t>
            </a:r>
            <a:r>
              <a:rPr lang="da-DK" dirty="0"/>
              <a:t> </a:t>
            </a:r>
            <a:r>
              <a:rPr lang="da-DK" dirty="0" err="1"/>
              <a:t>could</a:t>
            </a:r>
            <a:r>
              <a:rPr lang="da-DK" dirty="0"/>
              <a:t> find </a:t>
            </a:r>
            <a:r>
              <a:rPr lang="da-DK" dirty="0" err="1"/>
              <a:t>yourself</a:t>
            </a:r>
            <a:r>
              <a:rPr lang="da-DK" dirty="0"/>
              <a:t> in isolation. How </a:t>
            </a:r>
            <a:r>
              <a:rPr lang="da-DK" dirty="0" err="1"/>
              <a:t>best</a:t>
            </a:r>
            <a:r>
              <a:rPr lang="da-DK" dirty="0"/>
              <a:t> to </a:t>
            </a:r>
            <a:r>
              <a:rPr lang="da-DK" dirty="0" err="1"/>
              <a:t>structure</a:t>
            </a:r>
            <a:r>
              <a:rPr lang="da-DK" dirty="0"/>
              <a:t> the </a:t>
            </a:r>
            <a:r>
              <a:rPr lang="da-DK" dirty="0" err="1"/>
              <a:t>days</a:t>
            </a:r>
            <a:r>
              <a:rPr lang="da-DK" dirty="0"/>
              <a:t>, </a:t>
            </a:r>
            <a:r>
              <a:rPr lang="da-DK" dirty="0" err="1"/>
              <a:t>how</a:t>
            </a:r>
            <a:r>
              <a:rPr lang="da-DK" dirty="0"/>
              <a:t> to </a:t>
            </a:r>
            <a:r>
              <a:rPr lang="da-DK" dirty="0" err="1"/>
              <a:t>keep</a:t>
            </a:r>
            <a:r>
              <a:rPr lang="da-DK" dirty="0"/>
              <a:t> in touch</a:t>
            </a:r>
          </a:p>
          <a:p>
            <a:r>
              <a:rPr lang="da-DK" dirty="0"/>
              <a:t>Find </a:t>
            </a:r>
            <a:r>
              <a:rPr lang="da-DK" dirty="0" err="1"/>
              <a:t>training</a:t>
            </a:r>
            <a:r>
              <a:rPr lang="da-DK" dirty="0"/>
              <a:t> </a:t>
            </a:r>
            <a:r>
              <a:rPr lang="da-DK" dirty="0" err="1"/>
              <a:t>materials</a:t>
            </a:r>
            <a:r>
              <a:rPr lang="da-DK" dirty="0"/>
              <a:t> in </a:t>
            </a:r>
            <a:r>
              <a:rPr lang="da-DK" dirty="0" err="1"/>
              <a:t>psychological</a:t>
            </a:r>
            <a:r>
              <a:rPr lang="da-DK" dirty="0"/>
              <a:t> </a:t>
            </a:r>
            <a:r>
              <a:rPr lang="da-DK" dirty="0" err="1"/>
              <a:t>first</a:t>
            </a:r>
            <a:r>
              <a:rPr lang="da-DK" dirty="0"/>
              <a:t> </a:t>
            </a:r>
            <a:r>
              <a:rPr lang="da-DK" dirty="0" err="1"/>
              <a:t>aid</a:t>
            </a:r>
            <a:r>
              <a:rPr lang="da-DK" dirty="0"/>
              <a:t> at pscentre.org – or look for the session in </a:t>
            </a:r>
            <a:r>
              <a:rPr lang="da-DK" dirty="0" err="1"/>
              <a:t>eCBHFA</a:t>
            </a:r>
            <a:endParaRPr lang="da-DK" dirty="0"/>
          </a:p>
          <a:p>
            <a:r>
              <a:rPr lang="da-DK" dirty="0"/>
              <a:t>If running </a:t>
            </a:r>
            <a:r>
              <a:rPr lang="da-DK" dirty="0" err="1"/>
              <a:t>activities</a:t>
            </a:r>
            <a:r>
              <a:rPr lang="da-DK" dirty="0"/>
              <a:t> for </a:t>
            </a:r>
            <a:r>
              <a:rPr lang="da-DK" dirty="0" err="1"/>
              <a:t>children</a:t>
            </a:r>
            <a:r>
              <a:rPr lang="da-DK" dirty="0"/>
              <a:t> show </a:t>
            </a:r>
            <a:r>
              <a:rPr lang="da-DK" dirty="0" err="1"/>
              <a:t>pictures</a:t>
            </a:r>
            <a:r>
              <a:rPr lang="da-DK" dirty="0"/>
              <a:t> of </a:t>
            </a:r>
            <a:r>
              <a:rPr lang="da-DK" dirty="0" err="1"/>
              <a:t>protective</a:t>
            </a:r>
            <a:r>
              <a:rPr lang="da-DK" dirty="0"/>
              <a:t> gear and </a:t>
            </a:r>
            <a:r>
              <a:rPr lang="da-DK" dirty="0" err="1"/>
              <a:t>explain</a:t>
            </a:r>
            <a:r>
              <a:rPr lang="da-DK" dirty="0"/>
              <a:t> </a:t>
            </a:r>
            <a:r>
              <a:rPr lang="da-DK" dirty="0" err="1"/>
              <a:t>chains</a:t>
            </a:r>
            <a:r>
              <a:rPr lang="da-DK" dirty="0"/>
              <a:t> of transmission </a:t>
            </a:r>
            <a:r>
              <a:rPr lang="da-DK" dirty="0" err="1"/>
              <a:t>etc</a:t>
            </a:r>
            <a:r>
              <a:rPr lang="da-DK" dirty="0"/>
              <a:t>… </a:t>
            </a:r>
            <a:r>
              <a:rPr lang="da-DK" dirty="0" err="1"/>
              <a:t>teach</a:t>
            </a:r>
            <a:r>
              <a:rPr lang="da-DK" dirty="0"/>
              <a:t> </a:t>
            </a:r>
            <a:r>
              <a:rPr lang="da-DK" dirty="0" err="1"/>
              <a:t>them</a:t>
            </a:r>
            <a:r>
              <a:rPr lang="da-DK" dirty="0"/>
              <a:t> </a:t>
            </a:r>
            <a:r>
              <a:rPr lang="da-DK" dirty="0" err="1"/>
              <a:t>about</a:t>
            </a:r>
            <a:r>
              <a:rPr lang="da-DK" dirty="0"/>
              <a:t> </a:t>
            </a:r>
            <a:r>
              <a:rPr lang="da-DK" dirty="0" err="1"/>
              <a:t>feelings</a:t>
            </a:r>
            <a:r>
              <a:rPr lang="da-DK" dirty="0"/>
              <a:t>, </a:t>
            </a:r>
            <a:r>
              <a:rPr lang="da-DK" dirty="0" err="1"/>
              <a:t>how</a:t>
            </a:r>
            <a:r>
              <a:rPr lang="da-DK" dirty="0"/>
              <a:t> </a:t>
            </a:r>
            <a:r>
              <a:rPr lang="da-DK" dirty="0" err="1"/>
              <a:t>they</a:t>
            </a:r>
            <a:r>
              <a:rPr lang="da-DK" dirty="0"/>
              <a:t> </a:t>
            </a:r>
            <a:r>
              <a:rPr lang="da-DK" dirty="0" err="1"/>
              <a:t>change</a:t>
            </a:r>
            <a:r>
              <a:rPr lang="da-DK" dirty="0"/>
              <a:t> and </a:t>
            </a:r>
            <a:r>
              <a:rPr lang="da-DK" dirty="0" err="1"/>
              <a:t>how</a:t>
            </a:r>
            <a:r>
              <a:rPr lang="da-DK" dirty="0"/>
              <a:t> to </a:t>
            </a:r>
            <a:r>
              <a:rPr lang="da-DK" dirty="0" err="1"/>
              <a:t>calm</a:t>
            </a:r>
            <a:r>
              <a:rPr lang="da-DK" dirty="0"/>
              <a:t> </a:t>
            </a:r>
            <a:r>
              <a:rPr lang="da-DK" dirty="0" err="1"/>
              <a:t>oneself</a:t>
            </a:r>
            <a:endParaRPr lang="da-DK" dirty="0"/>
          </a:p>
          <a:p>
            <a:r>
              <a:rPr lang="da-DK" dirty="0" err="1"/>
              <a:t>Instruct</a:t>
            </a:r>
            <a:r>
              <a:rPr lang="da-DK" dirty="0"/>
              <a:t> </a:t>
            </a:r>
            <a:r>
              <a:rPr lang="da-DK" dirty="0" err="1"/>
              <a:t>caregivers</a:t>
            </a:r>
            <a:r>
              <a:rPr lang="da-DK" dirty="0"/>
              <a:t> to </a:t>
            </a:r>
            <a:r>
              <a:rPr lang="da-DK" dirty="0" err="1"/>
              <a:t>be</a:t>
            </a:r>
            <a:r>
              <a:rPr lang="da-DK" dirty="0"/>
              <a:t> mindful of </a:t>
            </a:r>
            <a:r>
              <a:rPr lang="da-DK" dirty="0" err="1"/>
              <a:t>how</a:t>
            </a:r>
            <a:r>
              <a:rPr lang="da-DK" dirty="0"/>
              <a:t> to talk, </a:t>
            </a:r>
            <a:r>
              <a:rPr lang="da-DK" dirty="0" err="1"/>
              <a:t>when</a:t>
            </a:r>
            <a:r>
              <a:rPr lang="da-DK" dirty="0"/>
              <a:t> and </a:t>
            </a:r>
            <a:r>
              <a:rPr lang="da-DK" dirty="0" err="1"/>
              <a:t>when</a:t>
            </a:r>
            <a:r>
              <a:rPr lang="da-DK" dirty="0"/>
              <a:t> not to talk in front of </a:t>
            </a:r>
            <a:r>
              <a:rPr lang="da-DK" dirty="0" err="1"/>
              <a:t>children</a:t>
            </a:r>
            <a:r>
              <a:rPr lang="da-DK" dirty="0"/>
              <a:t> – </a:t>
            </a:r>
            <a:r>
              <a:rPr lang="da-DK" dirty="0" err="1"/>
              <a:t>take</a:t>
            </a:r>
            <a:r>
              <a:rPr lang="da-DK" dirty="0"/>
              <a:t> </a:t>
            </a:r>
            <a:r>
              <a:rPr lang="da-DK" dirty="0" err="1"/>
              <a:t>their</a:t>
            </a:r>
            <a:r>
              <a:rPr lang="da-DK" dirty="0"/>
              <a:t> </a:t>
            </a:r>
            <a:r>
              <a:rPr lang="da-DK" dirty="0" err="1"/>
              <a:t>worries</a:t>
            </a:r>
            <a:r>
              <a:rPr lang="da-DK" dirty="0"/>
              <a:t> </a:t>
            </a:r>
            <a:r>
              <a:rPr lang="da-DK" dirty="0" err="1"/>
              <a:t>seriously</a:t>
            </a:r>
            <a:r>
              <a:rPr lang="da-DK" dirty="0"/>
              <a:t> and </a:t>
            </a:r>
            <a:r>
              <a:rPr lang="da-DK" dirty="0" err="1"/>
              <a:t>teach</a:t>
            </a:r>
            <a:r>
              <a:rPr lang="da-DK" dirty="0"/>
              <a:t> </a:t>
            </a:r>
            <a:r>
              <a:rPr lang="da-DK" dirty="0" err="1"/>
              <a:t>them</a:t>
            </a:r>
            <a:r>
              <a:rPr lang="da-DK" dirty="0"/>
              <a:t> to put </a:t>
            </a:r>
            <a:r>
              <a:rPr lang="da-DK" dirty="0" err="1"/>
              <a:t>worry</a:t>
            </a:r>
            <a:r>
              <a:rPr lang="da-DK" dirty="0"/>
              <a:t> </a:t>
            </a:r>
            <a:r>
              <a:rPr lang="da-DK" dirty="0" err="1"/>
              <a:t>aside</a:t>
            </a:r>
            <a:r>
              <a:rPr lang="da-DK" dirty="0"/>
              <a:t> – </a:t>
            </a:r>
            <a:r>
              <a:rPr lang="da-DK" dirty="0" err="1"/>
              <a:t>this</a:t>
            </a:r>
            <a:r>
              <a:rPr lang="da-DK" dirty="0"/>
              <a:t> is </a:t>
            </a:r>
            <a:r>
              <a:rPr lang="da-DK" dirty="0" err="1"/>
              <a:t>postive</a:t>
            </a:r>
            <a:r>
              <a:rPr lang="da-DK" dirty="0"/>
              <a:t> </a:t>
            </a:r>
            <a:r>
              <a:rPr lang="da-DK" dirty="0" err="1"/>
              <a:t>coping</a:t>
            </a:r>
            <a:r>
              <a:rPr lang="da-DK" dirty="0"/>
              <a:t> for </a:t>
            </a:r>
            <a:r>
              <a:rPr lang="da-DK" dirty="0" err="1"/>
              <a:t>children</a:t>
            </a:r>
            <a:endParaRPr lang="da-DK" dirty="0"/>
          </a:p>
        </p:txBody>
      </p:sp>
      <p:sp>
        <p:nvSpPr>
          <p:cNvPr id="4" name="Slide Number Placeholder 3"/>
          <p:cNvSpPr>
            <a:spLocks noGrp="1"/>
          </p:cNvSpPr>
          <p:nvPr>
            <p:ph type="sldNum" sz="quarter" idx="5"/>
          </p:nvPr>
        </p:nvSpPr>
        <p:spPr/>
        <p:txBody>
          <a:bodyPr/>
          <a:lstStyle/>
          <a:p>
            <a:pPr>
              <a:defRPr/>
            </a:pPr>
            <a:fld id="{F956269D-D546-47DF-936F-DB4EEC91DC0F}" type="slidenum">
              <a:rPr lang="en-US" smtClean="0"/>
              <a:pPr>
                <a:defRPr/>
              </a:pPr>
              <a:t>32</a:t>
            </a:fld>
            <a:endParaRPr lang="en-US" dirty="0"/>
          </a:p>
        </p:txBody>
      </p:sp>
    </p:spTree>
    <p:extLst>
      <p:ext uri="{BB962C8B-B14F-4D97-AF65-F5344CB8AC3E}">
        <p14:creationId xmlns:p14="http://schemas.microsoft.com/office/powerpoint/2010/main" val="38173513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cxnSp>
        <p:nvCxnSpPr>
          <p:cNvPr id="5" name="Straight Connector 4"/>
          <p:cNvCxnSpPr/>
          <p:nvPr/>
        </p:nvCxnSpPr>
        <p:spPr>
          <a:xfrm>
            <a:off x="527381" y="2060848"/>
            <a:ext cx="11041227"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 name="Straight Connector 4"/>
          <p:cNvCxnSpPr/>
          <p:nvPr userDrawn="1"/>
        </p:nvCxnSpPr>
        <p:spPr>
          <a:xfrm>
            <a:off x="527381" y="908720"/>
            <a:ext cx="11041227"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7" name="Title Placeholder 1"/>
          <p:cNvSpPr>
            <a:spLocks noGrp="1"/>
          </p:cNvSpPr>
          <p:nvPr>
            <p:ph type="title"/>
          </p:nvPr>
        </p:nvSpPr>
        <p:spPr bwMode="auto">
          <a:xfrm>
            <a:off x="527381" y="908720"/>
            <a:ext cx="1104122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8" name="Text Placeholder 2"/>
          <p:cNvSpPr>
            <a:spLocks noGrp="1"/>
          </p:cNvSpPr>
          <p:nvPr>
            <p:ph idx="1"/>
          </p:nvPr>
        </p:nvSpPr>
        <p:spPr bwMode="auto">
          <a:xfrm>
            <a:off x="2438400" y="2234282"/>
            <a:ext cx="9144000" cy="419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9" name="Picture 8">
            <a:extLst>
              <a:ext uri="{FF2B5EF4-FFF2-40B4-BE49-F238E27FC236}">
                <a16:creationId xmlns:a16="http://schemas.microsoft.com/office/drawing/2014/main" id="{784BECBE-935A-4F99-A2F7-61D31BE6392F}"/>
              </a:ext>
            </a:extLst>
          </p:cNvPr>
          <p:cNvPicPr/>
          <p:nvPr userDrawn="1"/>
        </p:nvPicPr>
        <p:blipFill rotWithShape="1">
          <a:blip r:embed="rId2" cstate="print">
            <a:extLst>
              <a:ext uri="{28A0092B-C50C-407E-A947-70E740481C1C}">
                <a14:useLocalDpi xmlns:a14="http://schemas.microsoft.com/office/drawing/2010/main" val="0"/>
              </a:ext>
            </a:extLst>
          </a:blip>
          <a:srcRect l="10909" t="24818" r="12728" b="23358"/>
          <a:stretch/>
        </p:blipFill>
        <p:spPr bwMode="auto">
          <a:xfrm>
            <a:off x="9118600" y="156079"/>
            <a:ext cx="2463800" cy="5792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727364" y="5067860"/>
            <a:ext cx="1731818" cy="1260662"/>
          </a:xfrm>
          <a:prstGeom prst="rect">
            <a:avLst/>
          </a:prstGeom>
          <a:blipFill>
            <a:blip r:embed="rId2" cstate="print"/>
            <a:stretch>
              <a:fillRect/>
            </a:stretch>
          </a:blipFill>
        </p:spPr>
        <p:txBody>
          <a:bodyPr wrap="square" lIns="0" tIns="0" rIns="0" bIns="0" rtlCol="0"/>
          <a:lstStyle/>
          <a:p>
            <a:endParaRPr sz="1588"/>
          </a:p>
        </p:txBody>
      </p:sp>
      <p:sp>
        <p:nvSpPr>
          <p:cNvPr id="17" name="bg object 17"/>
          <p:cNvSpPr/>
          <p:nvPr/>
        </p:nvSpPr>
        <p:spPr>
          <a:xfrm>
            <a:off x="554182" y="1625077"/>
            <a:ext cx="11083636" cy="112059"/>
          </a:xfrm>
          <a:custGeom>
            <a:avLst/>
            <a:gdLst/>
            <a:ahLst/>
            <a:cxnLst/>
            <a:rect l="l" t="t" r="r" b="b"/>
            <a:pathLst>
              <a:path w="9144000" h="127000">
                <a:moveTo>
                  <a:pt x="0" y="0"/>
                </a:moveTo>
                <a:lnTo>
                  <a:pt x="9144000" y="0"/>
                </a:lnTo>
                <a:lnTo>
                  <a:pt x="9144000" y="126492"/>
                </a:lnTo>
                <a:lnTo>
                  <a:pt x="0" y="126492"/>
                </a:lnTo>
                <a:lnTo>
                  <a:pt x="0" y="0"/>
                </a:lnTo>
                <a:close/>
              </a:path>
            </a:pathLst>
          </a:custGeom>
          <a:solidFill>
            <a:srgbClr val="FF0000"/>
          </a:solidFill>
        </p:spPr>
        <p:txBody>
          <a:bodyPr wrap="square" lIns="0" tIns="0" rIns="0" bIns="0" rtlCol="0"/>
          <a:lstStyle/>
          <a:p>
            <a:endParaRPr sz="1588"/>
          </a:p>
        </p:txBody>
      </p:sp>
      <p:sp>
        <p:nvSpPr>
          <p:cNvPr id="2" name="Holder 2"/>
          <p:cNvSpPr>
            <a:spLocks noGrp="1"/>
          </p:cNvSpPr>
          <p:nvPr>
            <p:ph type="title"/>
          </p:nvPr>
        </p:nvSpPr>
        <p:spPr/>
        <p:txBody>
          <a:bodyPr lIns="0" tIns="0" rIns="0" bIns="0"/>
          <a:lstStyle>
            <a:lvl1pPr>
              <a:defRPr sz="3530" b="0" i="0">
                <a:solidFill>
                  <a:schemeClr val="tx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3/2/2020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Cover without photo">
    <p:spTree>
      <p:nvGrpSpPr>
        <p:cNvPr id="1" name=""/>
        <p:cNvGrpSpPr/>
        <p:nvPr/>
      </p:nvGrpSpPr>
      <p:grpSpPr>
        <a:xfrm>
          <a:off x="0" y="0"/>
          <a:ext cx="0" cy="0"/>
          <a:chOff x="0" y="0"/>
          <a:chExt cx="0" cy="0"/>
        </a:xfrm>
      </p:grpSpPr>
      <p:sp>
        <p:nvSpPr>
          <p:cNvPr id="4" name="Rectangle 3"/>
          <p:cNvSpPr/>
          <p:nvPr/>
        </p:nvSpPr>
        <p:spPr>
          <a:xfrm>
            <a:off x="203200" y="1124744"/>
            <a:ext cx="11785600" cy="5616624"/>
          </a:xfrm>
          <a:prstGeom prst="rect">
            <a:avLst/>
          </a:prstGeom>
          <a:solidFill>
            <a:srgbClr val="95898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ctrTitle"/>
          </p:nvPr>
        </p:nvSpPr>
        <p:spPr>
          <a:xfrm>
            <a:off x="1320800" y="2819401"/>
            <a:ext cx="9652000" cy="647591"/>
          </a:xfrm>
          <a:prstGeom prst="rect">
            <a:avLst/>
          </a:prstGeom>
        </p:spPr>
        <p:txBody>
          <a:bodyPr/>
          <a:lstStyle>
            <a:lvl1pPr algn="r">
              <a:defRPr b="1">
                <a:solidFill>
                  <a:schemeClr val="bg1"/>
                </a:solidFill>
              </a:defRPr>
            </a:lvl1pPr>
          </a:lstStyle>
          <a:p>
            <a:r>
              <a:rPr lang="en-US"/>
              <a:t>Click to edit Master title style</a:t>
            </a:r>
            <a:endParaRPr lang="en-GB"/>
          </a:p>
        </p:txBody>
      </p:sp>
      <p:sp>
        <p:nvSpPr>
          <p:cNvPr id="3" name="Subtitle 2"/>
          <p:cNvSpPr>
            <a:spLocks noGrp="1"/>
          </p:cNvSpPr>
          <p:nvPr>
            <p:ph type="subTitle" idx="1"/>
          </p:nvPr>
        </p:nvSpPr>
        <p:spPr>
          <a:xfrm>
            <a:off x="1320800" y="3886200"/>
            <a:ext cx="9652000" cy="2135088"/>
          </a:xfrm>
          <a:prstGeom prst="rect">
            <a:avLst/>
          </a:prstGeom>
        </p:spPr>
        <p:txBody>
          <a:bodyPr>
            <a:normAutofit/>
          </a:bodyPr>
          <a:lstStyle>
            <a:lvl1pPr marL="0" indent="0" algn="r">
              <a:buNone/>
              <a:defRPr sz="2400" b="1">
                <a:solidFill>
                  <a:srgbClr val="541818"/>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9" name="Rectangle 8"/>
          <p:cNvSpPr/>
          <p:nvPr userDrawn="1"/>
        </p:nvSpPr>
        <p:spPr>
          <a:xfrm>
            <a:off x="203200" y="188640"/>
            <a:ext cx="11749451" cy="93610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7" name="Picture 6">
            <a:extLst>
              <a:ext uri="{FF2B5EF4-FFF2-40B4-BE49-F238E27FC236}">
                <a16:creationId xmlns:a16="http://schemas.microsoft.com/office/drawing/2014/main" id="{784BECBE-935A-4F99-A2F7-61D31BE6392F}"/>
              </a:ext>
            </a:extLst>
          </p:cNvPr>
          <p:cNvPicPr/>
          <p:nvPr userDrawn="1"/>
        </p:nvPicPr>
        <p:blipFill rotWithShape="1">
          <a:blip r:embed="rId2" cstate="print">
            <a:extLst>
              <a:ext uri="{28A0092B-C50C-407E-A947-70E740481C1C}">
                <a14:useLocalDpi xmlns:a14="http://schemas.microsoft.com/office/drawing/2010/main" val="0"/>
              </a:ext>
            </a:extLst>
          </a:blip>
          <a:srcRect l="11111" t="24818" r="11111" b="23358"/>
          <a:stretch/>
        </p:blipFill>
        <p:spPr bwMode="auto">
          <a:xfrm>
            <a:off x="239349" y="126158"/>
            <a:ext cx="3469051" cy="936104"/>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14B26CEC-34DB-4E87-9155-125F38182C9F}" type="datetimeFigureOut">
              <a:rPr lang="en-US"/>
              <a:pPr>
                <a:defRPr/>
              </a:pPr>
              <a:t>3/2/2020</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8706DE11-A177-4C58-A93A-B135BFA7BE69}" type="slidenum">
              <a:rPr lang="da-DK"/>
              <a:pPr>
                <a:defRPr/>
              </a:pPr>
              <a:t>‹#›</a:t>
            </a:fld>
            <a:endParaRPr lang="da-DK"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812800" y="1219200"/>
            <a:ext cx="105664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000000"/>
              </a:solidFill>
              <a:effectLst/>
              <a:uLnTx/>
              <a:uFillTx/>
              <a:latin typeface="Arial"/>
              <a:ea typeface="SimHei"/>
            </a:endParaRPr>
          </a:p>
        </p:txBody>
      </p:sp>
      <p:sp>
        <p:nvSpPr>
          <p:cNvPr id="5" name="Line 8"/>
          <p:cNvSpPr>
            <a:spLocks noChangeShapeType="1"/>
          </p:cNvSpPr>
          <p:nvPr/>
        </p:nvSpPr>
        <p:spPr bwMode="auto">
          <a:xfrm>
            <a:off x="2641601" y="3962400"/>
            <a:ext cx="8682567" cy="0"/>
          </a:xfrm>
          <a:prstGeom prst="line">
            <a:avLst/>
          </a:prstGeom>
          <a:noFill/>
          <a:ln w="19050">
            <a:solidFill>
              <a:schemeClr val="accent1"/>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000000"/>
              </a:solidFill>
              <a:effectLst/>
              <a:uLnTx/>
              <a:uFillTx/>
              <a:latin typeface="Arial"/>
              <a:ea typeface="SimHei"/>
            </a:endParaRPr>
          </a:p>
        </p:txBody>
      </p:sp>
      <p:sp>
        <p:nvSpPr>
          <p:cNvPr id="106498" name="Rectangle 2"/>
          <p:cNvSpPr>
            <a:spLocks noGrp="1" noChangeArrowheads="1"/>
          </p:cNvSpPr>
          <p:nvPr>
            <p:ph type="ctrTitle"/>
          </p:nvPr>
        </p:nvSpPr>
        <p:spPr>
          <a:xfrm>
            <a:off x="1219201" y="1524000"/>
            <a:ext cx="10164233" cy="1752600"/>
          </a:xfrm>
        </p:spPr>
        <p:txBody>
          <a:bodyPr/>
          <a:lstStyle>
            <a:lvl1pPr>
              <a:defRPr sz="5000"/>
            </a:lvl1pPr>
          </a:lstStyle>
          <a:p>
            <a:r>
              <a:rPr lang="zh-TW" altLang="en-US"/>
              <a:t>按一下以編輯母片標題樣式</a:t>
            </a:r>
          </a:p>
        </p:txBody>
      </p:sp>
      <p:sp>
        <p:nvSpPr>
          <p:cNvPr id="106499" name="Rectangle 3"/>
          <p:cNvSpPr>
            <a:spLocks noGrp="1" noChangeArrowheads="1"/>
          </p:cNvSpPr>
          <p:nvPr>
            <p:ph type="subTitle" idx="1"/>
          </p:nvPr>
        </p:nvSpPr>
        <p:spPr>
          <a:xfrm>
            <a:off x="2641600" y="3962400"/>
            <a:ext cx="8737600" cy="1752600"/>
          </a:xfrm>
        </p:spPr>
        <p:txBody>
          <a:bodyPr/>
          <a:lstStyle>
            <a:lvl1pPr marL="0" indent="0">
              <a:buFont typeface="Wingdings" pitchFamily="2" charset="2"/>
              <a:buNone/>
              <a:defRPr sz="2800"/>
            </a:lvl1pPr>
          </a:lstStyle>
          <a:p>
            <a:r>
              <a:rPr lang="zh-TW" altLang="en-US"/>
              <a:t>按一下以編輯母片副標題樣式</a:t>
            </a:r>
          </a:p>
        </p:txBody>
      </p:sp>
      <p:sp>
        <p:nvSpPr>
          <p:cNvPr id="7" name="Rectangle 4"/>
          <p:cNvSpPr>
            <a:spLocks noGrp="1" noChangeArrowheads="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TW" sz="1200" b="0" i="0" u="none" strike="noStrike" kern="1200" cap="none" spc="0" normalizeH="0" baseline="0" noProof="0">
              <a:ln>
                <a:noFill/>
              </a:ln>
              <a:solidFill>
                <a:srgbClr val="000000"/>
              </a:solidFill>
              <a:effectLst/>
              <a:uLnTx/>
              <a:uFillTx/>
              <a:latin typeface="Arial" pitchFamily="34" charset="0"/>
              <a:ea typeface="SimHei" pitchFamily="2" charset="-122"/>
            </a:endParaRPr>
          </a:p>
        </p:txBody>
      </p:sp>
      <p:pic>
        <p:nvPicPr>
          <p:cNvPr id="8" name="圖片 7" descr="HKRC Logo with branch name_Bilingual.jpg"/>
          <p:cNvPicPr>
            <a:picLocks noChangeAspect="1"/>
          </p:cNvPicPr>
          <p:nvPr userDrawn="1"/>
        </p:nvPicPr>
        <p:blipFill>
          <a:blip r:embed="rId2" cstate="print"/>
          <a:stretch>
            <a:fillRect/>
          </a:stretch>
        </p:blipFill>
        <p:spPr>
          <a:xfrm>
            <a:off x="393419" y="6197963"/>
            <a:ext cx="4032000" cy="619185"/>
          </a:xfrm>
          <a:prstGeom prst="rect">
            <a:avLst/>
          </a:prstGeom>
        </p:spPr>
      </p:pic>
    </p:spTree>
    <p:extLst>
      <p:ext uri="{BB962C8B-B14F-4D97-AF65-F5344CB8AC3E}">
        <p14:creationId xmlns:p14="http://schemas.microsoft.com/office/powerpoint/2010/main" val="637070224"/>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zh-TW" altLang="en-US"/>
          </a:p>
        </p:txBody>
      </p:sp>
      <p:sp>
        <p:nvSpPr>
          <p:cNvPr id="3" name="Content Placeholder 2"/>
          <p:cNvSpPr>
            <a:spLocks noGrp="1"/>
          </p:cNvSpPr>
          <p:nvPr>
            <p:ph idx="1"/>
          </p:nvPr>
        </p:nvSpPr>
        <p:spPr/>
        <p:txBody>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zh-TW" altLang="en-US"/>
          </a:p>
        </p:txBody>
      </p:sp>
    </p:spTree>
    <p:extLst>
      <p:ext uri="{BB962C8B-B14F-4D97-AF65-F5344CB8AC3E}">
        <p14:creationId xmlns:p14="http://schemas.microsoft.com/office/powerpoint/2010/main" val="2514299210"/>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lstStyle>
            <a:lvl1pPr algn="l">
              <a:defRPr sz="4000" b="1" cap="all"/>
            </a:lvl1pPr>
          </a:lstStyle>
          <a:p>
            <a:r>
              <a:rPr lang="en-US" altLang="zh-TW"/>
              <a:t>Click to edit Master title style</a:t>
            </a:r>
            <a:endParaRPr lang="zh-TW" alt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ltLang="zh-TW"/>
              <a:t>Click to edit Master text styles</a:t>
            </a:r>
          </a:p>
        </p:txBody>
      </p:sp>
    </p:spTree>
    <p:extLst>
      <p:ext uri="{BB962C8B-B14F-4D97-AF65-F5344CB8AC3E}">
        <p14:creationId xmlns:p14="http://schemas.microsoft.com/office/powerpoint/2010/main" val="2385178506"/>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552451"/>
            <a:ext cx="10972800" cy="865187"/>
          </a:xfrm>
          <a:prstGeom prst="rect">
            <a:avLst/>
          </a:prstGeom>
        </p:spPr>
        <p:txBody>
          <a:bodyPr/>
          <a:lstStyle/>
          <a:p>
            <a:r>
              <a:rPr lang="ja-JP" altLang="en-US"/>
              <a:t>マスタ タイトルの書式設定</a:t>
            </a:r>
          </a:p>
        </p:txBody>
      </p:sp>
      <p:sp>
        <p:nvSpPr>
          <p:cNvPr id="3" name="日付プレースホルダ 3"/>
          <p:cNvSpPr>
            <a:spLocks noGrp="1"/>
          </p:cNvSpPr>
          <p:nvPr>
            <p:ph type="dt" sz="half" idx="10"/>
          </p:nvPr>
        </p:nvSpPr>
        <p:spPr/>
        <p:txBody>
          <a:bodyPr/>
          <a:lstStyle>
            <a:lvl1pPr>
              <a:defRPr/>
            </a:lvl1pPr>
          </a:lstStyle>
          <a:p>
            <a:pPr>
              <a:defRPr/>
            </a:pPr>
            <a:endParaRPr lang="ja-JP" altLang="en-US"/>
          </a:p>
        </p:txBody>
      </p:sp>
      <p:sp>
        <p:nvSpPr>
          <p:cNvPr id="4"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5" name="スライド番号プレースホルダ 5"/>
          <p:cNvSpPr>
            <a:spLocks noGrp="1"/>
          </p:cNvSpPr>
          <p:nvPr>
            <p:ph type="sldNum" sz="quarter" idx="12"/>
          </p:nvPr>
        </p:nvSpPr>
        <p:spPr>
          <a:xfrm>
            <a:off x="8737600" y="6356351"/>
            <a:ext cx="2844800" cy="365125"/>
          </a:xfrm>
          <a:prstGeom prst="rect">
            <a:avLst/>
          </a:prstGeom>
        </p:spPr>
        <p:txBody>
          <a:bodyPr/>
          <a:lstStyle>
            <a:lvl1pPr>
              <a:defRPr/>
            </a:lvl1pPr>
          </a:lstStyle>
          <a:p>
            <a:pPr>
              <a:defRPr/>
            </a:pPr>
            <a:fld id="{7A663E5B-6339-4A7E-A57D-86EB8B8C02DE}" type="slidenum">
              <a:rPr lang="ja-JP" altLang="en-US"/>
              <a:pPr>
                <a:defRPr/>
              </a:pPr>
              <a:t>‹#›</a:t>
            </a:fld>
            <a:endParaRPr lang="ja-JP" altLang="en-US"/>
          </a:p>
        </p:txBody>
      </p:sp>
    </p:spTree>
    <p:extLst>
      <p:ext uri="{BB962C8B-B14F-4D97-AF65-F5344CB8AC3E}">
        <p14:creationId xmlns:p14="http://schemas.microsoft.com/office/powerpoint/2010/main" val="27154096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727364" y="5067860"/>
            <a:ext cx="1731818" cy="1260662"/>
          </a:xfrm>
          <a:prstGeom prst="rect">
            <a:avLst/>
          </a:prstGeom>
          <a:blipFill>
            <a:blip r:embed="rId2" cstate="print"/>
            <a:stretch>
              <a:fillRect/>
            </a:stretch>
          </a:blipFill>
        </p:spPr>
        <p:txBody>
          <a:bodyPr wrap="square" lIns="0" tIns="0" rIns="0" bIns="0" rtlCol="0"/>
          <a:lstStyle/>
          <a:p>
            <a:endParaRPr sz="1588"/>
          </a:p>
        </p:txBody>
      </p:sp>
      <p:sp>
        <p:nvSpPr>
          <p:cNvPr id="17" name="bg object 17"/>
          <p:cNvSpPr/>
          <p:nvPr/>
        </p:nvSpPr>
        <p:spPr>
          <a:xfrm>
            <a:off x="554182" y="1625077"/>
            <a:ext cx="11083636" cy="112059"/>
          </a:xfrm>
          <a:custGeom>
            <a:avLst/>
            <a:gdLst/>
            <a:ahLst/>
            <a:cxnLst/>
            <a:rect l="l" t="t" r="r" b="b"/>
            <a:pathLst>
              <a:path w="9144000" h="127000">
                <a:moveTo>
                  <a:pt x="0" y="0"/>
                </a:moveTo>
                <a:lnTo>
                  <a:pt x="9144000" y="0"/>
                </a:lnTo>
                <a:lnTo>
                  <a:pt x="9144000" y="126492"/>
                </a:lnTo>
                <a:lnTo>
                  <a:pt x="0" y="126492"/>
                </a:lnTo>
                <a:lnTo>
                  <a:pt x="0" y="0"/>
                </a:lnTo>
                <a:close/>
              </a:path>
            </a:pathLst>
          </a:custGeom>
          <a:solidFill>
            <a:srgbClr val="FF0000"/>
          </a:solidFill>
        </p:spPr>
        <p:txBody>
          <a:bodyPr wrap="square" lIns="0" tIns="0" rIns="0" bIns="0" rtlCol="0"/>
          <a:lstStyle/>
          <a:p>
            <a:endParaRPr sz="1588"/>
          </a:p>
        </p:txBody>
      </p:sp>
      <p:sp>
        <p:nvSpPr>
          <p:cNvPr id="2" name="Holder 2"/>
          <p:cNvSpPr>
            <a:spLocks noGrp="1"/>
          </p:cNvSpPr>
          <p:nvPr>
            <p:ph type="title"/>
          </p:nvPr>
        </p:nvSpPr>
        <p:spPr/>
        <p:txBody>
          <a:bodyPr lIns="0" tIns="0" rIns="0" bIns="0"/>
          <a:lstStyle>
            <a:lvl1pPr>
              <a:defRPr sz="3530" b="0" i="0">
                <a:solidFill>
                  <a:schemeClr val="tx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3/2/2020</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3/2/2020</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5" Type="http://schemas.openxmlformats.org/officeDocument/2006/relationships/image" Target="../media/image3.jpe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7.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5" Type="http://schemas.openxmlformats.org/officeDocument/2006/relationships/image" Target="../media/image4.jpg"/><Relationship Id="rId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Title Placeholder 1"/>
          <p:cNvSpPr>
            <a:spLocks noGrp="1"/>
          </p:cNvSpPr>
          <p:nvPr>
            <p:ph type="title"/>
          </p:nvPr>
        </p:nvSpPr>
        <p:spPr bwMode="auto">
          <a:xfrm>
            <a:off x="527381" y="908720"/>
            <a:ext cx="1104122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18" name="Text Placeholder 2"/>
          <p:cNvSpPr>
            <a:spLocks noGrp="1"/>
          </p:cNvSpPr>
          <p:nvPr>
            <p:ph type="body" idx="1"/>
          </p:nvPr>
        </p:nvSpPr>
        <p:spPr bwMode="auto">
          <a:xfrm>
            <a:off x="2438400" y="2234282"/>
            <a:ext cx="9144000" cy="419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1" name="TextBox 18"/>
          <p:cNvSpPr txBox="1"/>
          <p:nvPr/>
        </p:nvSpPr>
        <p:spPr bwMode="auto">
          <a:xfrm>
            <a:off x="527381" y="404665"/>
            <a:ext cx="4608512" cy="169277"/>
          </a:xfrm>
          <a:prstGeom prst="rect">
            <a:avLst/>
          </a:prstGeom>
          <a:noFill/>
        </p:spPr>
        <p:txBody>
          <a:bodyPr wrap="square" lIns="0" tIns="0" rIns="0" bIns="0">
            <a:spAutoFit/>
          </a:bodyPr>
          <a:lstStyle/>
          <a:p>
            <a:pPr algn="l" fontAlgn="auto">
              <a:spcBef>
                <a:spcPts val="0"/>
              </a:spcBef>
              <a:spcAft>
                <a:spcPts val="0"/>
              </a:spcAft>
              <a:defRPr/>
            </a:pPr>
            <a:r>
              <a:rPr lang="en-US" sz="1100" b="0">
                <a:solidFill>
                  <a:schemeClr val="tx1"/>
                </a:solidFill>
                <a:latin typeface="Arial" pitchFamily="34" charset="0"/>
                <a:cs typeface="Arial" pitchFamily="34" charset="0"/>
              </a:rPr>
              <a:t>Novel Corona virus </a:t>
            </a:r>
          </a:p>
        </p:txBody>
      </p:sp>
      <p:cxnSp>
        <p:nvCxnSpPr>
          <p:cNvPr id="3" name="Connecteur droit 2"/>
          <p:cNvCxnSpPr/>
          <p:nvPr userDrawn="1"/>
        </p:nvCxnSpPr>
        <p:spPr>
          <a:xfrm>
            <a:off x="527381" y="332656"/>
            <a:ext cx="4608512" cy="0"/>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725" r:id="rId1"/>
    <p:sldLayoutId id="2147483724" r:id="rId2"/>
  </p:sldLayoutIdLst>
  <p:txStyles>
    <p:titleStyle>
      <a:lvl1pPr algn="l" rtl="0" eaLnBrk="1" fontAlgn="base" hangingPunct="1">
        <a:spcBef>
          <a:spcPct val="0"/>
        </a:spcBef>
        <a:spcAft>
          <a:spcPct val="0"/>
        </a:spcAft>
        <a:defRPr sz="2600" b="1" i="1" kern="1200">
          <a:solidFill>
            <a:schemeClr val="tx1"/>
          </a:solidFill>
          <a:latin typeface="Arial" pitchFamily="34" charset="0"/>
          <a:ea typeface="+mj-ea"/>
          <a:cs typeface="Arial" pitchFamily="34" charset="0"/>
        </a:defRPr>
      </a:lvl1pPr>
      <a:lvl2pPr algn="l" rtl="0" eaLnBrk="1" fontAlgn="base" hangingPunct="1">
        <a:spcBef>
          <a:spcPct val="0"/>
        </a:spcBef>
        <a:spcAft>
          <a:spcPct val="0"/>
        </a:spcAft>
        <a:defRPr sz="2600" b="1" i="1">
          <a:solidFill>
            <a:schemeClr val="tx1"/>
          </a:solidFill>
          <a:latin typeface="Arial" pitchFamily="34" charset="0"/>
          <a:cs typeface="Arial" pitchFamily="34" charset="0"/>
        </a:defRPr>
      </a:lvl2pPr>
      <a:lvl3pPr algn="l" rtl="0" eaLnBrk="1" fontAlgn="base" hangingPunct="1">
        <a:spcBef>
          <a:spcPct val="0"/>
        </a:spcBef>
        <a:spcAft>
          <a:spcPct val="0"/>
        </a:spcAft>
        <a:defRPr sz="2600" b="1" i="1">
          <a:solidFill>
            <a:schemeClr val="tx1"/>
          </a:solidFill>
          <a:latin typeface="Arial" pitchFamily="34" charset="0"/>
          <a:cs typeface="Arial" pitchFamily="34" charset="0"/>
        </a:defRPr>
      </a:lvl3pPr>
      <a:lvl4pPr algn="l" rtl="0" eaLnBrk="1" fontAlgn="base" hangingPunct="1">
        <a:spcBef>
          <a:spcPct val="0"/>
        </a:spcBef>
        <a:spcAft>
          <a:spcPct val="0"/>
        </a:spcAft>
        <a:defRPr sz="2600" b="1" i="1">
          <a:solidFill>
            <a:schemeClr val="tx1"/>
          </a:solidFill>
          <a:latin typeface="Arial" pitchFamily="34" charset="0"/>
          <a:cs typeface="Arial" pitchFamily="34" charset="0"/>
        </a:defRPr>
      </a:lvl4pPr>
      <a:lvl5pPr algn="l" rtl="0" eaLnBrk="1" fontAlgn="base" hangingPunct="1">
        <a:spcBef>
          <a:spcPct val="0"/>
        </a:spcBef>
        <a:spcAft>
          <a:spcPct val="0"/>
        </a:spcAft>
        <a:defRPr sz="2600" b="1" i="1">
          <a:solidFill>
            <a:schemeClr val="tx1"/>
          </a:solidFill>
          <a:latin typeface="Arial" pitchFamily="34" charset="0"/>
          <a:cs typeface="Arial" pitchFamily="34" charset="0"/>
        </a:defRPr>
      </a:lvl5pPr>
      <a:lvl6pPr marL="457200" algn="l" rtl="0" eaLnBrk="1" fontAlgn="base" hangingPunct="1">
        <a:spcBef>
          <a:spcPct val="0"/>
        </a:spcBef>
        <a:spcAft>
          <a:spcPct val="0"/>
        </a:spcAft>
        <a:defRPr sz="2600" b="1" i="1">
          <a:solidFill>
            <a:schemeClr val="tx1"/>
          </a:solidFill>
          <a:latin typeface="Arial" pitchFamily="34" charset="0"/>
          <a:cs typeface="Arial" pitchFamily="34" charset="0"/>
        </a:defRPr>
      </a:lvl6pPr>
      <a:lvl7pPr marL="914400" algn="l" rtl="0" eaLnBrk="1" fontAlgn="base" hangingPunct="1">
        <a:spcBef>
          <a:spcPct val="0"/>
        </a:spcBef>
        <a:spcAft>
          <a:spcPct val="0"/>
        </a:spcAft>
        <a:defRPr sz="2600" b="1" i="1">
          <a:solidFill>
            <a:schemeClr val="tx1"/>
          </a:solidFill>
          <a:latin typeface="Arial" pitchFamily="34" charset="0"/>
          <a:cs typeface="Arial" pitchFamily="34" charset="0"/>
        </a:defRPr>
      </a:lvl7pPr>
      <a:lvl8pPr marL="1371600" algn="l" rtl="0" eaLnBrk="1" fontAlgn="base" hangingPunct="1">
        <a:spcBef>
          <a:spcPct val="0"/>
        </a:spcBef>
        <a:spcAft>
          <a:spcPct val="0"/>
        </a:spcAft>
        <a:defRPr sz="2600" b="1" i="1">
          <a:solidFill>
            <a:schemeClr val="tx1"/>
          </a:solidFill>
          <a:latin typeface="Arial" pitchFamily="34" charset="0"/>
          <a:cs typeface="Arial" pitchFamily="34" charset="0"/>
        </a:defRPr>
      </a:lvl8pPr>
      <a:lvl9pPr marL="1828800" algn="l" rtl="0" eaLnBrk="1" fontAlgn="base" hangingPunct="1">
        <a:spcBef>
          <a:spcPct val="0"/>
        </a:spcBef>
        <a:spcAft>
          <a:spcPct val="0"/>
        </a:spcAft>
        <a:defRPr sz="2600" b="1" i="1">
          <a:solidFill>
            <a:schemeClr val="tx1"/>
          </a:solidFill>
          <a:latin typeface="Arial" pitchFamily="34" charset="0"/>
          <a:cs typeface="Arial" pitchFamily="34" charset="0"/>
        </a:defRPr>
      </a:lvl9pPr>
    </p:titleStyle>
    <p:bodyStyle>
      <a:lvl1pPr marL="273050" indent="-273050" algn="l" rtl="0" eaLnBrk="1" fontAlgn="base" hangingPunct="1">
        <a:spcBef>
          <a:spcPct val="20000"/>
        </a:spcBef>
        <a:spcAft>
          <a:spcPct val="0"/>
        </a:spcAft>
        <a:buClr>
          <a:srgbClr val="CF1C21"/>
        </a:buClr>
        <a:buSzPct val="80000"/>
        <a:buFont typeface="Wingdings" pitchFamily="2" charset="2"/>
        <a:buChar char="§"/>
        <a:defRPr sz="2200" kern="1200">
          <a:solidFill>
            <a:schemeClr val="tx1"/>
          </a:solidFill>
          <a:latin typeface="Arial" pitchFamily="34" charset="0"/>
          <a:ea typeface="+mn-ea"/>
          <a:cs typeface="Arial" pitchFamily="34" charset="0"/>
        </a:defRPr>
      </a:lvl1pPr>
      <a:lvl2pPr marL="450850" indent="-177800" algn="l" rtl="0" eaLnBrk="1" fontAlgn="base" hangingPunct="1">
        <a:spcBef>
          <a:spcPct val="20000"/>
        </a:spcBef>
        <a:spcAft>
          <a:spcPct val="0"/>
        </a:spcAft>
        <a:buClr>
          <a:srgbClr val="CF1C21"/>
        </a:buClr>
        <a:buSzPct val="80000"/>
        <a:buFont typeface="Wingdings" pitchFamily="2" charset="2"/>
        <a:buChar char="§"/>
        <a:defRPr sz="2000" kern="1200">
          <a:solidFill>
            <a:schemeClr val="tx1"/>
          </a:solidFill>
          <a:latin typeface="Arial" pitchFamily="34" charset="0"/>
          <a:ea typeface="+mn-ea"/>
          <a:cs typeface="Arial" pitchFamily="34" charset="0"/>
        </a:defRPr>
      </a:lvl2pPr>
      <a:lvl3pPr marL="627063" indent="-176213" algn="l" rtl="0" eaLnBrk="1" fontAlgn="base" hangingPunct="1">
        <a:spcBef>
          <a:spcPct val="20000"/>
        </a:spcBef>
        <a:spcAft>
          <a:spcPct val="0"/>
        </a:spcAft>
        <a:buClr>
          <a:srgbClr val="CF1C21"/>
        </a:buClr>
        <a:buSzPct val="80000"/>
        <a:buFont typeface="Wingdings" pitchFamily="2" charset="2"/>
        <a:buChar char="§"/>
        <a:defRPr sz="2000" kern="1200">
          <a:solidFill>
            <a:schemeClr val="tx1"/>
          </a:solidFill>
          <a:latin typeface="Arial" pitchFamily="34" charset="0"/>
          <a:ea typeface="+mn-ea"/>
          <a:cs typeface="Arial" pitchFamily="34" charset="0"/>
        </a:defRPr>
      </a:lvl3pPr>
      <a:lvl4pPr marL="627063" indent="-176213" algn="l" rtl="0" eaLnBrk="1" fontAlgn="base" hangingPunct="1">
        <a:spcBef>
          <a:spcPct val="20000"/>
        </a:spcBef>
        <a:spcAft>
          <a:spcPct val="0"/>
        </a:spcAft>
        <a:buClr>
          <a:srgbClr val="CF1C21"/>
        </a:buClr>
        <a:buSzPct val="80000"/>
        <a:buFont typeface="Wingdings" pitchFamily="2" charset="2"/>
        <a:buChar char="§"/>
        <a:defRPr sz="2000" kern="1200">
          <a:solidFill>
            <a:schemeClr val="tx1"/>
          </a:solidFill>
          <a:latin typeface="Arial" pitchFamily="34" charset="0"/>
          <a:ea typeface="+mn-ea"/>
          <a:cs typeface="Arial" pitchFamily="34" charset="0"/>
        </a:defRPr>
      </a:lvl4pPr>
      <a:lvl5pPr marL="627063" indent="-176213" algn="l" rtl="0" eaLnBrk="1" fontAlgn="base" hangingPunct="1">
        <a:spcBef>
          <a:spcPct val="20000"/>
        </a:spcBef>
        <a:spcAft>
          <a:spcPct val="0"/>
        </a:spcAft>
        <a:buClr>
          <a:srgbClr val="CF1C21"/>
        </a:buClr>
        <a:buSzPct val="80000"/>
        <a:buFont typeface="Wingdings" pitchFamily="2" charset="2"/>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27051" y="1196975"/>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da-DK"/>
          </a:p>
        </p:txBody>
      </p:sp>
      <p:sp>
        <p:nvSpPr>
          <p:cNvPr id="1027" name="Rectangle 3"/>
          <p:cNvSpPr>
            <a:spLocks noGrp="1" noChangeArrowheads="1"/>
          </p:cNvSpPr>
          <p:nvPr>
            <p:ph type="body" idx="1"/>
          </p:nvPr>
        </p:nvSpPr>
        <p:spPr bwMode="auto">
          <a:xfrm>
            <a:off x="609600" y="2636839"/>
            <a:ext cx="10972800" cy="34893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fld id="{8D8DD68E-4C47-47CD-9F21-6D7B09FBA9C4}" type="datetimeFigureOut">
              <a:rPr lang="en-US"/>
              <a:pPr>
                <a:defRPr/>
              </a:pPr>
              <a:t>3/2/2020</a:t>
            </a:fld>
            <a:endParaRPr lang="en-US" dirty="0"/>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dirty="0"/>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E9C531EA-5597-4590-9D22-12858E2ACAA7}" type="slidenum">
              <a:rPr lang="da-DK"/>
              <a:pPr>
                <a:defRPr/>
              </a:pPr>
              <a:t>‹#›</a:t>
            </a:fld>
            <a:endParaRPr lang="da-DK" dirty="0"/>
          </a:p>
        </p:txBody>
      </p:sp>
      <p:pic>
        <p:nvPicPr>
          <p:cNvPr id="1031" name="Picture 5" descr="PPHeader"/>
          <p:cNvPicPr>
            <a:picLocks noChangeAspect="1" noChangeArrowheads="1"/>
          </p:cNvPicPr>
          <p:nvPr/>
        </p:nvPicPr>
        <p:blipFill>
          <a:blip r:embed="rId3"/>
          <a:srcRect/>
          <a:stretch>
            <a:fillRect/>
          </a:stretch>
        </p:blipFill>
        <p:spPr bwMode="auto">
          <a:xfrm>
            <a:off x="0" y="0"/>
            <a:ext cx="12192000" cy="1016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58" r:id="rId1"/>
  </p:sldLayoutIdLst>
  <p:txStyles>
    <p:titleStyle>
      <a:lvl1pPr algn="ctr" rtl="0" eaLnBrk="1" fontAlgn="base" hangingPunct="1">
        <a:spcBef>
          <a:spcPct val="0"/>
        </a:spcBef>
        <a:spcAft>
          <a:spcPct val="0"/>
        </a:spcAft>
        <a:defRPr sz="3200">
          <a:solidFill>
            <a:schemeClr val="tx2"/>
          </a:solidFill>
          <a:latin typeface="+mj-lt"/>
          <a:ea typeface="+mj-ea"/>
          <a:cs typeface="+mj-cs"/>
        </a:defRPr>
      </a:lvl1pPr>
      <a:lvl2pPr algn="ctr" rtl="0" eaLnBrk="1" fontAlgn="base" hangingPunct="1">
        <a:spcBef>
          <a:spcPct val="0"/>
        </a:spcBef>
        <a:spcAft>
          <a:spcPct val="0"/>
        </a:spcAft>
        <a:defRPr sz="3200">
          <a:solidFill>
            <a:schemeClr val="tx2"/>
          </a:solidFill>
          <a:latin typeface="Arial" charset="0"/>
          <a:cs typeface="Arial" charset="0"/>
        </a:defRPr>
      </a:lvl2pPr>
      <a:lvl3pPr algn="ctr" rtl="0" eaLnBrk="1" fontAlgn="base" hangingPunct="1">
        <a:spcBef>
          <a:spcPct val="0"/>
        </a:spcBef>
        <a:spcAft>
          <a:spcPct val="0"/>
        </a:spcAft>
        <a:defRPr sz="3200">
          <a:solidFill>
            <a:schemeClr val="tx2"/>
          </a:solidFill>
          <a:latin typeface="Arial" charset="0"/>
          <a:cs typeface="Arial" charset="0"/>
        </a:defRPr>
      </a:lvl3pPr>
      <a:lvl4pPr algn="ctr" rtl="0" eaLnBrk="1" fontAlgn="base" hangingPunct="1">
        <a:spcBef>
          <a:spcPct val="0"/>
        </a:spcBef>
        <a:spcAft>
          <a:spcPct val="0"/>
        </a:spcAft>
        <a:defRPr sz="3200">
          <a:solidFill>
            <a:schemeClr val="tx2"/>
          </a:solidFill>
          <a:latin typeface="Arial" charset="0"/>
          <a:cs typeface="Arial" charset="0"/>
        </a:defRPr>
      </a:lvl4pPr>
      <a:lvl5pPr algn="ctr" rtl="0" eaLnBrk="1" fontAlgn="base" hangingPunct="1">
        <a:spcBef>
          <a:spcPct val="0"/>
        </a:spcBef>
        <a:spcAft>
          <a:spcPct val="0"/>
        </a:spcAft>
        <a:defRPr sz="3200">
          <a:solidFill>
            <a:schemeClr val="tx2"/>
          </a:solidFill>
          <a:latin typeface="Arial" charset="0"/>
          <a:cs typeface="Arial" charset="0"/>
        </a:defRPr>
      </a:lvl5pPr>
      <a:lvl6pPr marL="457200" algn="ctr" rtl="0" eaLnBrk="1" fontAlgn="base" hangingPunct="1">
        <a:spcBef>
          <a:spcPct val="0"/>
        </a:spcBef>
        <a:spcAft>
          <a:spcPct val="0"/>
        </a:spcAft>
        <a:defRPr sz="4400">
          <a:solidFill>
            <a:schemeClr val="tx2"/>
          </a:solidFill>
          <a:latin typeface="Arial" charset="0"/>
          <a:cs typeface="Arial" charset="0"/>
        </a:defRPr>
      </a:lvl6pPr>
      <a:lvl7pPr marL="914400" algn="ctr" rtl="0" eaLnBrk="1" fontAlgn="base" hangingPunct="1">
        <a:spcBef>
          <a:spcPct val="0"/>
        </a:spcBef>
        <a:spcAft>
          <a:spcPct val="0"/>
        </a:spcAft>
        <a:defRPr sz="4400">
          <a:solidFill>
            <a:schemeClr val="tx2"/>
          </a:solidFill>
          <a:latin typeface="Arial" charset="0"/>
          <a:cs typeface="Arial" charset="0"/>
        </a:defRPr>
      </a:lvl7pPr>
      <a:lvl8pPr marL="1371600" algn="ctr" rtl="0" eaLnBrk="1" fontAlgn="base" hangingPunct="1">
        <a:spcBef>
          <a:spcPct val="0"/>
        </a:spcBef>
        <a:spcAft>
          <a:spcPct val="0"/>
        </a:spcAft>
        <a:defRPr sz="4400">
          <a:solidFill>
            <a:schemeClr val="tx2"/>
          </a:solidFill>
          <a:latin typeface="Arial" charset="0"/>
          <a:cs typeface="Arial" charset="0"/>
        </a:defRPr>
      </a:lvl8pPr>
      <a:lvl9pPr marL="1828800" algn="ctr" rtl="0" eaLnBrk="1" fontAlgn="base" hangingPunct="1">
        <a:spcBef>
          <a:spcPct val="0"/>
        </a:spcBef>
        <a:spcAft>
          <a:spcPct val="0"/>
        </a:spcAft>
        <a:defRPr sz="4400">
          <a:solidFill>
            <a:schemeClr val="tx2"/>
          </a:solidFill>
          <a:latin typeface="Arial" charset="0"/>
          <a:cs typeface="Arial" charset="0"/>
        </a:defRPr>
      </a:lvl9pPr>
    </p:titleStyle>
    <p:bodyStyle>
      <a:lvl1pPr marL="342900" indent="-342900" algn="l" rtl="0" eaLnBrk="1" fontAlgn="base" hangingPunct="1">
        <a:spcBef>
          <a:spcPct val="20000"/>
        </a:spcBef>
        <a:spcAft>
          <a:spcPct val="0"/>
        </a:spcAft>
        <a:buChar char="•"/>
        <a:defRPr sz="2000">
          <a:solidFill>
            <a:schemeClr val="tx1"/>
          </a:solidFill>
          <a:latin typeface="+mn-lt"/>
          <a:ea typeface="+mn-ea"/>
          <a:cs typeface="+mn-cs"/>
        </a:defRPr>
      </a:lvl1pPr>
      <a:lvl2pPr marL="742950" indent="-285750" algn="l" rtl="0" eaLnBrk="1" fontAlgn="base" hangingPunct="1">
        <a:spcBef>
          <a:spcPct val="20000"/>
        </a:spcBef>
        <a:spcAft>
          <a:spcPct val="0"/>
        </a:spcAft>
        <a:buChar char="–"/>
        <a:defRPr>
          <a:solidFill>
            <a:schemeClr val="tx1"/>
          </a:solidFill>
          <a:latin typeface="+mn-lt"/>
          <a:cs typeface="+mn-cs"/>
        </a:defRPr>
      </a:lvl2pPr>
      <a:lvl3pPr marL="1143000" indent="-228600" algn="l" rtl="0" eaLnBrk="1" fontAlgn="base" hangingPunct="1">
        <a:spcBef>
          <a:spcPct val="20000"/>
        </a:spcBef>
        <a:spcAft>
          <a:spcPct val="0"/>
        </a:spcAft>
        <a:buChar char="•"/>
        <a:defRPr sz="1600">
          <a:solidFill>
            <a:schemeClr val="tx1"/>
          </a:solidFill>
          <a:latin typeface="+mn-lt"/>
          <a:cs typeface="+mn-cs"/>
        </a:defRPr>
      </a:lvl3pPr>
      <a:lvl4pPr marL="1600200" indent="-228600" algn="l" rtl="0" eaLnBrk="1" fontAlgn="base" hangingPunct="1">
        <a:spcBef>
          <a:spcPct val="20000"/>
        </a:spcBef>
        <a:spcAft>
          <a:spcPct val="0"/>
        </a:spcAft>
        <a:buChar char="–"/>
        <a:defRPr sz="1400">
          <a:solidFill>
            <a:schemeClr val="tx1"/>
          </a:solidFill>
          <a:latin typeface="+mn-lt"/>
          <a:cs typeface="+mn-cs"/>
        </a:defRPr>
      </a:lvl4pPr>
      <a:lvl5pPr marL="2057400" indent="-228600" algn="l" rtl="0" eaLnBrk="1" fontAlgn="base" hangingPunct="1">
        <a:spcBef>
          <a:spcPct val="20000"/>
        </a:spcBef>
        <a:spcAft>
          <a:spcPct val="0"/>
        </a:spcAft>
        <a:buChar char="»"/>
        <a:defRPr sz="12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09600" y="277814"/>
            <a:ext cx="10972800" cy="11398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按一下以編輯母片標題樣式</a:t>
            </a:r>
          </a:p>
        </p:txBody>
      </p:sp>
      <p:sp>
        <p:nvSpPr>
          <p:cNvPr id="3075" name="Rectangle 3"/>
          <p:cNvSpPr>
            <a:spLocks noGrp="1" noChangeArrowheads="1"/>
          </p:cNvSpPr>
          <p:nvPr>
            <p:ph type="body" idx="1"/>
          </p:nvPr>
        </p:nvSpPr>
        <p:spPr bwMode="auto">
          <a:xfrm>
            <a:off x="609600" y="1600201"/>
            <a:ext cx="10972800" cy="45307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dirty="0"/>
              <a:t>按一下以編輯母片</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105476" name="Rectangle 4"/>
          <p:cNvSpPr>
            <a:spLocks noGrp="1" noChangeArrowheads="1"/>
          </p:cNvSpPr>
          <p:nvPr>
            <p:ph type="dt" sz="half" idx="2"/>
          </p:nvPr>
        </p:nvSpPr>
        <p:spPr bwMode="auto">
          <a:xfrm>
            <a:off x="609600" y="6243638"/>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kumimoji="0" sz="1200">
                <a:latin typeface="Arial" pitchFamily="34" charset="0"/>
                <a:ea typeface="SimHei" pitchFamily="2" charset="-122"/>
              </a:defRPr>
            </a:lvl1pPr>
          </a:lstStyle>
          <a:p>
            <a:pPr fontAlgn="base">
              <a:spcBef>
                <a:spcPct val="0"/>
              </a:spcBef>
              <a:spcAft>
                <a:spcPct val="0"/>
              </a:spcAft>
              <a:defRPr/>
            </a:pPr>
            <a:endParaRPr lang="en-US" altLang="zh-TW">
              <a:solidFill>
                <a:srgbClr val="000000"/>
              </a:solidFill>
            </a:endParaRPr>
          </a:p>
        </p:txBody>
      </p:sp>
      <p:sp>
        <p:nvSpPr>
          <p:cNvPr id="105479" name="Freeform 7"/>
          <p:cNvSpPr>
            <a:spLocks noChangeArrowheads="1"/>
          </p:cNvSpPr>
          <p:nvPr/>
        </p:nvSpPr>
        <p:spPr bwMode="auto">
          <a:xfrm>
            <a:off x="508000" y="228600"/>
            <a:ext cx="10972800" cy="6096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p:spPr>
        <p:txBody>
          <a:bodyPr/>
          <a:lstStyle/>
          <a:p>
            <a:pPr fontAlgn="base">
              <a:spcBef>
                <a:spcPct val="0"/>
              </a:spcBef>
              <a:spcAft>
                <a:spcPct val="0"/>
              </a:spcAft>
              <a:defRPr/>
            </a:pPr>
            <a:endParaRPr kumimoji="1" lang="zh-TW" altLang="en-US" sz="1800">
              <a:solidFill>
                <a:srgbClr val="000000"/>
              </a:solidFill>
            </a:endParaRPr>
          </a:p>
        </p:txBody>
      </p:sp>
      <p:sp>
        <p:nvSpPr>
          <p:cNvPr id="105480" name="Line 8"/>
          <p:cNvSpPr>
            <a:spLocks noChangeShapeType="1"/>
          </p:cNvSpPr>
          <p:nvPr/>
        </p:nvSpPr>
        <p:spPr bwMode="auto">
          <a:xfrm>
            <a:off x="609600" y="6172200"/>
            <a:ext cx="109728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kumimoji="1" lang="zh-TW" altLang="en-US" sz="1800">
              <a:solidFill>
                <a:srgbClr val="000000"/>
              </a:solidFill>
            </a:endParaRPr>
          </a:p>
        </p:txBody>
      </p:sp>
      <p:pic>
        <p:nvPicPr>
          <p:cNvPr id="9" name="圖片 8" descr="HKRC Logo with branch name_Bilingual.jpg"/>
          <p:cNvPicPr>
            <a:picLocks noChangeAspect="1"/>
          </p:cNvPicPr>
          <p:nvPr userDrawn="1"/>
        </p:nvPicPr>
        <p:blipFill>
          <a:blip r:embed="rId5" cstate="print"/>
          <a:stretch>
            <a:fillRect/>
          </a:stretch>
        </p:blipFill>
        <p:spPr>
          <a:xfrm>
            <a:off x="393419" y="6197963"/>
            <a:ext cx="4032000" cy="619185"/>
          </a:xfrm>
          <a:prstGeom prst="rect">
            <a:avLst/>
          </a:prstGeom>
        </p:spPr>
      </p:pic>
    </p:spTree>
    <p:extLst>
      <p:ext uri="{BB962C8B-B14F-4D97-AF65-F5344CB8AC3E}">
        <p14:creationId xmlns:p14="http://schemas.microsoft.com/office/powerpoint/2010/main" val="2250562105"/>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Lst>
  <p:transition spd="slow">
    <p:fade/>
  </p:transition>
  <p:hf hdr="0" ftr="0" dt="0"/>
  <p:txStyles>
    <p:titleStyle>
      <a:lvl1pPr algn="l" rtl="0" eaLnBrk="0" fontAlgn="base" hangingPunct="0">
        <a:spcBef>
          <a:spcPct val="0"/>
        </a:spcBef>
        <a:spcAft>
          <a:spcPct val="0"/>
        </a:spcAft>
        <a:defRPr kumimoji="1" sz="4200">
          <a:solidFill>
            <a:schemeClr val="tx2"/>
          </a:solidFill>
          <a:latin typeface="+mj-lt"/>
          <a:ea typeface="+mj-ea"/>
          <a:cs typeface="+mj-cs"/>
        </a:defRPr>
      </a:lvl1pPr>
      <a:lvl2pPr algn="l" rtl="0" eaLnBrk="0" fontAlgn="base" hangingPunct="0">
        <a:spcBef>
          <a:spcPct val="0"/>
        </a:spcBef>
        <a:spcAft>
          <a:spcPct val="0"/>
        </a:spcAft>
        <a:defRPr kumimoji="1" sz="4200">
          <a:solidFill>
            <a:schemeClr val="tx2"/>
          </a:solidFill>
          <a:latin typeface="Arial" pitchFamily="34" charset="0"/>
          <a:ea typeface="SimHei" pitchFamily="2" charset="-122"/>
          <a:cs typeface="新細明體" pitchFamily="18" charset="-120"/>
        </a:defRPr>
      </a:lvl2pPr>
      <a:lvl3pPr algn="l" rtl="0" eaLnBrk="0" fontAlgn="base" hangingPunct="0">
        <a:spcBef>
          <a:spcPct val="0"/>
        </a:spcBef>
        <a:spcAft>
          <a:spcPct val="0"/>
        </a:spcAft>
        <a:defRPr kumimoji="1" sz="4200">
          <a:solidFill>
            <a:schemeClr val="tx2"/>
          </a:solidFill>
          <a:latin typeface="Arial" pitchFamily="34" charset="0"/>
          <a:ea typeface="SimHei" pitchFamily="2" charset="-122"/>
          <a:cs typeface="新細明體" pitchFamily="18" charset="-120"/>
        </a:defRPr>
      </a:lvl3pPr>
      <a:lvl4pPr algn="l" rtl="0" eaLnBrk="0" fontAlgn="base" hangingPunct="0">
        <a:spcBef>
          <a:spcPct val="0"/>
        </a:spcBef>
        <a:spcAft>
          <a:spcPct val="0"/>
        </a:spcAft>
        <a:defRPr kumimoji="1" sz="4200">
          <a:solidFill>
            <a:schemeClr val="tx2"/>
          </a:solidFill>
          <a:latin typeface="Arial" pitchFamily="34" charset="0"/>
          <a:ea typeface="SimHei" pitchFamily="2" charset="-122"/>
          <a:cs typeface="新細明體" pitchFamily="18" charset="-120"/>
        </a:defRPr>
      </a:lvl4pPr>
      <a:lvl5pPr algn="l" rtl="0" eaLnBrk="0" fontAlgn="base" hangingPunct="0">
        <a:spcBef>
          <a:spcPct val="0"/>
        </a:spcBef>
        <a:spcAft>
          <a:spcPct val="0"/>
        </a:spcAft>
        <a:defRPr kumimoji="1" sz="4200">
          <a:solidFill>
            <a:schemeClr val="tx2"/>
          </a:solidFill>
          <a:latin typeface="Arial" pitchFamily="34" charset="0"/>
          <a:ea typeface="SimHei" pitchFamily="2" charset="-122"/>
          <a:cs typeface="新細明體" pitchFamily="18" charset="-120"/>
        </a:defRPr>
      </a:lvl5pPr>
      <a:lvl6pPr marL="457200" algn="l" rtl="0" fontAlgn="base">
        <a:spcBef>
          <a:spcPct val="0"/>
        </a:spcBef>
        <a:spcAft>
          <a:spcPct val="0"/>
        </a:spcAft>
        <a:defRPr kumimoji="1" sz="4200">
          <a:solidFill>
            <a:schemeClr val="tx2"/>
          </a:solidFill>
          <a:latin typeface="Arial" pitchFamily="34" charset="0"/>
          <a:ea typeface="SimHei" pitchFamily="2" charset="-122"/>
          <a:cs typeface="新細明體" pitchFamily="18" charset="-120"/>
        </a:defRPr>
      </a:lvl6pPr>
      <a:lvl7pPr marL="914400" algn="l" rtl="0" fontAlgn="base">
        <a:spcBef>
          <a:spcPct val="0"/>
        </a:spcBef>
        <a:spcAft>
          <a:spcPct val="0"/>
        </a:spcAft>
        <a:defRPr kumimoji="1" sz="4200">
          <a:solidFill>
            <a:schemeClr val="tx2"/>
          </a:solidFill>
          <a:latin typeface="Arial" pitchFamily="34" charset="0"/>
          <a:ea typeface="SimHei" pitchFamily="2" charset="-122"/>
          <a:cs typeface="新細明體" pitchFamily="18" charset="-120"/>
        </a:defRPr>
      </a:lvl7pPr>
      <a:lvl8pPr marL="1371600" algn="l" rtl="0" fontAlgn="base">
        <a:spcBef>
          <a:spcPct val="0"/>
        </a:spcBef>
        <a:spcAft>
          <a:spcPct val="0"/>
        </a:spcAft>
        <a:defRPr kumimoji="1" sz="4200">
          <a:solidFill>
            <a:schemeClr val="tx2"/>
          </a:solidFill>
          <a:latin typeface="Arial" pitchFamily="34" charset="0"/>
          <a:ea typeface="SimHei" pitchFamily="2" charset="-122"/>
          <a:cs typeface="新細明體" pitchFamily="18" charset="-120"/>
        </a:defRPr>
      </a:lvl8pPr>
      <a:lvl9pPr marL="1828800" algn="l" rtl="0" fontAlgn="base">
        <a:spcBef>
          <a:spcPct val="0"/>
        </a:spcBef>
        <a:spcAft>
          <a:spcPct val="0"/>
        </a:spcAft>
        <a:defRPr kumimoji="1" sz="4200">
          <a:solidFill>
            <a:schemeClr val="tx2"/>
          </a:solidFill>
          <a:latin typeface="Arial" pitchFamily="34" charset="0"/>
          <a:ea typeface="SimHei" pitchFamily="2" charset="-122"/>
          <a:cs typeface="新細明體" pitchFamily="18" charset="-12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kumimoji="1" sz="30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kumimoji="1" sz="2600">
          <a:solidFill>
            <a:schemeClr val="tx1"/>
          </a:solidFill>
          <a:latin typeface="+mn-lt"/>
          <a:ea typeface="+mn-ea"/>
          <a:cs typeface="+mn-cs"/>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kumimoji="1" sz="2200">
          <a:solidFill>
            <a:schemeClr val="tx1"/>
          </a:solidFill>
          <a:latin typeface="+mn-lt"/>
          <a:ea typeface="+mn-ea"/>
          <a:cs typeface="+mn-cs"/>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kumimoji="1" sz="2000">
          <a:solidFill>
            <a:schemeClr val="tx1"/>
          </a:solidFill>
          <a:latin typeface="+mn-lt"/>
          <a:ea typeface="+mn-ea"/>
          <a:cs typeface="+mn-cs"/>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kumimoji="1" sz="2000">
          <a:solidFill>
            <a:schemeClr val="tx1"/>
          </a:solidFill>
          <a:latin typeface="+mn-lt"/>
          <a:ea typeface="+mn-ea"/>
          <a:cs typeface="+mn-cs"/>
        </a:defRPr>
      </a:lvl5pPr>
      <a:lvl6pPr marL="2138363" indent="-339725" algn="l" rtl="0" fontAlgn="base">
        <a:spcBef>
          <a:spcPct val="20000"/>
        </a:spcBef>
        <a:spcAft>
          <a:spcPct val="0"/>
        </a:spcAft>
        <a:buClr>
          <a:schemeClr val="accent1"/>
        </a:buClr>
        <a:buSzPct val="75000"/>
        <a:buFont typeface="Wingdings" pitchFamily="2" charset="2"/>
        <a:buChar char="§"/>
        <a:defRPr kumimoji="1" sz="2000">
          <a:solidFill>
            <a:schemeClr val="tx1"/>
          </a:solidFill>
          <a:latin typeface="+mn-lt"/>
          <a:ea typeface="+mn-ea"/>
          <a:cs typeface="+mn-cs"/>
        </a:defRPr>
      </a:lvl6pPr>
      <a:lvl7pPr marL="2595563" indent="-339725" algn="l" rtl="0" fontAlgn="base">
        <a:spcBef>
          <a:spcPct val="20000"/>
        </a:spcBef>
        <a:spcAft>
          <a:spcPct val="0"/>
        </a:spcAft>
        <a:buClr>
          <a:schemeClr val="accent1"/>
        </a:buClr>
        <a:buSzPct val="75000"/>
        <a:buFont typeface="Wingdings" pitchFamily="2" charset="2"/>
        <a:buChar char="§"/>
        <a:defRPr kumimoji="1" sz="2000">
          <a:solidFill>
            <a:schemeClr val="tx1"/>
          </a:solidFill>
          <a:latin typeface="+mn-lt"/>
          <a:ea typeface="+mn-ea"/>
          <a:cs typeface="+mn-cs"/>
        </a:defRPr>
      </a:lvl7pPr>
      <a:lvl8pPr marL="3052763" indent="-339725" algn="l" rtl="0" fontAlgn="base">
        <a:spcBef>
          <a:spcPct val="20000"/>
        </a:spcBef>
        <a:spcAft>
          <a:spcPct val="0"/>
        </a:spcAft>
        <a:buClr>
          <a:schemeClr val="accent1"/>
        </a:buClr>
        <a:buSzPct val="75000"/>
        <a:buFont typeface="Wingdings" pitchFamily="2" charset="2"/>
        <a:buChar char="§"/>
        <a:defRPr kumimoji="1" sz="2000">
          <a:solidFill>
            <a:schemeClr val="tx1"/>
          </a:solidFill>
          <a:latin typeface="+mn-lt"/>
          <a:ea typeface="+mn-ea"/>
          <a:cs typeface="+mn-cs"/>
        </a:defRPr>
      </a:lvl8pPr>
      <a:lvl9pPr marL="3509963" indent="-339725" algn="l" rtl="0" fontAlgn="base">
        <a:spcBef>
          <a:spcPct val="20000"/>
        </a:spcBef>
        <a:spcAft>
          <a:spcPct val="0"/>
        </a:spcAft>
        <a:buClr>
          <a:schemeClr val="accent1"/>
        </a:buClr>
        <a:buSzPct val="75000"/>
        <a:buFont typeface="Wingdings" pitchFamily="2" charset="2"/>
        <a:buChar char="§"/>
        <a:defRPr kumimoji="1" sz="20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タイトル プレースホルダ 1"/>
          <p:cNvSpPr>
            <a:spLocks noGrp="1"/>
          </p:cNvSpPr>
          <p:nvPr>
            <p:ph type="title"/>
          </p:nvPr>
        </p:nvSpPr>
        <p:spPr bwMode="auto">
          <a:xfrm>
            <a:off x="609600" y="552451"/>
            <a:ext cx="10972800"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dirty="0"/>
              <a:t>マスタ</a:t>
            </a:r>
            <a:r>
              <a:rPr lang="en-US" altLang="ja-JP" dirty="0"/>
              <a:t> </a:t>
            </a:r>
            <a:r>
              <a:rPr lang="ja-JP" altLang="en-US" dirty="0"/>
              <a:t>タイトルの書式設定</a:t>
            </a:r>
          </a:p>
        </p:txBody>
      </p:sp>
      <p:sp>
        <p:nvSpPr>
          <p:cNvPr id="1027" name="テキスト プレースホルダ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dirty="0"/>
              <a:t>マスタ</a:t>
            </a:r>
            <a:r>
              <a:rPr lang="en-US" altLang="ja-JP" dirty="0"/>
              <a:t> </a:t>
            </a:r>
            <a:r>
              <a:rPr lang="ja-JP" altLang="en-US" dirty="0"/>
              <a:t>テキストの書式設定</a:t>
            </a:r>
            <a:endParaRPr lang="en-US" altLang="ja-JP" dirty="0"/>
          </a:p>
          <a:p>
            <a:pPr lvl="1"/>
            <a:r>
              <a:rPr lang="ja-JP" altLang="en-US" dirty="0"/>
              <a:t>第</a:t>
            </a:r>
            <a:r>
              <a:rPr lang="en-US" altLang="ja-JP" dirty="0"/>
              <a:t> 2 </a:t>
            </a:r>
            <a:r>
              <a:rPr lang="ja-JP" altLang="en-US" dirty="0"/>
              <a:t>レベル</a:t>
            </a:r>
            <a:endParaRPr lang="en-US" altLang="ja-JP" dirty="0"/>
          </a:p>
          <a:p>
            <a:pPr lvl="2"/>
            <a:r>
              <a:rPr lang="ja-JP" altLang="en-US" dirty="0"/>
              <a:t>第</a:t>
            </a:r>
            <a:r>
              <a:rPr lang="en-US" altLang="ja-JP" dirty="0"/>
              <a:t> 3 </a:t>
            </a:r>
            <a:r>
              <a:rPr lang="ja-JP" altLang="en-US" dirty="0"/>
              <a:t>レベル</a:t>
            </a:r>
            <a:endParaRPr lang="en-US" altLang="ja-JP" dirty="0"/>
          </a:p>
          <a:p>
            <a:pPr lvl="3"/>
            <a:r>
              <a:rPr lang="ja-JP" altLang="en-US" dirty="0"/>
              <a:t>第</a:t>
            </a:r>
            <a:r>
              <a:rPr lang="en-US" altLang="ja-JP" dirty="0"/>
              <a:t> 4 </a:t>
            </a:r>
            <a:r>
              <a:rPr lang="ja-JP" altLang="en-US" dirty="0"/>
              <a:t>レベル</a:t>
            </a:r>
            <a:endParaRPr lang="en-US" altLang="ja-JP" dirty="0"/>
          </a:p>
          <a:p>
            <a:pPr lvl="4"/>
            <a:r>
              <a:rPr lang="ja-JP" altLang="en-US" dirty="0"/>
              <a:t>第</a:t>
            </a:r>
            <a:r>
              <a:rPr lang="en-US" altLang="ja-JP" dirty="0"/>
              <a:t> 5 </a:t>
            </a:r>
            <a:r>
              <a:rPr lang="ja-JP" altLang="en-US" dirty="0"/>
              <a:t>レベル</a:t>
            </a:r>
          </a:p>
        </p:txBody>
      </p:sp>
      <p:sp>
        <p:nvSpPr>
          <p:cNvPr id="4" name="日付プレースホルダ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itchFamily="34" charset="0"/>
                <a:ea typeface="ＭＳ Ｐゴシック" pitchFamily="50" charset="-128"/>
              </a:defRPr>
            </a:lvl1pPr>
          </a:lstStyle>
          <a:p>
            <a:pPr>
              <a:defRPr/>
            </a:pPr>
            <a:endParaRPr lang="ja-JP" altLang="en-US"/>
          </a:p>
        </p:txBody>
      </p:sp>
      <p:sp>
        <p:nvSpPr>
          <p:cNvPr id="5" name="フッター プレースホルダ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ja-JP" altLang="en-US"/>
          </a:p>
        </p:txBody>
      </p:sp>
      <p:sp>
        <p:nvSpPr>
          <p:cNvPr id="6" name="スライド番号プレースホルダ 5"/>
          <p:cNvSpPr>
            <a:spLocks noGrp="1"/>
          </p:cNvSpPr>
          <p:nvPr>
            <p:ph type="sldNum" sz="quarter" idx="4"/>
          </p:nvPr>
        </p:nvSpPr>
        <p:spPr>
          <a:xfrm>
            <a:off x="9345025" y="6394875"/>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2340">
                <a:solidFill>
                  <a:srgbClr val="898989"/>
                </a:solidFill>
                <a:latin typeface="Arial" panose="020B0604020202020204" pitchFamily="34" charset="0"/>
                <a:cs typeface="Arial" panose="020B0604020202020204" pitchFamily="34" charset="0"/>
              </a:defRPr>
            </a:lvl1pPr>
          </a:lstStyle>
          <a:p>
            <a:pPr>
              <a:defRPr/>
            </a:pPr>
            <a:fld id="{93F2E144-E1C0-4160-9EC7-48115D90B055}" type="slidenum">
              <a:rPr lang="ja-JP" altLang="en-US" smtClean="0"/>
              <a:pPr>
                <a:defRPr/>
              </a:pPr>
              <a:t>‹#›</a:t>
            </a:fld>
            <a:endParaRPr lang="ja-JP" altLang="en-US" dirty="0"/>
          </a:p>
        </p:txBody>
      </p:sp>
    </p:spTree>
    <p:extLst>
      <p:ext uri="{BB962C8B-B14F-4D97-AF65-F5344CB8AC3E}">
        <p14:creationId xmlns:p14="http://schemas.microsoft.com/office/powerpoint/2010/main" val="2496619088"/>
      </p:ext>
    </p:extLst>
  </p:cSld>
  <p:clrMap bg1="lt1" tx1="dk1" bg2="lt2" tx2="dk2" accent1="accent1" accent2="accent2" accent3="accent3" accent4="accent4" accent5="accent5" accent6="accent6" hlink="hlink" folHlink="folHlink"/>
  <p:sldLayoutIdLst>
    <p:sldLayoutId id="2147483667" r:id="rId1"/>
  </p:sldLayoutIdLst>
  <p:hf hdr="0" ftr="0" dt="0"/>
  <p:txStyles>
    <p:titleStyle>
      <a:lvl1pPr algn="l" rtl="0" eaLnBrk="0" fontAlgn="base" hangingPunct="0">
        <a:spcBef>
          <a:spcPct val="0"/>
        </a:spcBef>
        <a:spcAft>
          <a:spcPct val="0"/>
        </a:spcAft>
        <a:defRPr kumimoji="1" sz="4000" kern="1200" baseline="0">
          <a:solidFill>
            <a:schemeClr val="tx1">
              <a:lumMod val="75000"/>
              <a:lumOff val="25000"/>
            </a:schemeClr>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charset="-128"/>
          <a:cs typeface="ＭＳ Ｐゴシック" charset="-128"/>
        </a:defRPr>
      </a:lvl5pPr>
      <a:lvl6pPr marL="457200" algn="ctr" rtl="0" fontAlgn="base">
        <a:spcBef>
          <a:spcPct val="0"/>
        </a:spcBef>
        <a:spcAft>
          <a:spcPct val="0"/>
        </a:spcAft>
        <a:defRPr kumimoji="1" sz="4400">
          <a:solidFill>
            <a:schemeClr val="tx1"/>
          </a:solidFill>
          <a:latin typeface="Calibri" pitchFamily="34" charset="0"/>
          <a:ea typeface="ＭＳ Ｐゴシック" charset="-128"/>
        </a:defRPr>
      </a:lvl6pPr>
      <a:lvl7pPr marL="914400" algn="ctr" rtl="0" fontAlgn="base">
        <a:spcBef>
          <a:spcPct val="0"/>
        </a:spcBef>
        <a:spcAft>
          <a:spcPct val="0"/>
        </a:spcAft>
        <a:defRPr kumimoji="1" sz="4400">
          <a:solidFill>
            <a:schemeClr val="tx1"/>
          </a:solidFill>
          <a:latin typeface="Calibri" pitchFamily="34" charset="0"/>
          <a:ea typeface="ＭＳ Ｐゴシック"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charset="-128"/>
        </a:defRPr>
      </a:lvl9pPr>
    </p:titleStyle>
    <p:bodyStyle>
      <a:lvl1pPr marL="342900" indent="-342900" algn="l" rtl="0" eaLnBrk="0" fontAlgn="base" hangingPunct="0">
        <a:spcBef>
          <a:spcPct val="20000"/>
        </a:spcBef>
        <a:spcAft>
          <a:spcPct val="0"/>
        </a:spcAft>
        <a:buFont typeface="Arial" charset="0"/>
        <a:buChar char="•"/>
        <a:defRPr kumimoji="1" sz="3200" kern="1200" baseline="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rtl="0" eaLnBrk="0" fontAlgn="base" hangingPunct="0">
        <a:spcBef>
          <a:spcPct val="20000"/>
        </a:spcBef>
        <a:spcAft>
          <a:spcPct val="0"/>
        </a:spcAft>
        <a:buFont typeface="Arial" charset="0"/>
        <a:buChar char="–"/>
        <a:defRPr kumimoji="1" sz="2800"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lvl2pPr>
      <a:lvl3pPr marL="1143000" indent="-228600" algn="l" rtl="0" eaLnBrk="0" fontAlgn="base" hangingPunct="0">
        <a:spcBef>
          <a:spcPct val="20000"/>
        </a:spcBef>
        <a:spcAft>
          <a:spcPct val="0"/>
        </a:spcAft>
        <a:buFont typeface="Arial" charset="0"/>
        <a:buChar char="•"/>
        <a:defRPr kumimoji="1" sz="2400"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lvl3pPr>
      <a:lvl4pPr marL="1600200" indent="-228600" algn="l" rtl="0" eaLnBrk="0" fontAlgn="base" hangingPunct="0">
        <a:spcBef>
          <a:spcPct val="20000"/>
        </a:spcBef>
        <a:spcAft>
          <a:spcPct val="0"/>
        </a:spcAft>
        <a:buFont typeface="Arial" charset="0"/>
        <a:buChar char="–"/>
        <a:defRPr kumimoji="1" sz="2000"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lvl4pPr>
      <a:lvl5pPr marL="2057400" indent="-228600" algn="l" rtl="0" eaLnBrk="0" fontAlgn="base" hangingPunct="0">
        <a:spcBef>
          <a:spcPct val="20000"/>
        </a:spcBef>
        <a:spcAft>
          <a:spcPct val="0"/>
        </a:spcAft>
        <a:buFont typeface="Arial" charset="0"/>
        <a:buChar char="»"/>
        <a:defRPr kumimoji="1" sz="2000"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727364" y="5067860"/>
            <a:ext cx="1731818" cy="1260662"/>
          </a:xfrm>
          <a:prstGeom prst="rect">
            <a:avLst/>
          </a:prstGeom>
          <a:blipFill>
            <a:blip r:embed="rId5" cstate="print"/>
            <a:stretch>
              <a:fillRect/>
            </a:stretch>
          </a:blipFill>
        </p:spPr>
        <p:txBody>
          <a:bodyPr wrap="square" lIns="0" tIns="0" rIns="0" bIns="0" rtlCol="0"/>
          <a:lstStyle/>
          <a:p>
            <a:endParaRPr sz="1588"/>
          </a:p>
        </p:txBody>
      </p:sp>
      <p:sp>
        <p:nvSpPr>
          <p:cNvPr id="2" name="Holder 2"/>
          <p:cNvSpPr>
            <a:spLocks noGrp="1"/>
          </p:cNvSpPr>
          <p:nvPr>
            <p:ph type="title"/>
          </p:nvPr>
        </p:nvSpPr>
        <p:spPr>
          <a:xfrm>
            <a:off x="1444070" y="487745"/>
            <a:ext cx="9303861" cy="1098176"/>
          </a:xfrm>
          <a:prstGeom prst="rect">
            <a:avLst/>
          </a:prstGeom>
        </p:spPr>
        <p:txBody>
          <a:bodyPr wrap="square" lIns="0" tIns="0" rIns="0" bIns="0">
            <a:spAutoFit/>
          </a:bodyPr>
          <a:lstStyle>
            <a:lvl1pPr>
              <a:defRPr sz="4000" b="0" i="0">
                <a:solidFill>
                  <a:schemeClr val="tx1"/>
                </a:solidFill>
                <a:latin typeface="Arial"/>
                <a:cs typeface="Arial"/>
              </a:defRPr>
            </a:lvl1pPr>
          </a:lstStyle>
          <a:p>
            <a:endParaRPr/>
          </a:p>
        </p:txBody>
      </p:sp>
      <p:sp>
        <p:nvSpPr>
          <p:cNvPr id="3" name="Holder 3"/>
          <p:cNvSpPr>
            <a:spLocks noGrp="1"/>
          </p:cNvSpPr>
          <p:nvPr>
            <p:ph type="body" idx="1"/>
          </p:nvPr>
        </p:nvSpPr>
        <p:spPr>
          <a:xfrm>
            <a:off x="2789381" y="1939065"/>
            <a:ext cx="8593667" cy="4254874"/>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3/2/2020</a:t>
            </a:fld>
            <a:endParaRPr lang="en-US"/>
          </a:p>
        </p:txBody>
      </p:sp>
      <p:sp>
        <p:nvSpPr>
          <p:cNvPr id="6" name="Holder 6"/>
          <p:cNvSpPr>
            <a:spLocks noGrp="1"/>
          </p:cNvSpPr>
          <p:nvPr>
            <p:ph type="sldNum" sz="quarter" idx="7"/>
          </p:nvPr>
        </p:nvSpPr>
        <p:spPr>
          <a:xfrm>
            <a:off x="8778240"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4" r:id="rId1"/>
    <p:sldLayoutId id="2147483665" r:id="rId2"/>
    <p:sldLayoutId id="2147483662" r:id="rId3"/>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5.xml"/><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jpeg"/><Relationship Id="rId1" Type="http://schemas.openxmlformats.org/officeDocument/2006/relationships/slideLayout" Target="../slideLayouts/slideLayout5.xml"/><Relationship Id="rId4" Type="http://schemas.openxmlformats.org/officeDocument/2006/relationships/image" Target="../media/image22.emf"/></Relationships>
</file>

<file path=ppt/slides/_rels/slide1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0.xml"/><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3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48.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5.xml"/><Relationship Id="rId5" Type="http://schemas.openxmlformats.org/officeDocument/2006/relationships/image" Target="../media/image14.emf"/><Relationship Id="rId4" Type="http://schemas.openxmlformats.org/officeDocument/2006/relationships/image" Target="../media/image13.emf"/></Relationships>
</file>

<file path=ppt/slides/_rels/slide9.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ctrTitle"/>
          </p:nvPr>
        </p:nvSpPr>
        <p:spPr>
          <a:xfrm>
            <a:off x="1484243" y="3429000"/>
            <a:ext cx="8856242" cy="647700"/>
          </a:xfrm>
        </p:spPr>
        <p:txBody>
          <a:bodyPr/>
          <a:lstStyle/>
          <a:p>
            <a:r>
              <a:rPr lang="en-GB" sz="3600" dirty="0">
                <a:latin typeface="Arial" charset="0"/>
                <a:cs typeface="Arial" charset="0"/>
              </a:rPr>
              <a:t>COVID-19 PSS Response Webinar</a:t>
            </a:r>
          </a:p>
        </p:txBody>
      </p:sp>
      <p:sp>
        <p:nvSpPr>
          <p:cNvPr id="10243" name="Subtitle 2"/>
          <p:cNvSpPr>
            <a:spLocks noGrp="1"/>
          </p:cNvSpPr>
          <p:nvPr>
            <p:ph type="subTitle" idx="1"/>
          </p:nvPr>
        </p:nvSpPr>
        <p:spPr>
          <a:xfrm>
            <a:off x="2607068" y="4225247"/>
            <a:ext cx="7239000" cy="2135088"/>
          </a:xfrm>
        </p:spPr>
        <p:txBody>
          <a:bodyPr>
            <a:normAutofit/>
          </a:bodyPr>
          <a:lstStyle/>
          <a:p>
            <a:endParaRPr lang="en-GB" dirty="0">
              <a:latin typeface="Arial"/>
              <a:cs typeface="Arial"/>
            </a:endParaRPr>
          </a:p>
          <a:p>
            <a:endParaRPr lang="en-GB" dirty="0">
              <a:latin typeface="Arial"/>
              <a:cs typeface="Arial"/>
            </a:endParaRPr>
          </a:p>
          <a:p>
            <a:r>
              <a:rPr lang="en-GB" sz="2200" dirty="0">
                <a:latin typeface="Arial"/>
                <a:cs typeface="Arial"/>
              </a:rPr>
              <a:t>2  March, 2020 </a:t>
            </a:r>
          </a:p>
          <a:p>
            <a:endParaRPr lang="en-GB" dirty="0">
              <a:latin typeface="Arial"/>
              <a:cs typeface="Arial"/>
            </a:endParaRPr>
          </a:p>
        </p:txBody>
      </p:sp>
    </p:spTree>
    <p:extLst>
      <p:ext uri="{BB962C8B-B14F-4D97-AF65-F5344CB8AC3E}">
        <p14:creationId xmlns:p14="http://schemas.microsoft.com/office/powerpoint/2010/main" val="20691972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內容版面配置區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58602" y="2579427"/>
            <a:ext cx="4917301" cy="3687976"/>
          </a:xfrm>
        </p:spPr>
      </p:pic>
      <p:pic>
        <p:nvPicPr>
          <p:cNvPr id="6" name="圖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1602" y="436728"/>
            <a:ext cx="4713269" cy="3104866"/>
          </a:xfrm>
          <a:prstGeom prst="rect">
            <a:avLst/>
          </a:prstGeom>
        </p:spPr>
      </p:pic>
      <p:pic>
        <p:nvPicPr>
          <p:cNvPr id="7" name="圖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468987">
            <a:off x="8462758" y="1102121"/>
            <a:ext cx="3006824" cy="5206621"/>
          </a:xfrm>
          <a:prstGeom prst="rect">
            <a:avLst/>
          </a:prstGeom>
        </p:spPr>
      </p:pic>
      <p:sp>
        <p:nvSpPr>
          <p:cNvPr id="8" name="標題 1"/>
          <p:cNvSpPr>
            <a:spLocks noGrp="1"/>
          </p:cNvSpPr>
          <p:nvPr>
            <p:ph type="title"/>
          </p:nvPr>
        </p:nvSpPr>
        <p:spPr>
          <a:xfrm>
            <a:off x="882555" y="1108643"/>
            <a:ext cx="3034351" cy="1139825"/>
          </a:xfrm>
        </p:spPr>
        <p:txBody>
          <a:bodyPr/>
          <a:lstStyle/>
          <a:p>
            <a:r>
              <a:rPr lang="en-US" altLang="zh-HK" sz="2800" dirty="0"/>
              <a:t>Distribution of MHPSS IEC materials</a:t>
            </a:r>
            <a:endParaRPr lang="zh-HK" altLang="en-US" sz="2800" dirty="0"/>
          </a:p>
        </p:txBody>
      </p:sp>
    </p:spTree>
    <p:extLst>
      <p:ext uri="{BB962C8B-B14F-4D97-AF65-F5344CB8AC3E}">
        <p14:creationId xmlns:p14="http://schemas.microsoft.com/office/powerpoint/2010/main" val="2467673235"/>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09600" y="393324"/>
            <a:ext cx="10972800" cy="1024315"/>
          </a:xfrm>
        </p:spPr>
        <p:txBody>
          <a:bodyPr/>
          <a:lstStyle/>
          <a:p>
            <a:r>
              <a:rPr lang="en-US" altLang="zh-HK" dirty="0"/>
              <a:t>Translation of MHPSS guide into Chinese </a:t>
            </a:r>
            <a:endParaRPr lang="zh-HK" altLang="en-US" dirty="0"/>
          </a:p>
        </p:txBody>
      </p:sp>
      <p:pic>
        <p:nvPicPr>
          <p:cNvPr id="4" name="Billede 6" descr="Et billede, der indeholder fugl, blomst&#10;&#10;Automatisk genereret beskrivelse">
            <a:extLst>
              <a:ext uri="{FF2B5EF4-FFF2-40B4-BE49-F238E27FC236}">
                <a16:creationId xmlns:a16="http://schemas.microsoft.com/office/drawing/2014/main" id="{2E8C00F9-D4D0-4B01-8837-C5B4B8C09930}"/>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21105676">
            <a:off x="1286850" y="1796621"/>
            <a:ext cx="3003598" cy="424753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7" name="圖片 6"/>
          <p:cNvPicPr>
            <a:picLocks noChangeAspect="1"/>
          </p:cNvPicPr>
          <p:nvPr/>
        </p:nvPicPr>
        <p:blipFill>
          <a:blip r:embed="rId3"/>
          <a:stretch>
            <a:fillRect/>
          </a:stretch>
        </p:blipFill>
        <p:spPr>
          <a:xfrm>
            <a:off x="4438322" y="1207458"/>
            <a:ext cx="3315356" cy="47280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圖片 7"/>
          <p:cNvPicPr>
            <a:picLocks noChangeAspect="1"/>
          </p:cNvPicPr>
          <p:nvPr/>
        </p:nvPicPr>
        <p:blipFill>
          <a:blip r:embed="rId4"/>
          <a:stretch>
            <a:fillRect/>
          </a:stretch>
        </p:blipFill>
        <p:spPr>
          <a:xfrm rot="491107">
            <a:off x="7597206" y="1624897"/>
            <a:ext cx="3263346" cy="49174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14049684"/>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50544" y="2354420"/>
            <a:ext cx="4180763" cy="1426010"/>
          </a:xfrm>
        </p:spPr>
        <p:txBody>
          <a:bodyPr/>
          <a:lstStyle/>
          <a:p>
            <a:r>
              <a:rPr lang="en-US" altLang="zh-HK" sz="3600" dirty="0"/>
              <a:t>Facebook live to deliver MHPSS messages to public </a:t>
            </a:r>
            <a:endParaRPr lang="zh-HK" altLang="en-US" sz="3600" dirty="0"/>
          </a:p>
        </p:txBody>
      </p:sp>
      <p:pic>
        <p:nvPicPr>
          <p:cNvPr id="6" name="內容版面配置區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80414">
            <a:off x="6354648" y="734733"/>
            <a:ext cx="2994070" cy="55190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5998077"/>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241296" y="1034008"/>
            <a:ext cx="5527623" cy="1139825"/>
          </a:xfrm>
        </p:spPr>
        <p:txBody>
          <a:bodyPr/>
          <a:lstStyle/>
          <a:p>
            <a:r>
              <a:rPr lang="en-US" altLang="zh-HK" sz="3200" dirty="0"/>
              <a:t>Recording MHPSS seminar for middle and high school students to learn from home (suspension of school from end of Jan to mid April) </a:t>
            </a:r>
            <a:endParaRPr lang="zh-HK" altLang="en-US" sz="3200" dirty="0"/>
          </a:p>
        </p:txBody>
      </p:sp>
      <p:pic>
        <p:nvPicPr>
          <p:cNvPr id="4" name="內容版面配置區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50293" y="668741"/>
            <a:ext cx="5628940" cy="3166278"/>
          </a:xfrm>
        </p:spPr>
      </p:pic>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2250" y="3678925"/>
            <a:ext cx="5117910" cy="2878824"/>
          </a:xfrm>
          <a:prstGeom prst="rect">
            <a:avLst/>
          </a:prstGeom>
        </p:spPr>
      </p:pic>
    </p:spTree>
    <p:extLst>
      <p:ext uri="{BB962C8B-B14F-4D97-AF65-F5344CB8AC3E}">
        <p14:creationId xmlns:p14="http://schemas.microsoft.com/office/powerpoint/2010/main" val="3257069914"/>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F694C6D-2209-499D-9794-FCD0E319A001}"/>
              </a:ext>
            </a:extLst>
          </p:cNvPr>
          <p:cNvSpPr>
            <a:spLocks noGrp="1"/>
          </p:cNvSpPr>
          <p:nvPr>
            <p:ph type="title"/>
          </p:nvPr>
        </p:nvSpPr>
        <p:spPr>
          <a:xfrm>
            <a:off x="170371" y="0"/>
            <a:ext cx="10972800" cy="865187"/>
          </a:xfrm>
        </p:spPr>
        <p:txBody>
          <a:bodyPr/>
          <a:lstStyle/>
          <a:p>
            <a:r>
              <a:rPr lang="en-US" altLang="ja-JP" sz="2400" dirty="0">
                <a:solidFill>
                  <a:schemeClr val="tx1"/>
                </a:solidFill>
              </a:rPr>
              <a:t>Japanese Red Cross Society’s Cruise Ship Operations</a:t>
            </a:r>
            <a:endParaRPr kumimoji="1" lang="ja-JP" altLang="en-US" sz="2400" dirty="0">
              <a:solidFill>
                <a:schemeClr val="tx1"/>
              </a:solidFill>
            </a:endParaRPr>
          </a:p>
        </p:txBody>
      </p:sp>
      <p:sp>
        <p:nvSpPr>
          <p:cNvPr id="3" name="コンテンツ プレースホルダー 2">
            <a:extLst>
              <a:ext uri="{FF2B5EF4-FFF2-40B4-BE49-F238E27FC236}">
                <a16:creationId xmlns:a16="http://schemas.microsoft.com/office/drawing/2014/main" id="{88F9088C-279A-40ED-AB96-22DDADD18EE9}"/>
              </a:ext>
            </a:extLst>
          </p:cNvPr>
          <p:cNvSpPr>
            <a:spLocks noGrp="1"/>
          </p:cNvSpPr>
          <p:nvPr>
            <p:ph idx="4294967295"/>
          </p:nvPr>
        </p:nvSpPr>
        <p:spPr>
          <a:xfrm>
            <a:off x="744071" y="1566863"/>
            <a:ext cx="8639175" cy="4640263"/>
          </a:xfrm>
        </p:spPr>
        <p:txBody>
          <a:bodyPr/>
          <a:lstStyle/>
          <a:p>
            <a:pPr marL="0" indent="0">
              <a:buNone/>
            </a:pPr>
            <a:endParaRPr lang="en-US" altLang="ja-JP" dirty="0"/>
          </a:p>
          <a:p>
            <a:endParaRPr lang="en-US" altLang="ja-JP" dirty="0"/>
          </a:p>
        </p:txBody>
      </p:sp>
      <p:sp>
        <p:nvSpPr>
          <p:cNvPr id="9" name="テキスト ボックス 8">
            <a:extLst>
              <a:ext uri="{FF2B5EF4-FFF2-40B4-BE49-F238E27FC236}">
                <a16:creationId xmlns:a16="http://schemas.microsoft.com/office/drawing/2014/main" id="{99A8794C-1A68-48F3-B433-B55E68825D82}"/>
              </a:ext>
            </a:extLst>
          </p:cNvPr>
          <p:cNvSpPr txBox="1"/>
          <p:nvPr/>
        </p:nvSpPr>
        <p:spPr>
          <a:xfrm>
            <a:off x="188341" y="986223"/>
            <a:ext cx="8821187" cy="5447645"/>
          </a:xfrm>
          <a:prstGeom prst="rect">
            <a:avLst/>
          </a:prstGeom>
        </p:spPr>
        <p:txBody>
          <a:bodyPr wrap="square" rtlCol="0">
            <a:spAutoFit/>
          </a:bodyPr>
          <a:lstStyle/>
          <a:p>
            <a:pPr marL="285750" indent="-285750">
              <a:buFont typeface="Arial" panose="020B0604020202020204" pitchFamily="34" charset="0"/>
              <a:buChar char="•"/>
            </a:pPr>
            <a:r>
              <a:rPr lang="en-US" altLang="ja-JP" sz="2200" dirty="0"/>
              <a:t>Situation: </a:t>
            </a:r>
            <a:r>
              <a:rPr lang="ja-JP" altLang="en-US" sz="2200" dirty="0"/>
              <a:t>　</a:t>
            </a:r>
            <a:r>
              <a:rPr lang="en-US" altLang="ja-JP" sz="2200" dirty="0"/>
              <a:t>Feb</a:t>
            </a:r>
            <a:r>
              <a:rPr lang="ja-JP" altLang="en-US" sz="2200" dirty="0"/>
              <a:t> </a:t>
            </a:r>
            <a:r>
              <a:rPr lang="en-US" altLang="ja-JP" sz="2200" dirty="0"/>
              <a:t>3rd-Mar 1st</a:t>
            </a:r>
          </a:p>
          <a:p>
            <a:endParaRPr lang="en-US" altLang="ja-JP" sz="2200" dirty="0"/>
          </a:p>
          <a:p>
            <a:r>
              <a:rPr lang="en-US" altLang="ja-JP" sz="2200" dirty="0"/>
              <a:t>-2,700 passengers and 1,000 crew were on the cruise ship at port of Yokohama.</a:t>
            </a:r>
          </a:p>
          <a:p>
            <a:r>
              <a:rPr lang="en-US" altLang="ja-JP" sz="2200" dirty="0"/>
              <a:t>First cases were found on Feb 3</a:t>
            </a:r>
            <a:r>
              <a:rPr lang="en-US" altLang="ja-JP" sz="2200" baseline="30000" dirty="0"/>
              <a:t>rd</a:t>
            </a:r>
            <a:r>
              <a:rPr lang="en-US" altLang="ja-JP" sz="2200" dirty="0"/>
              <a:t>. The infection was widely spreading inside the ship and 705 people were confirmed positive (as of  Feb 29</a:t>
            </a:r>
            <a:r>
              <a:rPr lang="en-US" altLang="ja-JP" sz="2200" baseline="30000" dirty="0"/>
              <a:t>th</a:t>
            </a:r>
            <a:r>
              <a:rPr lang="en-US" altLang="ja-JP" sz="2200" dirty="0"/>
              <a:t>).</a:t>
            </a:r>
          </a:p>
          <a:p>
            <a:endParaRPr lang="en-US" altLang="ja-JP" sz="2200" dirty="0"/>
          </a:p>
          <a:p>
            <a:r>
              <a:rPr lang="en-US" altLang="ja-JP" sz="2200" dirty="0"/>
              <a:t>-Following the request of the Ministry of Health, </a:t>
            </a:r>
            <a:r>
              <a:rPr lang="en-US" altLang="ja-JP" sz="2200" dirty="0" err="1"/>
              <a:t>Labour</a:t>
            </a:r>
            <a:r>
              <a:rPr lang="en-US" altLang="ja-JP" sz="2200" dirty="0"/>
              <a:t> and Welfare (MHLW), the JRCS dispatched its Medical Relief Teams to the cruise ship for supporting medical examination in the medical center inside the ship from February 10th to February 26th.</a:t>
            </a:r>
          </a:p>
          <a:p>
            <a:endParaRPr lang="en-US" altLang="ja-JP" sz="2200" dirty="0"/>
          </a:p>
          <a:p>
            <a:r>
              <a:rPr lang="en-US" altLang="ja-JP" sz="2200" dirty="0"/>
              <a:t>-By Mar 1st, all people on board got off from the ship.</a:t>
            </a:r>
          </a:p>
          <a:p>
            <a:r>
              <a:rPr lang="en-US" altLang="ja-JP" sz="2200" dirty="0"/>
              <a:t>Those who tested positive are under the medical treatment in hospitals in Japan.</a:t>
            </a:r>
            <a:endParaRPr lang="en-US" altLang="ja-JP" sz="2000" dirty="0"/>
          </a:p>
          <a:p>
            <a:endParaRPr lang="en-US" altLang="ja-JP" dirty="0"/>
          </a:p>
        </p:txBody>
      </p:sp>
      <p:pic>
        <p:nvPicPr>
          <p:cNvPr id="11" name="Picture 5" descr="横型ロゴ">
            <a:extLst>
              <a:ext uri="{FF2B5EF4-FFF2-40B4-BE49-F238E27FC236}">
                <a16:creationId xmlns:a16="http://schemas.microsoft.com/office/drawing/2014/main" id="{198BDC2F-E2C8-41C6-9A2D-A4065151460C}"/>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l="14285" t="33655" r="14233" b="35959"/>
          <a:stretch>
            <a:fillRect/>
          </a:stretch>
        </p:blipFill>
        <p:spPr bwMode="auto">
          <a:xfrm>
            <a:off x="10653934" y="146331"/>
            <a:ext cx="11525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直線コネクタ 11">
            <a:extLst>
              <a:ext uri="{FF2B5EF4-FFF2-40B4-BE49-F238E27FC236}">
                <a16:creationId xmlns:a16="http://schemas.microsoft.com/office/drawing/2014/main" id="{88B92D47-D3C0-4E78-BD16-59AE668C7855}"/>
              </a:ext>
            </a:extLst>
          </p:cNvPr>
          <p:cNvCxnSpPr/>
          <p:nvPr/>
        </p:nvCxnSpPr>
        <p:spPr>
          <a:xfrm>
            <a:off x="0" y="739314"/>
            <a:ext cx="12192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14" name="図 13">
            <a:extLst>
              <a:ext uri="{FF2B5EF4-FFF2-40B4-BE49-F238E27FC236}">
                <a16:creationId xmlns:a16="http://schemas.microsoft.com/office/drawing/2014/main" id="{BD15141E-63A6-4401-8CDB-EA1EE2D92F08}"/>
              </a:ext>
            </a:extLst>
          </p:cNvPr>
          <p:cNvPicPr>
            <a:picLocks noChangeAspect="1"/>
          </p:cNvPicPr>
          <p:nvPr/>
        </p:nvPicPr>
        <p:blipFill>
          <a:blip r:embed="rId4"/>
          <a:stretch>
            <a:fillRect/>
          </a:stretch>
        </p:blipFill>
        <p:spPr>
          <a:xfrm>
            <a:off x="9150228" y="839094"/>
            <a:ext cx="2656231" cy="2729004"/>
          </a:xfrm>
          <a:prstGeom prst="rect">
            <a:avLst/>
          </a:prstGeom>
        </p:spPr>
      </p:pic>
      <p:sp>
        <p:nvSpPr>
          <p:cNvPr id="15" name="テキスト ボックス 14">
            <a:extLst>
              <a:ext uri="{FF2B5EF4-FFF2-40B4-BE49-F238E27FC236}">
                <a16:creationId xmlns:a16="http://schemas.microsoft.com/office/drawing/2014/main" id="{AEAFD4A7-CAEC-4906-8F16-3510C6256C6E}"/>
              </a:ext>
            </a:extLst>
          </p:cNvPr>
          <p:cNvSpPr txBox="1"/>
          <p:nvPr/>
        </p:nvSpPr>
        <p:spPr>
          <a:xfrm>
            <a:off x="9255134" y="3604524"/>
            <a:ext cx="1367682" cy="307777"/>
          </a:xfrm>
          <a:prstGeom prst="rect">
            <a:avLst/>
          </a:prstGeom>
        </p:spPr>
        <p:txBody>
          <a:bodyPr wrap="none" rtlCol="0">
            <a:spAutoFit/>
          </a:bodyPr>
          <a:lstStyle/>
          <a:p>
            <a:r>
              <a:rPr kumimoji="1" lang="en-US" altLang="ja-JP" sz="1400" dirty="0"/>
              <a:t>©Asahi </a:t>
            </a:r>
            <a:r>
              <a:rPr kumimoji="1" lang="en-US" altLang="ja-JP" sz="1400" dirty="0" err="1"/>
              <a:t>Shinbun</a:t>
            </a:r>
            <a:endParaRPr kumimoji="1" lang="ja-JP" altLang="en-US" sz="1400" dirty="0"/>
          </a:p>
        </p:txBody>
      </p:sp>
    </p:spTree>
    <p:extLst>
      <p:ext uri="{BB962C8B-B14F-4D97-AF65-F5344CB8AC3E}">
        <p14:creationId xmlns:p14="http://schemas.microsoft.com/office/powerpoint/2010/main" val="33283437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F694C6D-2209-499D-9794-FCD0E319A001}"/>
              </a:ext>
            </a:extLst>
          </p:cNvPr>
          <p:cNvSpPr>
            <a:spLocks noGrp="1"/>
          </p:cNvSpPr>
          <p:nvPr>
            <p:ph type="title"/>
          </p:nvPr>
        </p:nvSpPr>
        <p:spPr>
          <a:xfrm>
            <a:off x="170371" y="0"/>
            <a:ext cx="10972800" cy="865187"/>
          </a:xfrm>
        </p:spPr>
        <p:txBody>
          <a:bodyPr/>
          <a:lstStyle/>
          <a:p>
            <a:r>
              <a:rPr lang="en-US" altLang="ja-JP" sz="2400" dirty="0">
                <a:solidFill>
                  <a:schemeClr val="tx1"/>
                </a:solidFill>
              </a:rPr>
              <a:t>Japanese Red Cross Society’s Cruise Ship Operations</a:t>
            </a:r>
            <a:endParaRPr kumimoji="1" lang="ja-JP" altLang="en-US" sz="2400" dirty="0">
              <a:solidFill>
                <a:schemeClr val="tx1"/>
              </a:solidFill>
            </a:endParaRPr>
          </a:p>
        </p:txBody>
      </p:sp>
      <p:sp>
        <p:nvSpPr>
          <p:cNvPr id="3" name="コンテンツ プレースホルダー 2">
            <a:extLst>
              <a:ext uri="{FF2B5EF4-FFF2-40B4-BE49-F238E27FC236}">
                <a16:creationId xmlns:a16="http://schemas.microsoft.com/office/drawing/2014/main" id="{88F9088C-279A-40ED-AB96-22DDADD18EE9}"/>
              </a:ext>
            </a:extLst>
          </p:cNvPr>
          <p:cNvSpPr>
            <a:spLocks noGrp="1"/>
          </p:cNvSpPr>
          <p:nvPr>
            <p:ph idx="4294967295"/>
          </p:nvPr>
        </p:nvSpPr>
        <p:spPr>
          <a:xfrm>
            <a:off x="744071" y="1566863"/>
            <a:ext cx="8639175" cy="4640263"/>
          </a:xfrm>
        </p:spPr>
        <p:txBody>
          <a:bodyPr/>
          <a:lstStyle/>
          <a:p>
            <a:pPr marL="0" indent="0">
              <a:buNone/>
            </a:pPr>
            <a:endParaRPr lang="en-US" altLang="ja-JP" dirty="0"/>
          </a:p>
          <a:p>
            <a:endParaRPr lang="en-US" altLang="ja-JP" dirty="0"/>
          </a:p>
        </p:txBody>
      </p:sp>
      <p:sp>
        <p:nvSpPr>
          <p:cNvPr id="9" name="テキスト ボックス 8">
            <a:extLst>
              <a:ext uri="{FF2B5EF4-FFF2-40B4-BE49-F238E27FC236}">
                <a16:creationId xmlns:a16="http://schemas.microsoft.com/office/drawing/2014/main" id="{99A8794C-1A68-48F3-B433-B55E68825D82}"/>
              </a:ext>
            </a:extLst>
          </p:cNvPr>
          <p:cNvSpPr txBox="1"/>
          <p:nvPr/>
        </p:nvSpPr>
        <p:spPr>
          <a:xfrm>
            <a:off x="188341" y="986223"/>
            <a:ext cx="8821187" cy="2154436"/>
          </a:xfrm>
          <a:prstGeom prst="rect">
            <a:avLst/>
          </a:prstGeom>
        </p:spPr>
        <p:txBody>
          <a:bodyPr wrap="square" rtlCol="0">
            <a:spAutoFit/>
          </a:bodyPr>
          <a:lstStyle/>
          <a:p>
            <a:endParaRPr lang="en-US" altLang="ja-JP" sz="2000" dirty="0"/>
          </a:p>
          <a:p>
            <a:pPr marL="285750" indent="-285750">
              <a:buFont typeface="Arial" panose="020B0604020202020204" pitchFamily="34" charset="0"/>
              <a:buChar char="•"/>
            </a:pPr>
            <a:r>
              <a:rPr lang="en-US" altLang="ja-JP" sz="2400" dirty="0"/>
              <a:t>Difficulties:</a:t>
            </a:r>
          </a:p>
          <a:p>
            <a:r>
              <a:rPr lang="en-US" altLang="ja-JP" sz="2400" dirty="0"/>
              <a:t>-Language Barrier: Almost 70% are foreigners from 56 countries. </a:t>
            </a:r>
          </a:p>
          <a:p>
            <a:r>
              <a:rPr lang="en-US" altLang="ja-JP" sz="2400" dirty="0"/>
              <a:t>-High risk of being contaminated</a:t>
            </a:r>
          </a:p>
          <a:p>
            <a:r>
              <a:rPr lang="en-US" altLang="ja-JP" sz="2400" dirty="0"/>
              <a:t>-No Face to Face communication/ No touching</a:t>
            </a:r>
          </a:p>
          <a:p>
            <a:endParaRPr lang="en-US" altLang="ja-JP" dirty="0"/>
          </a:p>
        </p:txBody>
      </p:sp>
      <p:pic>
        <p:nvPicPr>
          <p:cNvPr id="11" name="Picture 5" descr="横型ロゴ">
            <a:extLst>
              <a:ext uri="{FF2B5EF4-FFF2-40B4-BE49-F238E27FC236}">
                <a16:creationId xmlns:a16="http://schemas.microsoft.com/office/drawing/2014/main" id="{198BDC2F-E2C8-41C6-9A2D-A4065151460C}"/>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l="14285" t="33655" r="14233" b="35959"/>
          <a:stretch>
            <a:fillRect/>
          </a:stretch>
        </p:blipFill>
        <p:spPr bwMode="auto">
          <a:xfrm>
            <a:off x="10653934" y="146331"/>
            <a:ext cx="11525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直線コネクタ 11">
            <a:extLst>
              <a:ext uri="{FF2B5EF4-FFF2-40B4-BE49-F238E27FC236}">
                <a16:creationId xmlns:a16="http://schemas.microsoft.com/office/drawing/2014/main" id="{88B92D47-D3C0-4E78-BD16-59AE668C7855}"/>
              </a:ext>
            </a:extLst>
          </p:cNvPr>
          <p:cNvCxnSpPr/>
          <p:nvPr/>
        </p:nvCxnSpPr>
        <p:spPr>
          <a:xfrm>
            <a:off x="0" y="739314"/>
            <a:ext cx="12192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14" name="図 13">
            <a:extLst>
              <a:ext uri="{FF2B5EF4-FFF2-40B4-BE49-F238E27FC236}">
                <a16:creationId xmlns:a16="http://schemas.microsoft.com/office/drawing/2014/main" id="{BD15141E-63A6-4401-8CDB-EA1EE2D92F08}"/>
              </a:ext>
            </a:extLst>
          </p:cNvPr>
          <p:cNvPicPr>
            <a:picLocks noChangeAspect="1"/>
          </p:cNvPicPr>
          <p:nvPr/>
        </p:nvPicPr>
        <p:blipFill>
          <a:blip r:embed="rId4"/>
          <a:stretch>
            <a:fillRect/>
          </a:stretch>
        </p:blipFill>
        <p:spPr>
          <a:xfrm>
            <a:off x="9150228" y="839094"/>
            <a:ext cx="2656231" cy="2729004"/>
          </a:xfrm>
          <a:prstGeom prst="rect">
            <a:avLst/>
          </a:prstGeom>
        </p:spPr>
      </p:pic>
      <p:sp>
        <p:nvSpPr>
          <p:cNvPr id="15" name="テキスト ボックス 14">
            <a:extLst>
              <a:ext uri="{FF2B5EF4-FFF2-40B4-BE49-F238E27FC236}">
                <a16:creationId xmlns:a16="http://schemas.microsoft.com/office/drawing/2014/main" id="{AEAFD4A7-CAEC-4906-8F16-3510C6256C6E}"/>
              </a:ext>
            </a:extLst>
          </p:cNvPr>
          <p:cNvSpPr txBox="1"/>
          <p:nvPr/>
        </p:nvSpPr>
        <p:spPr>
          <a:xfrm>
            <a:off x="9255134" y="3604524"/>
            <a:ext cx="1367682" cy="307777"/>
          </a:xfrm>
          <a:prstGeom prst="rect">
            <a:avLst/>
          </a:prstGeom>
        </p:spPr>
        <p:txBody>
          <a:bodyPr wrap="none" rtlCol="0">
            <a:spAutoFit/>
          </a:bodyPr>
          <a:lstStyle/>
          <a:p>
            <a:r>
              <a:rPr kumimoji="1" lang="en-US" altLang="ja-JP" sz="1400" dirty="0"/>
              <a:t>©Asahi </a:t>
            </a:r>
            <a:r>
              <a:rPr kumimoji="1" lang="en-US" altLang="ja-JP" sz="1400" dirty="0" err="1"/>
              <a:t>Shinbun</a:t>
            </a:r>
            <a:endParaRPr kumimoji="1" lang="ja-JP" altLang="en-US" sz="1400" dirty="0"/>
          </a:p>
        </p:txBody>
      </p:sp>
    </p:spTree>
    <p:extLst>
      <p:ext uri="{BB962C8B-B14F-4D97-AF65-F5344CB8AC3E}">
        <p14:creationId xmlns:p14="http://schemas.microsoft.com/office/powerpoint/2010/main" val="40594469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F694C6D-2209-499D-9794-FCD0E319A001}"/>
              </a:ext>
            </a:extLst>
          </p:cNvPr>
          <p:cNvSpPr>
            <a:spLocks noGrp="1"/>
          </p:cNvSpPr>
          <p:nvPr>
            <p:ph type="title"/>
          </p:nvPr>
        </p:nvSpPr>
        <p:spPr>
          <a:xfrm>
            <a:off x="170371" y="0"/>
            <a:ext cx="10972800" cy="865187"/>
          </a:xfrm>
        </p:spPr>
        <p:txBody>
          <a:bodyPr/>
          <a:lstStyle/>
          <a:p>
            <a:r>
              <a:rPr lang="en-US" altLang="ja-JP" sz="2400" dirty="0">
                <a:solidFill>
                  <a:schemeClr val="tx1"/>
                </a:solidFill>
              </a:rPr>
              <a:t>Japanese Red Cross Society’s Cruise Ship Operations</a:t>
            </a:r>
            <a:endParaRPr kumimoji="1" lang="ja-JP" altLang="en-US" sz="2400" dirty="0">
              <a:solidFill>
                <a:schemeClr val="tx1"/>
              </a:solidFill>
            </a:endParaRPr>
          </a:p>
        </p:txBody>
      </p:sp>
      <p:sp>
        <p:nvSpPr>
          <p:cNvPr id="3" name="コンテンツ プレースホルダー 2">
            <a:extLst>
              <a:ext uri="{FF2B5EF4-FFF2-40B4-BE49-F238E27FC236}">
                <a16:creationId xmlns:a16="http://schemas.microsoft.com/office/drawing/2014/main" id="{88F9088C-279A-40ED-AB96-22DDADD18EE9}"/>
              </a:ext>
            </a:extLst>
          </p:cNvPr>
          <p:cNvSpPr>
            <a:spLocks noGrp="1"/>
          </p:cNvSpPr>
          <p:nvPr>
            <p:ph idx="4294967295"/>
          </p:nvPr>
        </p:nvSpPr>
        <p:spPr>
          <a:xfrm>
            <a:off x="744071" y="1566863"/>
            <a:ext cx="8639175" cy="4640263"/>
          </a:xfrm>
        </p:spPr>
        <p:txBody>
          <a:bodyPr/>
          <a:lstStyle/>
          <a:p>
            <a:pPr marL="0" indent="0">
              <a:buNone/>
            </a:pPr>
            <a:endParaRPr lang="en-US" altLang="ja-JP" dirty="0"/>
          </a:p>
          <a:p>
            <a:endParaRPr lang="en-US" altLang="ja-JP" dirty="0"/>
          </a:p>
        </p:txBody>
      </p:sp>
      <p:pic>
        <p:nvPicPr>
          <p:cNvPr id="11" name="Picture 5" descr="横型ロゴ">
            <a:extLst>
              <a:ext uri="{FF2B5EF4-FFF2-40B4-BE49-F238E27FC236}">
                <a16:creationId xmlns:a16="http://schemas.microsoft.com/office/drawing/2014/main" id="{198BDC2F-E2C8-41C6-9A2D-A4065151460C}"/>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l="14285" t="33655" r="14233" b="35959"/>
          <a:stretch>
            <a:fillRect/>
          </a:stretch>
        </p:blipFill>
        <p:spPr bwMode="auto">
          <a:xfrm>
            <a:off x="10653934" y="146331"/>
            <a:ext cx="11525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直線コネクタ 11">
            <a:extLst>
              <a:ext uri="{FF2B5EF4-FFF2-40B4-BE49-F238E27FC236}">
                <a16:creationId xmlns:a16="http://schemas.microsoft.com/office/drawing/2014/main" id="{88B92D47-D3C0-4E78-BD16-59AE668C7855}"/>
              </a:ext>
            </a:extLst>
          </p:cNvPr>
          <p:cNvCxnSpPr/>
          <p:nvPr/>
        </p:nvCxnSpPr>
        <p:spPr>
          <a:xfrm>
            <a:off x="0" y="739314"/>
            <a:ext cx="12192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正方形/長方形 3">
            <a:extLst>
              <a:ext uri="{FF2B5EF4-FFF2-40B4-BE49-F238E27FC236}">
                <a16:creationId xmlns:a16="http://schemas.microsoft.com/office/drawing/2014/main" id="{59A1C116-70F2-4B1E-BD1F-F966DCA4DE0B}"/>
              </a:ext>
            </a:extLst>
          </p:cNvPr>
          <p:cNvSpPr/>
          <p:nvPr/>
        </p:nvSpPr>
        <p:spPr>
          <a:xfrm>
            <a:off x="304186" y="756591"/>
            <a:ext cx="10349748" cy="3108543"/>
          </a:xfrm>
          <a:prstGeom prst="rect">
            <a:avLst/>
          </a:prstGeom>
        </p:spPr>
        <p:txBody>
          <a:bodyPr wrap="square">
            <a:spAutoFit/>
          </a:bodyPr>
          <a:lstStyle/>
          <a:p>
            <a:endParaRPr lang="en-US" altLang="ja-JP" sz="2400" dirty="0"/>
          </a:p>
          <a:p>
            <a:pPr marL="285750" indent="-285750">
              <a:buFont typeface="Arial" panose="020B0604020202020204" pitchFamily="34" charset="0"/>
              <a:buChar char="•"/>
            </a:pPr>
            <a:r>
              <a:rPr lang="en-US" altLang="ja-JP" sz="2400" dirty="0"/>
              <a:t>What we’ve done</a:t>
            </a:r>
          </a:p>
          <a:p>
            <a:r>
              <a:rPr lang="en-US" altLang="ja-JP" sz="2400" dirty="0"/>
              <a:t>-Distribution of PSS leaflet</a:t>
            </a:r>
            <a:r>
              <a:rPr lang="ja-JP" altLang="en-US" sz="2400" dirty="0"/>
              <a:t> </a:t>
            </a:r>
            <a:r>
              <a:rPr lang="en-US" altLang="ja-JP" sz="2400" dirty="0"/>
              <a:t>(English, Chinese, Japanese) to Passengers and Crew in the cruise ship </a:t>
            </a:r>
          </a:p>
          <a:p>
            <a:r>
              <a:rPr lang="en-US" altLang="ja-JP" sz="2000" dirty="0"/>
              <a:t>JRCS translated the PSS leaflet “Psychological Coping during Disease Outbreak” developed by HKRC, the branch of RCSC.</a:t>
            </a:r>
          </a:p>
          <a:p>
            <a:r>
              <a:rPr lang="en-US" altLang="ja-JP" sz="2000" dirty="0"/>
              <a:t>In collaboration with Disaster Psychiatric Assistance Team and the Japanese Government MHPSS Team, we distributed this leaflet to all the passengers and crew via digital device (iPhone) provided by the Japanese Government on February 18</a:t>
            </a:r>
            <a:r>
              <a:rPr lang="en-US" altLang="ja-JP" sz="2000" baseline="30000" dirty="0"/>
              <a:t>th</a:t>
            </a:r>
            <a:r>
              <a:rPr lang="en-US" altLang="ja-JP" sz="2000" dirty="0"/>
              <a:t>. </a:t>
            </a:r>
            <a:endParaRPr lang="en-US" altLang="ja-JP" sz="2400" dirty="0"/>
          </a:p>
        </p:txBody>
      </p:sp>
      <p:pic>
        <p:nvPicPr>
          <p:cNvPr id="5" name="図 4">
            <a:extLst>
              <a:ext uri="{FF2B5EF4-FFF2-40B4-BE49-F238E27FC236}">
                <a16:creationId xmlns:a16="http://schemas.microsoft.com/office/drawing/2014/main" id="{DE396EFC-8112-4AA1-B7D7-F57DC678FAA4}"/>
              </a:ext>
            </a:extLst>
          </p:cNvPr>
          <p:cNvPicPr>
            <a:picLocks noChangeAspect="1"/>
          </p:cNvPicPr>
          <p:nvPr/>
        </p:nvPicPr>
        <p:blipFill>
          <a:blip r:embed="rId4"/>
          <a:stretch>
            <a:fillRect/>
          </a:stretch>
        </p:blipFill>
        <p:spPr>
          <a:xfrm>
            <a:off x="9676843" y="3886994"/>
            <a:ext cx="1954181" cy="2268131"/>
          </a:xfrm>
          <a:prstGeom prst="rect">
            <a:avLst/>
          </a:prstGeom>
        </p:spPr>
      </p:pic>
      <p:pic>
        <p:nvPicPr>
          <p:cNvPr id="6" name="図 5">
            <a:extLst>
              <a:ext uri="{FF2B5EF4-FFF2-40B4-BE49-F238E27FC236}">
                <a16:creationId xmlns:a16="http://schemas.microsoft.com/office/drawing/2014/main" id="{1881179D-8564-4072-9BB5-F5E0C19D8E49}"/>
              </a:ext>
            </a:extLst>
          </p:cNvPr>
          <p:cNvPicPr>
            <a:picLocks noChangeAspect="1"/>
          </p:cNvPicPr>
          <p:nvPr/>
        </p:nvPicPr>
        <p:blipFill>
          <a:blip r:embed="rId5"/>
          <a:stretch>
            <a:fillRect/>
          </a:stretch>
        </p:blipFill>
        <p:spPr>
          <a:xfrm>
            <a:off x="7320824" y="3686988"/>
            <a:ext cx="2140100" cy="2739211"/>
          </a:xfrm>
          <a:prstGeom prst="rect">
            <a:avLst/>
          </a:prstGeom>
        </p:spPr>
      </p:pic>
    </p:spTree>
    <p:extLst>
      <p:ext uri="{BB962C8B-B14F-4D97-AF65-F5344CB8AC3E}">
        <p14:creationId xmlns:p14="http://schemas.microsoft.com/office/powerpoint/2010/main" val="13432570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F694C6D-2209-499D-9794-FCD0E319A001}"/>
              </a:ext>
            </a:extLst>
          </p:cNvPr>
          <p:cNvSpPr>
            <a:spLocks noGrp="1"/>
          </p:cNvSpPr>
          <p:nvPr>
            <p:ph type="title"/>
          </p:nvPr>
        </p:nvSpPr>
        <p:spPr>
          <a:xfrm>
            <a:off x="170371" y="0"/>
            <a:ext cx="10972800" cy="865187"/>
          </a:xfrm>
        </p:spPr>
        <p:txBody>
          <a:bodyPr/>
          <a:lstStyle/>
          <a:p>
            <a:r>
              <a:rPr lang="en-US" altLang="ja-JP" sz="2400" dirty="0">
                <a:solidFill>
                  <a:schemeClr val="tx1"/>
                </a:solidFill>
              </a:rPr>
              <a:t>Japanese Red Cross Society’s Cruise Ship Operations</a:t>
            </a:r>
            <a:endParaRPr kumimoji="1" lang="ja-JP" altLang="en-US" sz="2400" dirty="0">
              <a:solidFill>
                <a:schemeClr val="tx1"/>
              </a:solidFill>
            </a:endParaRPr>
          </a:p>
        </p:txBody>
      </p:sp>
      <p:sp>
        <p:nvSpPr>
          <p:cNvPr id="3" name="コンテンツ プレースホルダー 2">
            <a:extLst>
              <a:ext uri="{FF2B5EF4-FFF2-40B4-BE49-F238E27FC236}">
                <a16:creationId xmlns:a16="http://schemas.microsoft.com/office/drawing/2014/main" id="{88F9088C-279A-40ED-AB96-22DDADD18EE9}"/>
              </a:ext>
            </a:extLst>
          </p:cNvPr>
          <p:cNvSpPr>
            <a:spLocks noGrp="1"/>
          </p:cNvSpPr>
          <p:nvPr>
            <p:ph idx="4294967295"/>
          </p:nvPr>
        </p:nvSpPr>
        <p:spPr>
          <a:xfrm>
            <a:off x="744071" y="1566863"/>
            <a:ext cx="8639175" cy="4640263"/>
          </a:xfrm>
        </p:spPr>
        <p:txBody>
          <a:bodyPr/>
          <a:lstStyle/>
          <a:p>
            <a:pPr marL="0" indent="0">
              <a:buNone/>
            </a:pPr>
            <a:endParaRPr lang="en-US" altLang="ja-JP" dirty="0"/>
          </a:p>
          <a:p>
            <a:endParaRPr lang="en-US" altLang="ja-JP" dirty="0"/>
          </a:p>
        </p:txBody>
      </p:sp>
      <p:pic>
        <p:nvPicPr>
          <p:cNvPr id="11" name="Picture 5" descr="横型ロゴ">
            <a:extLst>
              <a:ext uri="{FF2B5EF4-FFF2-40B4-BE49-F238E27FC236}">
                <a16:creationId xmlns:a16="http://schemas.microsoft.com/office/drawing/2014/main" id="{198BDC2F-E2C8-41C6-9A2D-A4065151460C}"/>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l="14285" t="33655" r="14233" b="35959"/>
          <a:stretch>
            <a:fillRect/>
          </a:stretch>
        </p:blipFill>
        <p:spPr bwMode="auto">
          <a:xfrm>
            <a:off x="10653934" y="146331"/>
            <a:ext cx="11525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直線コネクタ 11">
            <a:extLst>
              <a:ext uri="{FF2B5EF4-FFF2-40B4-BE49-F238E27FC236}">
                <a16:creationId xmlns:a16="http://schemas.microsoft.com/office/drawing/2014/main" id="{88B92D47-D3C0-4E78-BD16-59AE668C7855}"/>
              </a:ext>
            </a:extLst>
          </p:cNvPr>
          <p:cNvCxnSpPr/>
          <p:nvPr/>
        </p:nvCxnSpPr>
        <p:spPr>
          <a:xfrm>
            <a:off x="0" y="739314"/>
            <a:ext cx="12192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正方形/長方形 3">
            <a:extLst>
              <a:ext uri="{FF2B5EF4-FFF2-40B4-BE49-F238E27FC236}">
                <a16:creationId xmlns:a16="http://schemas.microsoft.com/office/drawing/2014/main" id="{59A1C116-70F2-4B1E-BD1F-F966DCA4DE0B}"/>
              </a:ext>
            </a:extLst>
          </p:cNvPr>
          <p:cNvSpPr/>
          <p:nvPr/>
        </p:nvSpPr>
        <p:spPr>
          <a:xfrm>
            <a:off x="195747" y="492406"/>
            <a:ext cx="10257100" cy="3139321"/>
          </a:xfrm>
          <a:prstGeom prst="rect">
            <a:avLst/>
          </a:prstGeom>
        </p:spPr>
        <p:txBody>
          <a:bodyPr wrap="square">
            <a:spAutoFit/>
          </a:bodyPr>
          <a:lstStyle/>
          <a:p>
            <a:endParaRPr lang="en-US" altLang="ja-JP" sz="2400" dirty="0"/>
          </a:p>
          <a:p>
            <a:pPr marL="285750" indent="-285750">
              <a:buFont typeface="Arial" panose="020B0604020202020204" pitchFamily="34" charset="0"/>
              <a:buChar char="•"/>
            </a:pPr>
            <a:r>
              <a:rPr lang="en-US" altLang="ja-JP" sz="2400" dirty="0"/>
              <a:t>What we will do</a:t>
            </a:r>
          </a:p>
          <a:p>
            <a:r>
              <a:rPr lang="en-US" altLang="ja-JP" sz="2400" dirty="0"/>
              <a:t>-Staff MHPSS (not only for the cruise ship)</a:t>
            </a:r>
          </a:p>
          <a:p>
            <a:r>
              <a:rPr lang="en-US" altLang="ja-JP" dirty="0"/>
              <a:t>The JRCS has been providing PSS with the Emergency Medical Team members after they came back to their own hospitals from the mission. Since stressors particular to COVID-19 outbreak may affect them and their environment around.</a:t>
            </a:r>
          </a:p>
          <a:p>
            <a:r>
              <a:rPr lang="en-US" altLang="ja-JP" dirty="0"/>
              <a:t>The JRCS developed a MHPSS task force team especially for Red Cross MHPSS staff. </a:t>
            </a:r>
          </a:p>
          <a:p>
            <a:r>
              <a:rPr lang="en-US" altLang="ja-JP" dirty="0"/>
              <a:t>We translated “Mental Health and Psychosocial Support for Staff Volunteers and Communities in an Outbreak of Novel Coronavirus” into Japanese, and distributed it to Red Cross hospitals whose staff were involved in Medical Relief operations at the cruise ship and quarantined facilities. </a:t>
            </a:r>
          </a:p>
        </p:txBody>
      </p:sp>
      <p:pic>
        <p:nvPicPr>
          <p:cNvPr id="7" name="図 6">
            <a:extLst>
              <a:ext uri="{FF2B5EF4-FFF2-40B4-BE49-F238E27FC236}">
                <a16:creationId xmlns:a16="http://schemas.microsoft.com/office/drawing/2014/main" id="{634750C3-91D8-4AB9-B07D-A7BEAC3260AD}"/>
              </a:ext>
            </a:extLst>
          </p:cNvPr>
          <p:cNvPicPr>
            <a:picLocks noChangeAspect="1"/>
          </p:cNvPicPr>
          <p:nvPr/>
        </p:nvPicPr>
        <p:blipFill>
          <a:blip r:embed="rId4"/>
          <a:stretch>
            <a:fillRect/>
          </a:stretch>
        </p:blipFill>
        <p:spPr>
          <a:xfrm>
            <a:off x="7947985" y="3813120"/>
            <a:ext cx="2115429" cy="3044880"/>
          </a:xfrm>
          <a:prstGeom prst="rect">
            <a:avLst/>
          </a:prstGeom>
        </p:spPr>
      </p:pic>
      <p:pic>
        <p:nvPicPr>
          <p:cNvPr id="8" name="図 7">
            <a:extLst>
              <a:ext uri="{FF2B5EF4-FFF2-40B4-BE49-F238E27FC236}">
                <a16:creationId xmlns:a16="http://schemas.microsoft.com/office/drawing/2014/main" id="{F7299E0A-1F25-408E-A6F9-FC742204634D}"/>
              </a:ext>
            </a:extLst>
          </p:cNvPr>
          <p:cNvPicPr>
            <a:picLocks noChangeAspect="1"/>
          </p:cNvPicPr>
          <p:nvPr/>
        </p:nvPicPr>
        <p:blipFill>
          <a:blip r:embed="rId5"/>
          <a:stretch>
            <a:fillRect/>
          </a:stretch>
        </p:blipFill>
        <p:spPr>
          <a:xfrm>
            <a:off x="10063414" y="4371040"/>
            <a:ext cx="1562743" cy="2275289"/>
          </a:xfrm>
          <a:prstGeom prst="rect">
            <a:avLst/>
          </a:prstGeom>
        </p:spPr>
      </p:pic>
    </p:spTree>
    <p:extLst>
      <p:ext uri="{BB962C8B-B14F-4D97-AF65-F5344CB8AC3E}">
        <p14:creationId xmlns:p14="http://schemas.microsoft.com/office/powerpoint/2010/main" val="5751735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F694C6D-2209-499D-9794-FCD0E319A001}"/>
              </a:ext>
            </a:extLst>
          </p:cNvPr>
          <p:cNvSpPr>
            <a:spLocks noGrp="1"/>
          </p:cNvSpPr>
          <p:nvPr>
            <p:ph type="title"/>
          </p:nvPr>
        </p:nvSpPr>
        <p:spPr>
          <a:xfrm>
            <a:off x="170371" y="0"/>
            <a:ext cx="10972800" cy="865187"/>
          </a:xfrm>
        </p:spPr>
        <p:txBody>
          <a:bodyPr/>
          <a:lstStyle/>
          <a:p>
            <a:r>
              <a:rPr lang="en-US" altLang="ja-JP" sz="2400" dirty="0">
                <a:solidFill>
                  <a:schemeClr val="tx1"/>
                </a:solidFill>
              </a:rPr>
              <a:t>Japanese Red Cross Society’s Cruise Ship Operations</a:t>
            </a:r>
            <a:endParaRPr kumimoji="1" lang="ja-JP" altLang="en-US" sz="2400" dirty="0">
              <a:solidFill>
                <a:schemeClr val="tx1"/>
              </a:solidFill>
            </a:endParaRPr>
          </a:p>
        </p:txBody>
      </p:sp>
      <p:sp>
        <p:nvSpPr>
          <p:cNvPr id="3" name="コンテンツ プレースホルダー 2">
            <a:extLst>
              <a:ext uri="{FF2B5EF4-FFF2-40B4-BE49-F238E27FC236}">
                <a16:creationId xmlns:a16="http://schemas.microsoft.com/office/drawing/2014/main" id="{88F9088C-279A-40ED-AB96-22DDADD18EE9}"/>
              </a:ext>
            </a:extLst>
          </p:cNvPr>
          <p:cNvSpPr>
            <a:spLocks noGrp="1"/>
          </p:cNvSpPr>
          <p:nvPr>
            <p:ph idx="4294967295"/>
          </p:nvPr>
        </p:nvSpPr>
        <p:spPr>
          <a:xfrm>
            <a:off x="744071" y="1566863"/>
            <a:ext cx="8639175" cy="4640263"/>
          </a:xfrm>
        </p:spPr>
        <p:txBody>
          <a:bodyPr/>
          <a:lstStyle/>
          <a:p>
            <a:pPr marL="0" indent="0">
              <a:buNone/>
            </a:pPr>
            <a:endParaRPr lang="en-US" altLang="ja-JP" dirty="0"/>
          </a:p>
          <a:p>
            <a:endParaRPr lang="en-US" altLang="ja-JP" dirty="0"/>
          </a:p>
        </p:txBody>
      </p:sp>
      <p:pic>
        <p:nvPicPr>
          <p:cNvPr id="11" name="Picture 5" descr="横型ロゴ">
            <a:extLst>
              <a:ext uri="{FF2B5EF4-FFF2-40B4-BE49-F238E27FC236}">
                <a16:creationId xmlns:a16="http://schemas.microsoft.com/office/drawing/2014/main" id="{198BDC2F-E2C8-41C6-9A2D-A4065151460C}"/>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l="14285" t="33655" r="14233" b="35959"/>
          <a:stretch>
            <a:fillRect/>
          </a:stretch>
        </p:blipFill>
        <p:spPr bwMode="auto">
          <a:xfrm>
            <a:off x="10653934" y="146331"/>
            <a:ext cx="11525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直線コネクタ 11">
            <a:extLst>
              <a:ext uri="{FF2B5EF4-FFF2-40B4-BE49-F238E27FC236}">
                <a16:creationId xmlns:a16="http://schemas.microsoft.com/office/drawing/2014/main" id="{88B92D47-D3C0-4E78-BD16-59AE668C7855}"/>
              </a:ext>
            </a:extLst>
          </p:cNvPr>
          <p:cNvCxnSpPr/>
          <p:nvPr/>
        </p:nvCxnSpPr>
        <p:spPr>
          <a:xfrm>
            <a:off x="0" y="739314"/>
            <a:ext cx="12192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正方形/長方形 3">
            <a:extLst>
              <a:ext uri="{FF2B5EF4-FFF2-40B4-BE49-F238E27FC236}">
                <a16:creationId xmlns:a16="http://schemas.microsoft.com/office/drawing/2014/main" id="{59A1C116-70F2-4B1E-BD1F-F966DCA4DE0B}"/>
              </a:ext>
            </a:extLst>
          </p:cNvPr>
          <p:cNvSpPr/>
          <p:nvPr/>
        </p:nvSpPr>
        <p:spPr>
          <a:xfrm>
            <a:off x="423728" y="1042620"/>
            <a:ext cx="11158672" cy="4985980"/>
          </a:xfrm>
          <a:prstGeom prst="rect">
            <a:avLst/>
          </a:prstGeom>
        </p:spPr>
        <p:txBody>
          <a:bodyPr wrap="square">
            <a:spAutoFit/>
          </a:bodyPr>
          <a:lstStyle/>
          <a:p>
            <a:endParaRPr lang="en-US" altLang="ja-JP" sz="2400" dirty="0"/>
          </a:p>
          <a:p>
            <a:pPr marL="285750" indent="-285750">
              <a:buFont typeface="Arial" panose="020B0604020202020204" pitchFamily="34" charset="0"/>
              <a:buChar char="•"/>
            </a:pPr>
            <a:r>
              <a:rPr lang="en-US" altLang="ja-JP" sz="3200" dirty="0"/>
              <a:t>What worked well</a:t>
            </a:r>
          </a:p>
          <a:p>
            <a:r>
              <a:rPr lang="en-US" altLang="ja-JP" sz="2400" dirty="0"/>
              <a:t>-Collaboration with the Government Team (DPAT)</a:t>
            </a:r>
          </a:p>
          <a:p>
            <a:r>
              <a:rPr lang="en-US" altLang="ja-JP" sz="2400" dirty="0"/>
              <a:t>-Relevant and high quality resources were provided timely from Red Cross and Red Crescent network </a:t>
            </a:r>
          </a:p>
          <a:p>
            <a:r>
              <a:rPr lang="en-US" altLang="ja-JP" sz="2400" dirty="0"/>
              <a:t>-(now we are working) Since this infectious condition was really challenging, we have been paying close attention to “Staff care” from the beginning. </a:t>
            </a:r>
          </a:p>
          <a:p>
            <a:endParaRPr lang="en-US" altLang="ja-JP" dirty="0"/>
          </a:p>
          <a:p>
            <a:pPr marL="285750" indent="-285750">
              <a:buFont typeface="Arial" panose="020B0604020202020204" pitchFamily="34" charset="0"/>
              <a:buChar char="•"/>
            </a:pPr>
            <a:r>
              <a:rPr lang="en-US" altLang="ja-JP" sz="2800" dirty="0"/>
              <a:t>What could be improved</a:t>
            </a:r>
          </a:p>
          <a:p>
            <a:r>
              <a:rPr lang="en-US" altLang="ja-JP" sz="2400" dirty="0"/>
              <a:t>-Different authorities and command:</a:t>
            </a:r>
          </a:p>
          <a:p>
            <a:r>
              <a:rPr lang="en-US" altLang="ja-JP" sz="2400" dirty="0"/>
              <a:t>Timely and appropriate services would have been provided if we should have understood reporting line and related authorities in such difficult situation.. </a:t>
            </a:r>
          </a:p>
          <a:p>
            <a:r>
              <a:rPr lang="en-US" altLang="ja-JP" sz="2400" dirty="0"/>
              <a:t>-Innovative PFA approach without “Look”, “Listen” </a:t>
            </a:r>
          </a:p>
        </p:txBody>
      </p:sp>
    </p:spTree>
    <p:extLst>
      <p:ext uri="{BB962C8B-B14F-4D97-AF65-F5344CB8AC3E}">
        <p14:creationId xmlns:p14="http://schemas.microsoft.com/office/powerpoint/2010/main" val="26914143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061883" y="3574900"/>
            <a:ext cx="8068235" cy="112059"/>
          </a:xfrm>
          <a:custGeom>
            <a:avLst/>
            <a:gdLst/>
            <a:ahLst/>
            <a:cxnLst/>
            <a:rect l="l" t="t" r="r" b="b"/>
            <a:pathLst>
              <a:path w="9144000" h="127000">
                <a:moveTo>
                  <a:pt x="0" y="0"/>
                </a:moveTo>
                <a:lnTo>
                  <a:pt x="9144000" y="0"/>
                </a:lnTo>
                <a:lnTo>
                  <a:pt x="9144000" y="126492"/>
                </a:lnTo>
                <a:lnTo>
                  <a:pt x="0" y="126492"/>
                </a:lnTo>
                <a:lnTo>
                  <a:pt x="0" y="0"/>
                </a:lnTo>
                <a:close/>
              </a:path>
            </a:pathLst>
          </a:custGeom>
          <a:solidFill>
            <a:srgbClr val="FF0000"/>
          </a:solidFill>
        </p:spPr>
        <p:txBody>
          <a:bodyPr wrap="square" lIns="0" tIns="0" rIns="0" bIns="0" rtlCol="0"/>
          <a:lstStyle/>
          <a:p>
            <a:endParaRPr sz="1588"/>
          </a:p>
        </p:txBody>
      </p:sp>
      <p:sp>
        <p:nvSpPr>
          <p:cNvPr id="3" name="object 3"/>
          <p:cNvSpPr/>
          <p:nvPr/>
        </p:nvSpPr>
        <p:spPr>
          <a:xfrm>
            <a:off x="2483432" y="623256"/>
            <a:ext cx="1467719" cy="1467719"/>
          </a:xfrm>
          <a:prstGeom prst="rect">
            <a:avLst/>
          </a:prstGeom>
          <a:blipFill>
            <a:blip r:embed="rId2" cstate="print"/>
            <a:stretch>
              <a:fillRect/>
            </a:stretch>
          </a:blipFill>
        </p:spPr>
        <p:txBody>
          <a:bodyPr wrap="square" lIns="0" tIns="0" rIns="0" bIns="0" rtlCol="0"/>
          <a:lstStyle/>
          <a:p>
            <a:endParaRPr sz="1588"/>
          </a:p>
        </p:txBody>
      </p:sp>
      <p:sp>
        <p:nvSpPr>
          <p:cNvPr id="4" name="object 4"/>
          <p:cNvSpPr txBox="1">
            <a:spLocks noGrp="1"/>
          </p:cNvSpPr>
          <p:nvPr>
            <p:ph type="title"/>
          </p:nvPr>
        </p:nvSpPr>
        <p:spPr>
          <a:xfrm>
            <a:off x="3905049" y="1711430"/>
            <a:ext cx="4382621" cy="1151404"/>
          </a:xfrm>
          <a:prstGeom prst="rect">
            <a:avLst/>
          </a:prstGeom>
        </p:spPr>
        <p:txBody>
          <a:bodyPr vert="horz" wrap="square" lIns="0" tIns="10646" rIns="0" bIns="0" rtlCol="0">
            <a:spAutoFit/>
          </a:bodyPr>
          <a:lstStyle/>
          <a:p>
            <a:pPr marL="11206" marR="4483" indent="643812">
              <a:lnSpc>
                <a:spcPct val="100000"/>
              </a:lnSpc>
              <a:spcBef>
                <a:spcPts val="84"/>
              </a:spcBef>
            </a:pPr>
            <a:r>
              <a:rPr sz="2471" b="1" spc="-4" dirty="0">
                <a:latin typeface="Arial"/>
                <a:cs typeface="Arial"/>
              </a:rPr>
              <a:t>Canadian Red </a:t>
            </a:r>
            <a:r>
              <a:rPr sz="2471" b="1" spc="-9" dirty="0">
                <a:latin typeface="Arial"/>
                <a:cs typeface="Arial"/>
              </a:rPr>
              <a:t>Cross  MHPSS </a:t>
            </a:r>
            <a:r>
              <a:rPr sz="2471" b="1" spc="-4" dirty="0">
                <a:latin typeface="Arial"/>
                <a:cs typeface="Arial"/>
              </a:rPr>
              <a:t>responses </a:t>
            </a:r>
            <a:r>
              <a:rPr sz="2471" b="1" dirty="0">
                <a:latin typeface="Arial"/>
                <a:cs typeface="Arial"/>
              </a:rPr>
              <a:t>in</a:t>
            </a:r>
            <a:r>
              <a:rPr sz="2471" b="1" spc="4" dirty="0">
                <a:latin typeface="Arial"/>
                <a:cs typeface="Arial"/>
              </a:rPr>
              <a:t> </a:t>
            </a:r>
            <a:r>
              <a:rPr sz="2471" b="1" spc="-4" dirty="0">
                <a:latin typeface="Arial"/>
                <a:cs typeface="Arial"/>
              </a:rPr>
              <a:t>Canada</a:t>
            </a:r>
            <a:endParaRPr sz="2471">
              <a:latin typeface="Arial"/>
              <a:cs typeface="Arial"/>
            </a:endParaRPr>
          </a:p>
          <a:p>
            <a:pPr marL="1581795">
              <a:lnSpc>
                <a:spcPct val="100000"/>
              </a:lnSpc>
            </a:pPr>
            <a:r>
              <a:rPr sz="2471" b="1" spc="-4" dirty="0">
                <a:latin typeface="Arial"/>
                <a:cs typeface="Arial"/>
              </a:rPr>
              <a:t>&amp;</a:t>
            </a:r>
            <a:r>
              <a:rPr sz="2471" b="1" spc="-9" dirty="0">
                <a:latin typeface="Arial"/>
                <a:cs typeface="Arial"/>
              </a:rPr>
              <a:t> </a:t>
            </a:r>
            <a:r>
              <a:rPr sz="2471" b="1" spc="-4" dirty="0">
                <a:latin typeface="Arial"/>
                <a:cs typeface="Arial"/>
              </a:rPr>
              <a:t>Japan</a:t>
            </a:r>
            <a:endParaRPr sz="2471">
              <a:latin typeface="Arial"/>
              <a:cs typeface="Arial"/>
            </a:endParaRPr>
          </a:p>
        </p:txBody>
      </p:sp>
      <p:sp>
        <p:nvSpPr>
          <p:cNvPr id="5" name="object 5"/>
          <p:cNvSpPr txBox="1"/>
          <p:nvPr/>
        </p:nvSpPr>
        <p:spPr>
          <a:xfrm>
            <a:off x="3412840" y="2840934"/>
            <a:ext cx="5364816" cy="2488672"/>
          </a:xfrm>
          <a:prstGeom prst="rect">
            <a:avLst/>
          </a:prstGeom>
        </p:spPr>
        <p:txBody>
          <a:bodyPr vert="horz" wrap="square" lIns="0" tIns="10646" rIns="0" bIns="0" rtlCol="0">
            <a:spAutoFit/>
          </a:bodyPr>
          <a:lstStyle/>
          <a:p>
            <a:pPr marL="1681" algn="ctr">
              <a:lnSpc>
                <a:spcPct val="100000"/>
              </a:lnSpc>
              <a:spcBef>
                <a:spcPts val="84"/>
              </a:spcBef>
            </a:pPr>
            <a:r>
              <a:rPr sz="2471" b="1" spc="-4" dirty="0">
                <a:latin typeface="Arial"/>
                <a:cs typeface="Arial"/>
              </a:rPr>
              <a:t>following COVID-19</a:t>
            </a:r>
            <a:r>
              <a:rPr sz="2471" b="1" spc="4" dirty="0">
                <a:latin typeface="Arial"/>
                <a:cs typeface="Arial"/>
              </a:rPr>
              <a:t> </a:t>
            </a:r>
            <a:r>
              <a:rPr sz="2471" b="1" spc="-4" dirty="0">
                <a:latin typeface="Arial"/>
                <a:cs typeface="Arial"/>
              </a:rPr>
              <a:t>outbreak</a:t>
            </a:r>
            <a:endParaRPr sz="2471">
              <a:latin typeface="Arial"/>
              <a:cs typeface="Arial"/>
            </a:endParaRPr>
          </a:p>
          <a:p>
            <a:pPr>
              <a:lnSpc>
                <a:spcPct val="100000"/>
              </a:lnSpc>
              <a:spcBef>
                <a:spcPts val="35"/>
              </a:spcBef>
            </a:pPr>
            <a:endParaRPr sz="3927">
              <a:latin typeface="Arial"/>
              <a:cs typeface="Arial"/>
            </a:endParaRPr>
          </a:p>
          <a:p>
            <a:pPr algn="ctr">
              <a:lnSpc>
                <a:spcPct val="100000"/>
              </a:lnSpc>
            </a:pPr>
            <a:r>
              <a:rPr sz="1941" b="1" spc="-4" dirty="0">
                <a:solidFill>
                  <a:srgbClr val="898989"/>
                </a:solidFill>
                <a:latin typeface="Arial"/>
                <a:cs typeface="Arial"/>
              </a:rPr>
              <a:t>Sarah Sargent</a:t>
            </a:r>
            <a:endParaRPr sz="1941">
              <a:latin typeface="Arial"/>
              <a:cs typeface="Arial"/>
            </a:endParaRPr>
          </a:p>
          <a:p>
            <a:pPr marL="11206" marR="4483" algn="ctr">
              <a:lnSpc>
                <a:spcPct val="100000"/>
              </a:lnSpc>
              <a:spcBef>
                <a:spcPts val="4"/>
              </a:spcBef>
            </a:pPr>
            <a:r>
              <a:rPr sz="1941" spc="-9" dirty="0">
                <a:solidFill>
                  <a:srgbClr val="898989"/>
                </a:solidFill>
                <a:latin typeface="Arial"/>
                <a:cs typeface="Arial"/>
              </a:rPr>
              <a:t>Vice </a:t>
            </a:r>
            <a:r>
              <a:rPr sz="1941" spc="-4" dirty="0">
                <a:solidFill>
                  <a:srgbClr val="898989"/>
                </a:solidFill>
                <a:latin typeface="Arial"/>
                <a:cs typeface="Arial"/>
              </a:rPr>
              <a:t>President, Programs - Canadian Operations  </a:t>
            </a:r>
            <a:r>
              <a:rPr sz="1941" spc="-9" dirty="0">
                <a:solidFill>
                  <a:srgbClr val="898989"/>
                </a:solidFill>
                <a:latin typeface="Arial"/>
                <a:cs typeface="Arial"/>
              </a:rPr>
              <a:t>and</a:t>
            </a:r>
            <a:endParaRPr sz="1941">
              <a:latin typeface="Arial"/>
              <a:cs typeface="Arial"/>
            </a:endParaRPr>
          </a:p>
          <a:p>
            <a:pPr marL="1121" algn="ctr">
              <a:lnSpc>
                <a:spcPct val="100000"/>
              </a:lnSpc>
            </a:pPr>
            <a:r>
              <a:rPr sz="1941" b="1" spc="-9" dirty="0">
                <a:solidFill>
                  <a:srgbClr val="898989"/>
                </a:solidFill>
                <a:latin typeface="Arial"/>
                <a:cs typeface="Arial"/>
              </a:rPr>
              <a:t>Esmé</a:t>
            </a:r>
            <a:r>
              <a:rPr sz="1941" b="1" spc="4" dirty="0">
                <a:solidFill>
                  <a:srgbClr val="898989"/>
                </a:solidFill>
                <a:latin typeface="Arial"/>
                <a:cs typeface="Arial"/>
              </a:rPr>
              <a:t> </a:t>
            </a:r>
            <a:r>
              <a:rPr sz="1941" b="1" spc="-4" dirty="0">
                <a:solidFill>
                  <a:srgbClr val="898989"/>
                </a:solidFill>
                <a:latin typeface="Arial"/>
                <a:cs typeface="Arial"/>
              </a:rPr>
              <a:t>Lanktree</a:t>
            </a:r>
            <a:endParaRPr sz="1941">
              <a:latin typeface="Arial"/>
              <a:cs typeface="Arial"/>
            </a:endParaRPr>
          </a:p>
          <a:p>
            <a:pPr marL="2241" algn="ctr">
              <a:lnSpc>
                <a:spcPct val="100000"/>
              </a:lnSpc>
            </a:pPr>
            <a:r>
              <a:rPr sz="1941" spc="-4" dirty="0">
                <a:solidFill>
                  <a:srgbClr val="898989"/>
                </a:solidFill>
                <a:latin typeface="Arial"/>
                <a:cs typeface="Arial"/>
              </a:rPr>
              <a:t>Health Advisor - International</a:t>
            </a:r>
            <a:r>
              <a:rPr sz="1941" spc="-71" dirty="0">
                <a:solidFill>
                  <a:srgbClr val="898989"/>
                </a:solidFill>
                <a:latin typeface="Arial"/>
                <a:cs typeface="Arial"/>
              </a:rPr>
              <a:t> </a:t>
            </a:r>
            <a:r>
              <a:rPr sz="1941" spc="-4" dirty="0">
                <a:solidFill>
                  <a:srgbClr val="898989"/>
                </a:solidFill>
                <a:latin typeface="Arial"/>
                <a:cs typeface="Arial"/>
              </a:rPr>
              <a:t>Operations</a:t>
            </a:r>
            <a:endParaRPr sz="1941">
              <a:latin typeface="Arial"/>
              <a:cs typeface="Arial"/>
            </a:endParaRPr>
          </a:p>
        </p:txBody>
      </p:sp>
    </p:spTree>
    <p:extLst>
      <p:ext uri="{BB962C8B-B14F-4D97-AF65-F5344CB8AC3E}">
        <p14:creationId xmlns:p14="http://schemas.microsoft.com/office/powerpoint/2010/main" val="19229386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DE9BF-C9AF-4738-9932-A74CBEB72589}"/>
              </a:ext>
            </a:extLst>
          </p:cNvPr>
          <p:cNvSpPr>
            <a:spLocks noGrp="1"/>
          </p:cNvSpPr>
          <p:nvPr>
            <p:ph type="title"/>
          </p:nvPr>
        </p:nvSpPr>
        <p:spPr/>
        <p:txBody>
          <a:bodyPr/>
          <a:lstStyle/>
          <a:p>
            <a:r>
              <a:rPr lang="en-GB" sz="2800"/>
              <a:t>Agenda </a:t>
            </a:r>
            <a:endParaRPr lang="en-MY" sz="2800"/>
          </a:p>
        </p:txBody>
      </p:sp>
      <p:sp>
        <p:nvSpPr>
          <p:cNvPr id="3" name="Content Placeholder 2">
            <a:extLst>
              <a:ext uri="{FF2B5EF4-FFF2-40B4-BE49-F238E27FC236}">
                <a16:creationId xmlns:a16="http://schemas.microsoft.com/office/drawing/2014/main" id="{ED2720AD-CAD9-412B-8A7A-48D3D565604F}"/>
              </a:ext>
            </a:extLst>
          </p:cNvPr>
          <p:cNvSpPr>
            <a:spLocks noGrp="1"/>
          </p:cNvSpPr>
          <p:nvPr>
            <p:ph idx="1"/>
          </p:nvPr>
        </p:nvSpPr>
        <p:spPr>
          <a:xfrm>
            <a:off x="304799" y="2234282"/>
            <a:ext cx="11661913" cy="4191000"/>
          </a:xfrm>
        </p:spPr>
        <p:txBody>
          <a:bodyPr/>
          <a:lstStyle/>
          <a:p>
            <a:r>
              <a:rPr lang="en-US" dirty="0">
                <a:latin typeface="Arial"/>
                <a:cs typeface="Arial"/>
              </a:rPr>
              <a:t>Introduction</a:t>
            </a:r>
          </a:p>
          <a:p>
            <a:r>
              <a:rPr lang="en-US" b="1" dirty="0">
                <a:latin typeface="Arial"/>
                <a:cs typeface="Arial"/>
              </a:rPr>
              <a:t>Hong Kong Red Cross MHPSS responses during COVID-19 - </a:t>
            </a:r>
            <a:r>
              <a:rPr lang="en-US" i="1" dirty="0">
                <a:latin typeface="Arial"/>
                <a:cs typeface="Arial"/>
              </a:rPr>
              <a:t>Eliza Cheung, PSS Service, Hong Kong Red Cross, Technical Advisor, IFRC PS Centre</a:t>
            </a:r>
          </a:p>
          <a:p>
            <a:pPr lvl="0"/>
            <a:r>
              <a:rPr lang="en-US" b="1" dirty="0"/>
              <a:t>Japanese Red Cross Society’s Cruise Ship Operation -</a:t>
            </a:r>
            <a:r>
              <a:rPr lang="en-US" b="1" i="1" dirty="0"/>
              <a:t> </a:t>
            </a:r>
            <a:r>
              <a:rPr lang="en-US" i="1" dirty="0"/>
              <a:t>Musubi </a:t>
            </a:r>
            <a:r>
              <a:rPr lang="en-US" i="1" dirty="0" err="1"/>
              <a:t>Yata</a:t>
            </a:r>
            <a:r>
              <a:rPr lang="en-US" i="1" dirty="0"/>
              <a:t>, Officer, International Relief Division, Japan Red Cross Society</a:t>
            </a:r>
          </a:p>
          <a:p>
            <a:r>
              <a:rPr lang="en-US" b="1" dirty="0"/>
              <a:t>Canadian Red Cross MHPSS responses to those in quarantine -</a:t>
            </a:r>
            <a:r>
              <a:rPr lang="en-US" dirty="0"/>
              <a:t> </a:t>
            </a:r>
            <a:r>
              <a:rPr lang="en-US" i="1" dirty="0"/>
              <a:t>Sarah Sargent, Vice President, Programs Canadian Operations and Esmé Lanktree, Health Advisor, International Operations Canadian Red Cross</a:t>
            </a:r>
          </a:p>
          <a:p>
            <a:pPr lvl="0"/>
            <a:r>
              <a:rPr lang="en-US" b="1" dirty="0"/>
              <a:t>MHPSS considerations and recommendations for National Societies’ interventions for different target groups - </a:t>
            </a:r>
            <a:r>
              <a:rPr lang="en-US" i="1" dirty="0"/>
              <a:t>IFRC PS Centre, Ea Suzanne Akasha, technical adviser</a:t>
            </a:r>
            <a:endParaRPr lang="en-CH" i="1" dirty="0"/>
          </a:p>
          <a:p>
            <a:pPr lvl="0"/>
            <a:r>
              <a:rPr lang="en-US" dirty="0"/>
              <a:t>Discussion and Wrap Up</a:t>
            </a:r>
            <a:endParaRPr lang="en-CH" dirty="0"/>
          </a:p>
        </p:txBody>
      </p:sp>
      <p:sp>
        <p:nvSpPr>
          <p:cNvPr id="4" name="Rectangle 3">
            <a:extLst>
              <a:ext uri="{FF2B5EF4-FFF2-40B4-BE49-F238E27FC236}">
                <a16:creationId xmlns:a16="http://schemas.microsoft.com/office/drawing/2014/main" id="{6A3F357A-7D63-4505-9D7B-C4093B45CB16}"/>
              </a:ext>
            </a:extLst>
          </p:cNvPr>
          <p:cNvSpPr/>
          <p:nvPr/>
        </p:nvSpPr>
        <p:spPr>
          <a:xfrm>
            <a:off x="1894349" y="390832"/>
            <a:ext cx="1917289" cy="1720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a:solidFill>
                  <a:schemeClr val="tx1"/>
                </a:solidFill>
                <a:cs typeface="Calibri"/>
              </a:rPr>
              <a:t>COVID-19</a:t>
            </a:r>
          </a:p>
        </p:txBody>
      </p:sp>
    </p:spTree>
    <p:extLst>
      <p:ext uri="{BB962C8B-B14F-4D97-AF65-F5344CB8AC3E}">
        <p14:creationId xmlns:p14="http://schemas.microsoft.com/office/powerpoint/2010/main" val="28728544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84344" y="275927"/>
            <a:ext cx="9659063" cy="6306146"/>
          </a:xfrm>
          <a:prstGeom prst="rect">
            <a:avLst/>
          </a:prstGeom>
          <a:blipFill>
            <a:blip r:embed="rId2" cstate="print"/>
            <a:stretch>
              <a:fillRect/>
            </a:stretch>
          </a:blipFill>
        </p:spPr>
        <p:txBody>
          <a:bodyPr wrap="square" lIns="0" tIns="0" rIns="0" bIns="0" rtlCol="0"/>
          <a:lstStyle/>
          <a:p>
            <a:endParaRPr sz="1588" dirty="0"/>
          </a:p>
        </p:txBody>
      </p:sp>
    </p:spTree>
    <p:extLst>
      <p:ext uri="{BB962C8B-B14F-4D97-AF65-F5344CB8AC3E}">
        <p14:creationId xmlns:p14="http://schemas.microsoft.com/office/powerpoint/2010/main" val="42465641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581846" y="596596"/>
            <a:ext cx="7108451" cy="884144"/>
          </a:xfrm>
          <a:prstGeom prst="rect">
            <a:avLst/>
          </a:prstGeom>
        </p:spPr>
        <p:txBody>
          <a:bodyPr vert="horz" wrap="square" lIns="0" tIns="11206" rIns="0" bIns="0" rtlCol="0">
            <a:spAutoFit/>
          </a:bodyPr>
          <a:lstStyle/>
          <a:p>
            <a:pPr marL="1434990" marR="4483" indent="-1424344">
              <a:lnSpc>
                <a:spcPct val="100000"/>
              </a:lnSpc>
              <a:spcBef>
                <a:spcPts val="88"/>
              </a:spcBef>
            </a:pPr>
            <a:r>
              <a:rPr sz="2824" dirty="0"/>
              <a:t>MHPSS </a:t>
            </a:r>
            <a:r>
              <a:rPr sz="2824" spc="-4" dirty="0"/>
              <a:t>responses with nationals during</a:t>
            </a:r>
            <a:r>
              <a:rPr sz="2824" spc="-75" dirty="0"/>
              <a:t> </a:t>
            </a:r>
            <a:r>
              <a:rPr sz="2824" spc="-4" dirty="0"/>
              <a:t>and  after quarantine in</a:t>
            </a:r>
            <a:r>
              <a:rPr sz="2824" spc="-31" dirty="0"/>
              <a:t> </a:t>
            </a:r>
            <a:r>
              <a:rPr sz="2824" spc="-4" dirty="0"/>
              <a:t>Canada</a:t>
            </a:r>
            <a:endParaRPr sz="2824"/>
          </a:p>
        </p:txBody>
      </p:sp>
      <p:sp>
        <p:nvSpPr>
          <p:cNvPr id="3" name="object 3"/>
          <p:cNvSpPr txBox="1"/>
          <p:nvPr/>
        </p:nvSpPr>
        <p:spPr>
          <a:xfrm>
            <a:off x="3488200" y="1837735"/>
            <a:ext cx="6253442" cy="3842497"/>
          </a:xfrm>
          <a:prstGeom prst="rect">
            <a:avLst/>
          </a:prstGeom>
        </p:spPr>
        <p:txBody>
          <a:bodyPr vert="horz" wrap="square" lIns="0" tIns="11766" rIns="0" bIns="0" rtlCol="0">
            <a:spAutoFit/>
          </a:bodyPr>
          <a:lstStyle/>
          <a:p>
            <a:pPr marL="263913" marR="4483" indent="-253266">
              <a:lnSpc>
                <a:spcPct val="100000"/>
              </a:lnSpc>
              <a:spcBef>
                <a:spcPts val="93"/>
              </a:spcBef>
              <a:buChar char="•"/>
              <a:tabLst>
                <a:tab pos="264473" algn="l"/>
                <a:tab pos="265033" algn="l"/>
              </a:tabLst>
            </a:pPr>
            <a:r>
              <a:rPr sz="1765" spc="-4" dirty="0">
                <a:latin typeface="Arial"/>
                <a:cs typeface="Arial"/>
              </a:rPr>
              <a:t>Providing PSS </a:t>
            </a:r>
            <a:r>
              <a:rPr sz="1765" dirty="0">
                <a:latin typeface="Arial"/>
                <a:cs typeface="Arial"/>
              </a:rPr>
              <a:t>to </a:t>
            </a:r>
            <a:r>
              <a:rPr sz="1765" spc="-4" dirty="0">
                <a:latin typeface="Arial"/>
                <a:cs typeface="Arial"/>
              </a:rPr>
              <a:t>travellers in </a:t>
            </a:r>
            <a:r>
              <a:rPr sz="1765" dirty="0">
                <a:latin typeface="Arial"/>
                <a:cs typeface="Arial"/>
              </a:rPr>
              <a:t>quarantine via phone </a:t>
            </a:r>
            <a:r>
              <a:rPr sz="1765" spc="-4" dirty="0">
                <a:latin typeface="Arial"/>
                <a:cs typeface="Arial"/>
              </a:rPr>
              <a:t>and face  </a:t>
            </a:r>
            <a:r>
              <a:rPr sz="1765" dirty="0">
                <a:latin typeface="Arial"/>
                <a:cs typeface="Arial"/>
              </a:rPr>
              <a:t>to face</a:t>
            </a:r>
            <a:r>
              <a:rPr sz="1765" spc="-57" dirty="0">
                <a:latin typeface="Arial"/>
                <a:cs typeface="Arial"/>
              </a:rPr>
              <a:t> </a:t>
            </a:r>
            <a:r>
              <a:rPr sz="1765" dirty="0">
                <a:latin typeface="Arial"/>
                <a:cs typeface="Arial"/>
              </a:rPr>
              <a:t>interactions</a:t>
            </a:r>
            <a:endParaRPr sz="1765">
              <a:latin typeface="Arial"/>
              <a:cs typeface="Arial"/>
            </a:endParaRPr>
          </a:p>
          <a:p>
            <a:pPr marL="263913" marR="100858" indent="-253266">
              <a:lnSpc>
                <a:spcPct val="100000"/>
              </a:lnSpc>
              <a:spcBef>
                <a:spcPts val="424"/>
              </a:spcBef>
              <a:buChar char="•"/>
              <a:tabLst>
                <a:tab pos="264473" algn="l"/>
                <a:tab pos="265033" algn="l"/>
              </a:tabLst>
            </a:pPr>
            <a:r>
              <a:rPr sz="1765" spc="-4" dirty="0">
                <a:latin typeface="Arial"/>
                <a:cs typeface="Arial"/>
              </a:rPr>
              <a:t>Conducting regular </a:t>
            </a:r>
            <a:r>
              <a:rPr sz="1765" dirty="0">
                <a:latin typeface="Arial"/>
                <a:cs typeface="Arial"/>
              </a:rPr>
              <a:t>wellbeing checks </a:t>
            </a:r>
            <a:r>
              <a:rPr sz="1765" spc="-4" dirty="0">
                <a:latin typeface="Arial"/>
                <a:cs typeface="Arial"/>
              </a:rPr>
              <a:t>for travellers </a:t>
            </a:r>
            <a:r>
              <a:rPr sz="1765" dirty="0">
                <a:latin typeface="Arial"/>
                <a:cs typeface="Arial"/>
              </a:rPr>
              <a:t>requiring  </a:t>
            </a:r>
            <a:r>
              <a:rPr sz="1765" spc="-4" dirty="0">
                <a:latin typeface="Arial"/>
                <a:cs typeface="Arial"/>
              </a:rPr>
              <a:t>emotional</a:t>
            </a:r>
            <a:r>
              <a:rPr sz="1765" spc="-22" dirty="0">
                <a:latin typeface="Arial"/>
                <a:cs typeface="Arial"/>
              </a:rPr>
              <a:t> </a:t>
            </a:r>
            <a:r>
              <a:rPr sz="1765" dirty="0">
                <a:latin typeface="Arial"/>
                <a:cs typeface="Arial"/>
              </a:rPr>
              <a:t>support</a:t>
            </a:r>
            <a:endParaRPr sz="1765">
              <a:latin typeface="Arial"/>
              <a:cs typeface="Arial"/>
            </a:endParaRPr>
          </a:p>
          <a:p>
            <a:pPr marL="263913" marR="812470" indent="-253266">
              <a:lnSpc>
                <a:spcPct val="100000"/>
              </a:lnSpc>
              <a:spcBef>
                <a:spcPts val="424"/>
              </a:spcBef>
              <a:buChar char="•"/>
              <a:tabLst>
                <a:tab pos="264473" algn="l"/>
                <a:tab pos="265033" algn="l"/>
              </a:tabLst>
            </a:pPr>
            <a:r>
              <a:rPr sz="1765" spc="-4" dirty="0">
                <a:latin typeface="Arial"/>
                <a:cs typeface="Arial"/>
              </a:rPr>
              <a:t>Connecting travellers </a:t>
            </a:r>
            <a:r>
              <a:rPr sz="1765" dirty="0">
                <a:latin typeface="Arial"/>
                <a:cs typeface="Arial"/>
              </a:rPr>
              <a:t>to </a:t>
            </a:r>
            <a:r>
              <a:rPr sz="1765" spc="-4" dirty="0">
                <a:latin typeface="Arial"/>
                <a:cs typeface="Arial"/>
              </a:rPr>
              <a:t>existing </a:t>
            </a:r>
            <a:r>
              <a:rPr sz="1765" dirty="0">
                <a:latin typeface="Arial"/>
                <a:cs typeface="Arial"/>
              </a:rPr>
              <a:t>resources including  recreational</a:t>
            </a:r>
            <a:r>
              <a:rPr sz="1765" spc="-40" dirty="0">
                <a:latin typeface="Arial"/>
                <a:cs typeface="Arial"/>
              </a:rPr>
              <a:t> </a:t>
            </a:r>
            <a:r>
              <a:rPr sz="1765" spc="-4" dirty="0">
                <a:latin typeface="Arial"/>
                <a:cs typeface="Arial"/>
              </a:rPr>
              <a:t>items</a:t>
            </a:r>
            <a:endParaRPr sz="1765">
              <a:latin typeface="Arial"/>
              <a:cs typeface="Arial"/>
            </a:endParaRPr>
          </a:p>
          <a:p>
            <a:pPr marL="264473" indent="-253827">
              <a:lnSpc>
                <a:spcPct val="100000"/>
              </a:lnSpc>
              <a:spcBef>
                <a:spcPts val="424"/>
              </a:spcBef>
              <a:buChar char="•"/>
              <a:tabLst>
                <a:tab pos="264473" algn="l"/>
                <a:tab pos="265033" algn="l"/>
              </a:tabLst>
            </a:pPr>
            <a:r>
              <a:rPr sz="1765" spc="-4" dirty="0">
                <a:latin typeface="Arial"/>
                <a:cs typeface="Arial"/>
              </a:rPr>
              <a:t>Managing </a:t>
            </a:r>
            <a:r>
              <a:rPr sz="1765" dirty="0">
                <a:latin typeface="Arial"/>
                <a:cs typeface="Arial"/>
              </a:rPr>
              <a:t>escalations for travellers requiring </a:t>
            </a:r>
            <a:r>
              <a:rPr sz="1765" spc="-4" dirty="0">
                <a:latin typeface="Arial"/>
                <a:cs typeface="Arial"/>
              </a:rPr>
              <a:t>additional</a:t>
            </a:r>
            <a:r>
              <a:rPr sz="1765" spc="-124" dirty="0">
                <a:latin typeface="Arial"/>
                <a:cs typeface="Arial"/>
              </a:rPr>
              <a:t> </a:t>
            </a:r>
            <a:r>
              <a:rPr sz="1765" spc="-4" dirty="0">
                <a:latin typeface="Arial"/>
                <a:cs typeface="Arial"/>
              </a:rPr>
              <a:t>PSS</a:t>
            </a:r>
            <a:endParaRPr sz="1765">
              <a:latin typeface="Arial"/>
              <a:cs typeface="Arial"/>
            </a:endParaRPr>
          </a:p>
          <a:p>
            <a:pPr marL="263913" marR="230853" indent="-253266">
              <a:lnSpc>
                <a:spcPct val="100000"/>
              </a:lnSpc>
              <a:spcBef>
                <a:spcPts val="419"/>
              </a:spcBef>
              <a:buChar char="•"/>
              <a:tabLst>
                <a:tab pos="264473" algn="l"/>
                <a:tab pos="265033" algn="l"/>
              </a:tabLst>
            </a:pPr>
            <a:r>
              <a:rPr sz="1765" spc="-4" dirty="0">
                <a:latin typeface="Arial"/>
                <a:cs typeface="Arial"/>
              </a:rPr>
              <a:t>Providing referrals for </a:t>
            </a:r>
            <a:r>
              <a:rPr sz="1765" dirty="0">
                <a:latin typeface="Arial"/>
                <a:cs typeface="Arial"/>
              </a:rPr>
              <a:t>travelers requiring </a:t>
            </a:r>
            <a:r>
              <a:rPr sz="1765" spc="-4" dirty="0">
                <a:latin typeface="Arial"/>
                <a:cs typeface="Arial"/>
              </a:rPr>
              <a:t>additional </a:t>
            </a:r>
            <a:r>
              <a:rPr sz="1765" dirty="0">
                <a:latin typeface="Arial"/>
                <a:cs typeface="Arial"/>
              </a:rPr>
              <a:t>face to  face </a:t>
            </a:r>
            <a:r>
              <a:rPr sz="1765" spc="-4" dirty="0">
                <a:latin typeface="Arial"/>
                <a:cs typeface="Arial"/>
              </a:rPr>
              <a:t>MHPSS </a:t>
            </a:r>
            <a:r>
              <a:rPr sz="1765" dirty="0">
                <a:latin typeface="Arial"/>
                <a:cs typeface="Arial"/>
              </a:rPr>
              <a:t>available</a:t>
            </a:r>
            <a:r>
              <a:rPr sz="1765" spc="-26" dirty="0">
                <a:latin typeface="Arial"/>
                <a:cs typeface="Arial"/>
              </a:rPr>
              <a:t> </a:t>
            </a:r>
            <a:r>
              <a:rPr sz="1765" dirty="0">
                <a:latin typeface="Arial"/>
                <a:cs typeface="Arial"/>
              </a:rPr>
              <a:t>on-site</a:t>
            </a:r>
            <a:endParaRPr sz="1765">
              <a:latin typeface="Arial"/>
              <a:cs typeface="Arial"/>
            </a:endParaRPr>
          </a:p>
          <a:p>
            <a:pPr marL="263913" marR="327790" indent="-253266">
              <a:lnSpc>
                <a:spcPct val="100000"/>
              </a:lnSpc>
              <a:spcBef>
                <a:spcPts val="427"/>
              </a:spcBef>
              <a:buChar char="•"/>
              <a:tabLst>
                <a:tab pos="264473" algn="l"/>
                <a:tab pos="265033" algn="l"/>
              </a:tabLst>
            </a:pPr>
            <a:r>
              <a:rPr sz="1765" spc="-4" dirty="0">
                <a:latin typeface="Arial"/>
                <a:cs typeface="Arial"/>
              </a:rPr>
              <a:t>Identifying and </a:t>
            </a:r>
            <a:r>
              <a:rPr sz="1765" dirty="0">
                <a:latin typeface="Arial"/>
                <a:cs typeface="Arial"/>
              </a:rPr>
              <a:t>supporting travellers who may</a:t>
            </a:r>
            <a:r>
              <a:rPr sz="1765" spc="-137" dirty="0">
                <a:latin typeface="Arial"/>
                <a:cs typeface="Arial"/>
              </a:rPr>
              <a:t> </a:t>
            </a:r>
            <a:r>
              <a:rPr sz="1765" dirty="0">
                <a:latin typeface="Arial"/>
                <a:cs typeface="Arial"/>
              </a:rPr>
              <a:t>experience  </a:t>
            </a:r>
            <a:r>
              <a:rPr sz="1765" spc="-4" dirty="0">
                <a:latin typeface="Arial"/>
                <a:cs typeface="Arial"/>
              </a:rPr>
              <a:t>difficulties </a:t>
            </a:r>
            <a:r>
              <a:rPr sz="1765" dirty="0">
                <a:latin typeface="Arial"/>
                <a:cs typeface="Arial"/>
              </a:rPr>
              <a:t>upon released from</a:t>
            </a:r>
            <a:r>
              <a:rPr sz="1765" spc="-110" dirty="0">
                <a:latin typeface="Arial"/>
                <a:cs typeface="Arial"/>
              </a:rPr>
              <a:t> </a:t>
            </a:r>
            <a:r>
              <a:rPr sz="1765" dirty="0">
                <a:latin typeface="Arial"/>
                <a:cs typeface="Arial"/>
              </a:rPr>
              <a:t>quarantine</a:t>
            </a:r>
            <a:endParaRPr sz="1765">
              <a:latin typeface="Arial"/>
              <a:cs typeface="Arial"/>
            </a:endParaRPr>
          </a:p>
          <a:p>
            <a:pPr marL="263913" marR="17930" indent="-253266">
              <a:lnSpc>
                <a:spcPct val="100000"/>
              </a:lnSpc>
              <a:spcBef>
                <a:spcPts val="424"/>
              </a:spcBef>
              <a:buChar char="•"/>
              <a:tabLst>
                <a:tab pos="264473" algn="l"/>
                <a:tab pos="265033" algn="l"/>
              </a:tabLst>
            </a:pPr>
            <a:r>
              <a:rPr sz="1765" dirty="0">
                <a:latin typeface="Arial"/>
                <a:cs typeface="Arial"/>
              </a:rPr>
              <a:t>Coordination </a:t>
            </a:r>
            <a:r>
              <a:rPr sz="1765" spc="-4" dirty="0">
                <a:latin typeface="Arial"/>
                <a:cs typeface="Arial"/>
              </a:rPr>
              <a:t>with </a:t>
            </a:r>
            <a:r>
              <a:rPr sz="1765" dirty="0">
                <a:latin typeface="Arial"/>
                <a:cs typeface="Arial"/>
              </a:rPr>
              <a:t>local </a:t>
            </a:r>
            <a:r>
              <a:rPr sz="1765" spc="-4" dirty="0">
                <a:latin typeface="Arial"/>
                <a:cs typeface="Arial"/>
              </a:rPr>
              <a:t>MHPSS </a:t>
            </a:r>
            <a:r>
              <a:rPr sz="1765" dirty="0">
                <a:latin typeface="Arial"/>
                <a:cs typeface="Arial"/>
              </a:rPr>
              <a:t>agencies to ensure</a:t>
            </a:r>
            <a:r>
              <a:rPr sz="1765" spc="-128" dirty="0">
                <a:latin typeface="Arial"/>
                <a:cs typeface="Arial"/>
              </a:rPr>
              <a:t> </a:t>
            </a:r>
            <a:r>
              <a:rPr sz="1765" spc="-4" dirty="0">
                <a:latin typeface="Arial"/>
                <a:cs typeface="Arial"/>
              </a:rPr>
              <a:t>effective  referral </a:t>
            </a:r>
            <a:r>
              <a:rPr sz="1765" dirty="0">
                <a:latin typeface="Arial"/>
                <a:cs typeface="Arial"/>
              </a:rPr>
              <a:t>pathways </a:t>
            </a:r>
            <a:r>
              <a:rPr sz="1765" spc="4" dirty="0">
                <a:latin typeface="Arial"/>
                <a:cs typeface="Arial"/>
              </a:rPr>
              <a:t>and </a:t>
            </a:r>
            <a:r>
              <a:rPr sz="1765" dirty="0">
                <a:latin typeface="Arial"/>
                <a:cs typeface="Arial"/>
              </a:rPr>
              <a:t>non-duplication of</a:t>
            </a:r>
            <a:r>
              <a:rPr sz="1765" spc="-168" dirty="0">
                <a:latin typeface="Arial"/>
                <a:cs typeface="Arial"/>
              </a:rPr>
              <a:t> </a:t>
            </a:r>
            <a:r>
              <a:rPr sz="1765" dirty="0">
                <a:latin typeface="Arial"/>
                <a:cs typeface="Arial"/>
              </a:rPr>
              <a:t>services.</a:t>
            </a:r>
            <a:endParaRPr sz="1765">
              <a:latin typeface="Arial"/>
              <a:cs typeface="Arial"/>
            </a:endParaRPr>
          </a:p>
        </p:txBody>
      </p:sp>
    </p:spTree>
    <p:extLst>
      <p:ext uri="{BB962C8B-B14F-4D97-AF65-F5344CB8AC3E}">
        <p14:creationId xmlns:p14="http://schemas.microsoft.com/office/powerpoint/2010/main" val="850748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67373" y="436582"/>
            <a:ext cx="6863043" cy="1098176"/>
          </a:xfrm>
          <a:prstGeom prst="rect">
            <a:avLst/>
          </a:prstGeom>
        </p:spPr>
        <p:txBody>
          <a:bodyPr vert="horz" wrap="square" lIns="0" tIns="10646" rIns="0" bIns="0" rtlCol="0">
            <a:spAutoFit/>
          </a:bodyPr>
          <a:lstStyle/>
          <a:p>
            <a:pPr marL="1901740" marR="4483" indent="-1891094">
              <a:lnSpc>
                <a:spcPct val="100000"/>
              </a:lnSpc>
              <a:spcBef>
                <a:spcPts val="84"/>
              </a:spcBef>
            </a:pPr>
            <a:r>
              <a:rPr b="1" spc="-35" dirty="0">
                <a:latin typeface="Arial"/>
                <a:cs typeface="Arial"/>
              </a:rPr>
              <a:t>Trenton </a:t>
            </a:r>
            <a:r>
              <a:rPr b="1" spc="-13" dirty="0">
                <a:latin typeface="Arial"/>
                <a:cs typeface="Arial"/>
              </a:rPr>
              <a:t>and </a:t>
            </a:r>
            <a:r>
              <a:rPr b="1" spc="-9" dirty="0">
                <a:latin typeface="Arial"/>
                <a:cs typeface="Arial"/>
              </a:rPr>
              <a:t>Cornwall </a:t>
            </a:r>
            <a:r>
              <a:rPr b="1" spc="-4" dirty="0">
                <a:latin typeface="Arial"/>
                <a:cs typeface="Arial"/>
              </a:rPr>
              <a:t>Response  </a:t>
            </a:r>
            <a:r>
              <a:rPr b="1" spc="-9" dirty="0">
                <a:latin typeface="Arial"/>
                <a:cs typeface="Arial"/>
              </a:rPr>
              <a:t>demographics</a:t>
            </a:r>
          </a:p>
        </p:txBody>
      </p:sp>
      <p:sp>
        <p:nvSpPr>
          <p:cNvPr id="3" name="object 3"/>
          <p:cNvSpPr/>
          <p:nvPr/>
        </p:nvSpPr>
        <p:spPr>
          <a:xfrm>
            <a:off x="6849036" y="2109842"/>
            <a:ext cx="2877670" cy="3481444"/>
          </a:xfrm>
          <a:prstGeom prst="rect">
            <a:avLst/>
          </a:prstGeom>
          <a:blipFill>
            <a:blip r:embed="rId2" cstate="print"/>
            <a:stretch>
              <a:fillRect/>
            </a:stretch>
          </a:blipFill>
        </p:spPr>
        <p:txBody>
          <a:bodyPr wrap="square" lIns="0" tIns="0" rIns="0" bIns="0" rtlCol="0"/>
          <a:lstStyle/>
          <a:p>
            <a:endParaRPr sz="1588"/>
          </a:p>
        </p:txBody>
      </p:sp>
      <p:sp>
        <p:nvSpPr>
          <p:cNvPr id="4" name="object 4"/>
          <p:cNvSpPr/>
          <p:nvPr/>
        </p:nvSpPr>
        <p:spPr>
          <a:xfrm>
            <a:off x="3588123" y="2109842"/>
            <a:ext cx="2956242" cy="3481444"/>
          </a:xfrm>
          <a:prstGeom prst="rect">
            <a:avLst/>
          </a:prstGeom>
          <a:blipFill>
            <a:blip r:embed="rId3" cstate="print"/>
            <a:stretch>
              <a:fillRect/>
            </a:stretch>
          </a:blipFill>
        </p:spPr>
        <p:txBody>
          <a:bodyPr wrap="square" lIns="0" tIns="0" rIns="0" bIns="0" rtlCol="0"/>
          <a:lstStyle/>
          <a:p>
            <a:endParaRPr sz="1588"/>
          </a:p>
        </p:txBody>
      </p:sp>
    </p:spTree>
    <p:extLst>
      <p:ext uri="{BB962C8B-B14F-4D97-AF65-F5344CB8AC3E}">
        <p14:creationId xmlns:p14="http://schemas.microsoft.com/office/powerpoint/2010/main" val="40823581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25613" y="401599"/>
            <a:ext cx="6142504" cy="1098176"/>
          </a:xfrm>
          <a:prstGeom prst="rect">
            <a:avLst/>
          </a:prstGeom>
        </p:spPr>
        <p:txBody>
          <a:bodyPr vert="horz" wrap="square" lIns="0" tIns="10646" rIns="0" bIns="0" rtlCol="0">
            <a:spAutoFit/>
          </a:bodyPr>
          <a:lstStyle/>
          <a:p>
            <a:pPr marL="560" algn="ctr">
              <a:lnSpc>
                <a:spcPct val="100000"/>
              </a:lnSpc>
              <a:spcBef>
                <a:spcPts val="84"/>
              </a:spcBef>
            </a:pPr>
            <a:r>
              <a:rPr b="1" spc="-9" dirty="0">
                <a:latin typeface="Arial"/>
                <a:cs typeface="Arial"/>
              </a:rPr>
              <a:t>Summary</a:t>
            </a:r>
          </a:p>
          <a:p>
            <a:pPr algn="ctr">
              <a:lnSpc>
                <a:spcPct val="100000"/>
              </a:lnSpc>
            </a:pPr>
            <a:r>
              <a:rPr b="1" spc="-4" dirty="0">
                <a:latin typeface="Arial"/>
                <a:cs typeface="Arial"/>
              </a:rPr>
              <a:t>MHPSS Response </a:t>
            </a:r>
            <a:r>
              <a:rPr b="1" dirty="0">
                <a:latin typeface="Arial"/>
                <a:cs typeface="Arial"/>
              </a:rPr>
              <a:t>in</a:t>
            </a:r>
            <a:r>
              <a:rPr b="1" spc="-62" dirty="0">
                <a:latin typeface="Arial"/>
                <a:cs typeface="Arial"/>
              </a:rPr>
              <a:t> </a:t>
            </a:r>
            <a:r>
              <a:rPr b="1" spc="-9" dirty="0">
                <a:latin typeface="Arial"/>
                <a:cs typeface="Arial"/>
              </a:rPr>
              <a:t>Canada</a:t>
            </a:r>
          </a:p>
        </p:txBody>
      </p:sp>
      <p:sp>
        <p:nvSpPr>
          <p:cNvPr id="3" name="object 3"/>
          <p:cNvSpPr/>
          <p:nvPr/>
        </p:nvSpPr>
        <p:spPr>
          <a:xfrm>
            <a:off x="3688975" y="2320962"/>
            <a:ext cx="6247504" cy="477370"/>
          </a:xfrm>
          <a:prstGeom prst="rect">
            <a:avLst/>
          </a:prstGeom>
          <a:blipFill>
            <a:blip r:embed="rId2" cstate="print"/>
            <a:stretch>
              <a:fillRect/>
            </a:stretch>
          </a:blipFill>
        </p:spPr>
        <p:txBody>
          <a:bodyPr wrap="square" lIns="0" tIns="0" rIns="0" bIns="0" rtlCol="0"/>
          <a:lstStyle/>
          <a:p>
            <a:endParaRPr sz="1588"/>
          </a:p>
        </p:txBody>
      </p:sp>
      <p:sp>
        <p:nvSpPr>
          <p:cNvPr id="4" name="object 4"/>
          <p:cNvSpPr/>
          <p:nvPr/>
        </p:nvSpPr>
        <p:spPr>
          <a:xfrm>
            <a:off x="3688975" y="3571539"/>
            <a:ext cx="6247504" cy="712693"/>
          </a:xfrm>
          <a:prstGeom prst="rect">
            <a:avLst/>
          </a:prstGeom>
          <a:blipFill>
            <a:blip r:embed="rId3" cstate="print"/>
            <a:stretch>
              <a:fillRect/>
            </a:stretch>
          </a:blipFill>
        </p:spPr>
        <p:txBody>
          <a:bodyPr wrap="square" lIns="0" tIns="0" rIns="0" bIns="0" rtlCol="0"/>
          <a:lstStyle/>
          <a:p>
            <a:endParaRPr sz="1588"/>
          </a:p>
        </p:txBody>
      </p:sp>
      <p:sp>
        <p:nvSpPr>
          <p:cNvPr id="5" name="object 5"/>
          <p:cNvSpPr/>
          <p:nvPr/>
        </p:nvSpPr>
        <p:spPr>
          <a:xfrm>
            <a:off x="3688975" y="4771017"/>
            <a:ext cx="6247504" cy="716728"/>
          </a:xfrm>
          <a:prstGeom prst="rect">
            <a:avLst/>
          </a:prstGeom>
          <a:blipFill>
            <a:blip r:embed="rId4" cstate="print"/>
            <a:stretch>
              <a:fillRect/>
            </a:stretch>
          </a:blipFill>
        </p:spPr>
        <p:txBody>
          <a:bodyPr wrap="square" lIns="0" tIns="0" rIns="0" bIns="0" rtlCol="0"/>
          <a:lstStyle/>
          <a:p>
            <a:endParaRPr sz="1588"/>
          </a:p>
        </p:txBody>
      </p:sp>
      <p:graphicFrame>
        <p:nvGraphicFramePr>
          <p:cNvPr id="6" name="object 6"/>
          <p:cNvGraphicFramePr>
            <a:graphicFrameLocks noGrp="1"/>
          </p:cNvGraphicFramePr>
          <p:nvPr/>
        </p:nvGraphicFramePr>
        <p:xfrm>
          <a:off x="3688976" y="1939065"/>
          <a:ext cx="6239436" cy="4433159"/>
        </p:xfrm>
        <a:graphic>
          <a:graphicData uri="http://schemas.openxmlformats.org/drawingml/2006/table">
            <a:tbl>
              <a:tblPr firstRow="1" bandRow="1">
                <a:tableStyleId>{2D5ABB26-0587-4C30-8999-92F81FD0307C}</a:tableStyleId>
              </a:tblPr>
              <a:tblGrid>
                <a:gridCol w="3640231">
                  <a:extLst>
                    <a:ext uri="{9D8B030D-6E8A-4147-A177-3AD203B41FA5}">
                      <a16:colId xmlns:a16="http://schemas.microsoft.com/office/drawing/2014/main" val="20000"/>
                    </a:ext>
                  </a:extLst>
                </a:gridCol>
                <a:gridCol w="1294840">
                  <a:extLst>
                    <a:ext uri="{9D8B030D-6E8A-4147-A177-3AD203B41FA5}">
                      <a16:colId xmlns:a16="http://schemas.microsoft.com/office/drawing/2014/main" val="20001"/>
                    </a:ext>
                  </a:extLst>
                </a:gridCol>
                <a:gridCol w="1304365">
                  <a:extLst>
                    <a:ext uri="{9D8B030D-6E8A-4147-A177-3AD203B41FA5}">
                      <a16:colId xmlns:a16="http://schemas.microsoft.com/office/drawing/2014/main" val="20002"/>
                    </a:ext>
                  </a:extLst>
                </a:gridCol>
              </a:tblGrid>
              <a:tr h="383240">
                <a:tc>
                  <a:txBody>
                    <a:bodyPr/>
                    <a:lstStyle/>
                    <a:p>
                      <a:pPr marL="69850">
                        <a:lnSpc>
                          <a:spcPct val="100000"/>
                        </a:lnSpc>
                        <a:spcBef>
                          <a:spcPts val="105"/>
                        </a:spcBef>
                      </a:pPr>
                      <a:r>
                        <a:rPr sz="2100" b="1" spc="-15" dirty="0">
                          <a:latin typeface="Carlito"/>
                          <a:cs typeface="Carlito"/>
                        </a:rPr>
                        <a:t>Stats </a:t>
                      </a:r>
                      <a:r>
                        <a:rPr sz="2100" b="1" spc="-10" dirty="0">
                          <a:latin typeface="Carlito"/>
                          <a:cs typeface="Carlito"/>
                        </a:rPr>
                        <a:t>from </a:t>
                      </a:r>
                      <a:r>
                        <a:rPr sz="2100" b="1" spc="-15" dirty="0">
                          <a:latin typeface="Carlito"/>
                          <a:cs typeface="Carlito"/>
                        </a:rPr>
                        <a:t>Feb</a:t>
                      </a:r>
                      <a:r>
                        <a:rPr sz="2100" b="1" spc="15" dirty="0">
                          <a:latin typeface="Carlito"/>
                          <a:cs typeface="Carlito"/>
                        </a:rPr>
                        <a:t> </a:t>
                      </a:r>
                      <a:r>
                        <a:rPr sz="2100" b="1" spc="-10" dirty="0">
                          <a:latin typeface="Carlito"/>
                          <a:cs typeface="Carlito"/>
                        </a:rPr>
                        <a:t>27th</a:t>
                      </a:r>
                      <a:endParaRPr sz="2100">
                        <a:latin typeface="Carlito"/>
                        <a:cs typeface="Carlito"/>
                      </a:endParaRPr>
                    </a:p>
                  </a:txBody>
                  <a:tcPr marL="0" marR="0" marT="11766" marB="0">
                    <a:lnL w="12700">
                      <a:solidFill>
                        <a:srgbClr val="000000"/>
                      </a:solidFill>
                      <a:prstDash val="solid"/>
                    </a:lnL>
                    <a:lnR w="12700">
                      <a:solidFill>
                        <a:srgbClr val="000000"/>
                      </a:solidFill>
                      <a:prstDash val="solid"/>
                    </a:lnR>
                    <a:lnT w="12700">
                      <a:solidFill>
                        <a:srgbClr val="000000"/>
                      </a:solidFill>
                      <a:prstDash val="solid"/>
                    </a:lnT>
                    <a:lnB w="28575">
                      <a:solidFill>
                        <a:srgbClr val="000000"/>
                      </a:solidFill>
                      <a:prstDash val="solid"/>
                    </a:lnB>
                  </a:tcPr>
                </a:tc>
                <a:tc gridSpan="2">
                  <a:txBody>
                    <a:bodyPr/>
                    <a:lstStyle/>
                    <a:p>
                      <a:pPr marL="665480">
                        <a:lnSpc>
                          <a:spcPct val="100000"/>
                        </a:lnSpc>
                        <a:spcBef>
                          <a:spcPts val="105"/>
                        </a:spcBef>
                      </a:pPr>
                      <a:r>
                        <a:rPr sz="2100" b="1" spc="-50" dirty="0">
                          <a:latin typeface="Carlito"/>
                          <a:cs typeface="Carlito"/>
                        </a:rPr>
                        <a:t>Total </a:t>
                      </a:r>
                      <a:r>
                        <a:rPr sz="2100" b="1" spc="-20" dirty="0">
                          <a:latin typeface="Carlito"/>
                          <a:cs typeface="Carlito"/>
                        </a:rPr>
                        <a:t>to</a:t>
                      </a:r>
                      <a:r>
                        <a:rPr sz="2100" b="1" spc="20" dirty="0">
                          <a:latin typeface="Carlito"/>
                          <a:cs typeface="Carlito"/>
                        </a:rPr>
                        <a:t> </a:t>
                      </a:r>
                      <a:r>
                        <a:rPr sz="2100" b="1" spc="-10" dirty="0">
                          <a:latin typeface="Carlito"/>
                          <a:cs typeface="Carlito"/>
                        </a:rPr>
                        <a:t>Date</a:t>
                      </a:r>
                      <a:endParaRPr sz="2100">
                        <a:latin typeface="Carlito"/>
                        <a:cs typeface="Carlito"/>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28575">
                      <a:solidFill>
                        <a:srgbClr val="000000"/>
                      </a:solidFill>
                      <a:prstDash val="solid"/>
                    </a:lnB>
                  </a:tcPr>
                </a:tc>
                <a:tc hMerge="1">
                  <a:txBody>
                    <a:bodyPr/>
                    <a:lstStyle/>
                    <a:p>
                      <a:endParaRPr/>
                    </a:p>
                  </a:txBody>
                  <a:tcPr marL="0" marR="0" marT="0" marB="0"/>
                </a:tc>
                <a:extLst>
                  <a:ext uri="{0D108BD9-81ED-4DB2-BD59-A6C34878D82A}">
                    <a16:rowId xmlns:a16="http://schemas.microsoft.com/office/drawing/2014/main" val="10000"/>
                  </a:ext>
                </a:extLst>
              </a:tr>
              <a:tr h="465268">
                <a:tc>
                  <a:txBody>
                    <a:bodyPr/>
                    <a:lstStyle/>
                    <a:p>
                      <a:pPr>
                        <a:lnSpc>
                          <a:spcPct val="100000"/>
                        </a:lnSpc>
                      </a:pPr>
                      <a:endParaRPr sz="2200">
                        <a:latin typeface="Times New Roman"/>
                        <a:cs typeface="Times New Roman"/>
                      </a:endParaRPr>
                    </a:p>
                  </a:txBody>
                  <a:tcPr marL="0" marR="0" marT="0" marB="0">
                    <a:lnL w="12700">
                      <a:solidFill>
                        <a:srgbClr val="000000"/>
                      </a:solidFill>
                      <a:prstDash val="solid"/>
                    </a:lnL>
                    <a:lnR w="12700">
                      <a:solidFill>
                        <a:srgbClr val="000000"/>
                      </a:solidFill>
                      <a:prstDash val="solid"/>
                    </a:lnR>
                    <a:lnT w="28575">
                      <a:solidFill>
                        <a:srgbClr val="000000"/>
                      </a:solidFill>
                      <a:prstDash val="solid"/>
                    </a:lnT>
                    <a:lnB w="12700">
                      <a:solidFill>
                        <a:srgbClr val="000000"/>
                      </a:solidFill>
                      <a:prstDash val="solid"/>
                    </a:lnB>
                  </a:tcPr>
                </a:tc>
                <a:tc>
                  <a:txBody>
                    <a:bodyPr/>
                    <a:lstStyle/>
                    <a:p>
                      <a:pPr marL="3175" algn="ctr">
                        <a:lnSpc>
                          <a:spcPct val="100000"/>
                        </a:lnSpc>
                        <a:spcBef>
                          <a:spcPts val="105"/>
                        </a:spcBef>
                      </a:pPr>
                      <a:r>
                        <a:rPr sz="2100" b="1" spc="-30" dirty="0">
                          <a:latin typeface="Carlito"/>
                          <a:cs typeface="Carlito"/>
                        </a:rPr>
                        <a:t>Trenton</a:t>
                      </a:r>
                      <a:endParaRPr sz="2100">
                        <a:latin typeface="Carlito"/>
                        <a:cs typeface="Carlito"/>
                      </a:endParaRPr>
                    </a:p>
                  </a:txBody>
                  <a:tcPr marL="0" marR="0" marT="11766" marB="0">
                    <a:lnL w="12700">
                      <a:solidFill>
                        <a:srgbClr val="000000"/>
                      </a:solidFill>
                      <a:prstDash val="solid"/>
                    </a:lnL>
                    <a:lnR w="12700">
                      <a:solidFill>
                        <a:srgbClr val="000000"/>
                      </a:solidFill>
                      <a:prstDash val="solid"/>
                    </a:lnR>
                    <a:lnT w="28575">
                      <a:solidFill>
                        <a:srgbClr val="000000"/>
                      </a:solidFill>
                      <a:prstDash val="solid"/>
                    </a:lnT>
                    <a:lnB w="12700">
                      <a:solidFill>
                        <a:srgbClr val="000000"/>
                      </a:solidFill>
                      <a:prstDash val="solid"/>
                    </a:lnB>
                  </a:tcPr>
                </a:tc>
                <a:tc>
                  <a:txBody>
                    <a:bodyPr/>
                    <a:lstStyle/>
                    <a:p>
                      <a:pPr marL="71120" algn="ctr">
                        <a:lnSpc>
                          <a:spcPct val="100000"/>
                        </a:lnSpc>
                        <a:spcBef>
                          <a:spcPts val="105"/>
                        </a:spcBef>
                      </a:pPr>
                      <a:r>
                        <a:rPr sz="2100" b="1" spc="-10" dirty="0">
                          <a:latin typeface="Carlito"/>
                          <a:cs typeface="Carlito"/>
                        </a:rPr>
                        <a:t>Cornwall</a:t>
                      </a:r>
                      <a:endParaRPr sz="2100">
                        <a:latin typeface="Carlito"/>
                        <a:cs typeface="Carlito"/>
                      </a:endParaRPr>
                    </a:p>
                  </a:txBody>
                  <a:tcPr marL="0" marR="0" marT="11766" marB="0">
                    <a:lnL w="12700">
                      <a:solidFill>
                        <a:srgbClr val="000000"/>
                      </a:solidFill>
                      <a:prstDash val="solid"/>
                    </a:lnL>
                    <a:lnR w="12700">
                      <a:solidFill>
                        <a:srgbClr val="000000"/>
                      </a:solidFill>
                      <a:prstDash val="solid"/>
                    </a:lnR>
                    <a:lnT w="28575">
                      <a:solidFill>
                        <a:srgbClr val="000000"/>
                      </a:solidFill>
                      <a:prstDash val="solid"/>
                    </a:lnT>
                    <a:lnB w="12700">
                      <a:solidFill>
                        <a:srgbClr val="000000"/>
                      </a:solidFill>
                      <a:prstDash val="solid"/>
                    </a:lnB>
                  </a:tcPr>
                </a:tc>
                <a:extLst>
                  <a:ext uri="{0D108BD9-81ED-4DB2-BD59-A6C34878D82A}">
                    <a16:rowId xmlns:a16="http://schemas.microsoft.com/office/drawing/2014/main" val="10001"/>
                  </a:ext>
                </a:extLst>
              </a:tr>
              <a:tr h="782618">
                <a:tc>
                  <a:txBody>
                    <a:bodyPr/>
                    <a:lstStyle/>
                    <a:p>
                      <a:pPr marL="69850" marR="756285">
                        <a:lnSpc>
                          <a:spcPct val="100000"/>
                        </a:lnSpc>
                        <a:spcBef>
                          <a:spcPts val="105"/>
                        </a:spcBef>
                      </a:pPr>
                      <a:r>
                        <a:rPr sz="2100" spc="-50" dirty="0">
                          <a:latin typeface="Carlito"/>
                          <a:cs typeface="Carlito"/>
                        </a:rPr>
                        <a:t>Total </a:t>
                      </a:r>
                      <a:r>
                        <a:rPr sz="2100" dirty="0">
                          <a:latin typeface="Carlito"/>
                          <a:cs typeface="Carlito"/>
                        </a:rPr>
                        <a:t># </a:t>
                      </a:r>
                      <a:r>
                        <a:rPr sz="2100" spc="-10" dirty="0">
                          <a:latin typeface="Carlito"/>
                          <a:cs typeface="Carlito"/>
                        </a:rPr>
                        <a:t>of </a:t>
                      </a:r>
                      <a:r>
                        <a:rPr sz="2100" spc="-5" dirty="0">
                          <a:latin typeface="Carlito"/>
                          <a:cs typeface="Carlito"/>
                        </a:rPr>
                        <a:t>Beneficiaries  </a:t>
                      </a:r>
                      <a:r>
                        <a:rPr sz="2100" spc="-15" dirty="0">
                          <a:latin typeface="Carlito"/>
                          <a:cs typeface="Carlito"/>
                        </a:rPr>
                        <a:t>contacted </a:t>
                      </a:r>
                      <a:r>
                        <a:rPr sz="2100" spc="-10" dirty="0">
                          <a:latin typeface="Carlito"/>
                          <a:cs typeface="Carlito"/>
                        </a:rPr>
                        <a:t>by CRC </a:t>
                      </a:r>
                      <a:r>
                        <a:rPr sz="2100" spc="-5" dirty="0">
                          <a:latin typeface="Carlito"/>
                          <a:cs typeface="Carlito"/>
                        </a:rPr>
                        <a:t>with</a:t>
                      </a:r>
                      <a:r>
                        <a:rPr sz="2100" spc="-55" dirty="0">
                          <a:latin typeface="Carlito"/>
                          <a:cs typeface="Carlito"/>
                        </a:rPr>
                        <a:t> </a:t>
                      </a:r>
                      <a:r>
                        <a:rPr sz="2100" spc="-50" dirty="0">
                          <a:latin typeface="Carlito"/>
                          <a:cs typeface="Carlito"/>
                        </a:rPr>
                        <a:t>PFA</a:t>
                      </a:r>
                      <a:endParaRPr sz="2100">
                        <a:latin typeface="Carlito"/>
                        <a:cs typeface="Carlito"/>
                      </a:endParaRPr>
                    </a:p>
                  </a:txBody>
                  <a:tcPr marL="0" marR="0" marT="11766"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105"/>
                        </a:spcBef>
                      </a:pPr>
                      <a:r>
                        <a:rPr sz="2100" spc="-5" dirty="0">
                          <a:latin typeface="Carlito"/>
                          <a:cs typeface="Carlito"/>
                        </a:rPr>
                        <a:t>304</a:t>
                      </a:r>
                      <a:endParaRPr sz="2100">
                        <a:latin typeface="Carlito"/>
                        <a:cs typeface="Carlito"/>
                      </a:endParaRPr>
                    </a:p>
                  </a:txBody>
                  <a:tcPr marL="0" marR="0" marT="11766"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1905" algn="ctr">
                        <a:lnSpc>
                          <a:spcPct val="100000"/>
                        </a:lnSpc>
                        <a:spcBef>
                          <a:spcPts val="105"/>
                        </a:spcBef>
                      </a:pPr>
                      <a:r>
                        <a:rPr sz="2100" dirty="0">
                          <a:latin typeface="Carlito"/>
                          <a:cs typeface="Carlito"/>
                        </a:rPr>
                        <a:t>289</a:t>
                      </a:r>
                      <a:endParaRPr sz="2100">
                        <a:latin typeface="Carlito"/>
                        <a:cs typeface="Carlito"/>
                      </a:endParaRPr>
                    </a:p>
                  </a:txBody>
                  <a:tcPr marL="0" marR="0" marT="11766"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2"/>
                  </a:ext>
                </a:extLst>
              </a:tr>
              <a:tr h="705971">
                <a:tc>
                  <a:txBody>
                    <a:bodyPr/>
                    <a:lstStyle/>
                    <a:p>
                      <a:pPr marL="69850" marR="388620">
                        <a:lnSpc>
                          <a:spcPct val="100000"/>
                        </a:lnSpc>
                        <a:spcBef>
                          <a:spcPts val="105"/>
                        </a:spcBef>
                      </a:pPr>
                      <a:r>
                        <a:rPr sz="2100" spc="-50" dirty="0">
                          <a:latin typeface="Carlito"/>
                          <a:cs typeface="Carlito"/>
                        </a:rPr>
                        <a:t>Total </a:t>
                      </a:r>
                      <a:r>
                        <a:rPr sz="2100" dirty="0">
                          <a:latin typeface="Carlito"/>
                          <a:cs typeface="Carlito"/>
                        </a:rPr>
                        <a:t># </a:t>
                      </a:r>
                      <a:r>
                        <a:rPr sz="2100" spc="-10" dirty="0">
                          <a:latin typeface="Carlito"/>
                          <a:cs typeface="Carlito"/>
                        </a:rPr>
                        <a:t>of Internal </a:t>
                      </a:r>
                      <a:r>
                        <a:rPr sz="2100" spc="-20" dirty="0">
                          <a:latin typeface="Carlito"/>
                          <a:cs typeface="Carlito"/>
                        </a:rPr>
                        <a:t>Referrals to  </a:t>
                      </a:r>
                      <a:r>
                        <a:rPr sz="2100" spc="-15" dirty="0">
                          <a:latin typeface="Carlito"/>
                          <a:cs typeface="Carlito"/>
                        </a:rPr>
                        <a:t>Safety </a:t>
                      </a:r>
                      <a:r>
                        <a:rPr sz="2100" dirty="0">
                          <a:latin typeface="Carlito"/>
                          <a:cs typeface="Carlito"/>
                        </a:rPr>
                        <a:t>and</a:t>
                      </a:r>
                      <a:r>
                        <a:rPr sz="2100" spc="-20" dirty="0">
                          <a:latin typeface="Carlito"/>
                          <a:cs typeface="Carlito"/>
                        </a:rPr>
                        <a:t> </a:t>
                      </a:r>
                      <a:r>
                        <a:rPr sz="2100" spc="-15" dirty="0">
                          <a:latin typeface="Carlito"/>
                          <a:cs typeface="Carlito"/>
                        </a:rPr>
                        <a:t>Wellbeing</a:t>
                      </a:r>
                      <a:endParaRPr sz="2100">
                        <a:latin typeface="Carlito"/>
                        <a:cs typeface="Carlito"/>
                      </a:endParaRPr>
                    </a:p>
                  </a:txBody>
                  <a:tcPr marL="0" marR="0" marT="11766"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3175" algn="ctr">
                        <a:lnSpc>
                          <a:spcPct val="100000"/>
                        </a:lnSpc>
                        <a:spcBef>
                          <a:spcPts val="105"/>
                        </a:spcBef>
                      </a:pPr>
                      <a:r>
                        <a:rPr sz="2100" dirty="0">
                          <a:latin typeface="Carlito"/>
                          <a:cs typeface="Carlito"/>
                        </a:rPr>
                        <a:t>46</a:t>
                      </a:r>
                      <a:endParaRPr sz="2100">
                        <a:latin typeface="Carlito"/>
                        <a:cs typeface="Carlito"/>
                      </a:endParaRPr>
                    </a:p>
                  </a:txBody>
                  <a:tcPr marL="0" marR="0" marT="11766"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1270" algn="ctr">
                        <a:lnSpc>
                          <a:spcPct val="100000"/>
                        </a:lnSpc>
                        <a:spcBef>
                          <a:spcPts val="105"/>
                        </a:spcBef>
                      </a:pPr>
                      <a:r>
                        <a:rPr sz="2100" dirty="0">
                          <a:latin typeface="Carlito"/>
                          <a:cs typeface="Carlito"/>
                        </a:rPr>
                        <a:t>44</a:t>
                      </a:r>
                      <a:endParaRPr sz="2100">
                        <a:latin typeface="Carlito"/>
                        <a:cs typeface="Carlito"/>
                      </a:endParaRPr>
                    </a:p>
                  </a:txBody>
                  <a:tcPr marL="0" marR="0" marT="11766"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3"/>
                  </a:ext>
                </a:extLst>
              </a:tr>
              <a:tr h="494852">
                <a:tc>
                  <a:txBody>
                    <a:bodyPr/>
                    <a:lstStyle/>
                    <a:p>
                      <a:pPr marL="69850">
                        <a:lnSpc>
                          <a:spcPct val="100000"/>
                        </a:lnSpc>
                        <a:spcBef>
                          <a:spcPts val="105"/>
                        </a:spcBef>
                      </a:pPr>
                      <a:r>
                        <a:rPr sz="2100" spc="-50" dirty="0">
                          <a:latin typeface="Carlito"/>
                          <a:cs typeface="Carlito"/>
                        </a:rPr>
                        <a:t>Total </a:t>
                      </a:r>
                      <a:r>
                        <a:rPr sz="2100" dirty="0">
                          <a:latin typeface="Carlito"/>
                          <a:cs typeface="Carlito"/>
                        </a:rPr>
                        <a:t># </a:t>
                      </a:r>
                      <a:r>
                        <a:rPr sz="2100" spc="-10" dirty="0">
                          <a:latin typeface="Carlito"/>
                          <a:cs typeface="Carlito"/>
                        </a:rPr>
                        <a:t>of </a:t>
                      </a:r>
                      <a:r>
                        <a:rPr sz="2100" spc="-5" dirty="0">
                          <a:latin typeface="Carlito"/>
                          <a:cs typeface="Carlito"/>
                        </a:rPr>
                        <a:t>External</a:t>
                      </a:r>
                      <a:r>
                        <a:rPr sz="2100" spc="20" dirty="0">
                          <a:latin typeface="Carlito"/>
                          <a:cs typeface="Carlito"/>
                        </a:rPr>
                        <a:t> </a:t>
                      </a:r>
                      <a:r>
                        <a:rPr sz="2100" spc="-20" dirty="0">
                          <a:latin typeface="Carlito"/>
                          <a:cs typeface="Carlito"/>
                        </a:rPr>
                        <a:t>Referrals</a:t>
                      </a:r>
                      <a:endParaRPr sz="2100">
                        <a:latin typeface="Carlito"/>
                        <a:cs typeface="Carlito"/>
                      </a:endParaRPr>
                    </a:p>
                  </a:txBody>
                  <a:tcPr marL="0" marR="0" marT="11766"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3175" algn="ctr">
                        <a:lnSpc>
                          <a:spcPct val="100000"/>
                        </a:lnSpc>
                        <a:spcBef>
                          <a:spcPts val="105"/>
                        </a:spcBef>
                      </a:pPr>
                      <a:r>
                        <a:rPr sz="2100" dirty="0">
                          <a:latin typeface="Carlito"/>
                          <a:cs typeface="Carlito"/>
                        </a:rPr>
                        <a:t>60</a:t>
                      </a:r>
                      <a:endParaRPr sz="2100">
                        <a:latin typeface="Carlito"/>
                        <a:cs typeface="Carlito"/>
                      </a:endParaRPr>
                    </a:p>
                  </a:txBody>
                  <a:tcPr marL="0" marR="0" marT="11766"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1905" algn="ctr">
                        <a:lnSpc>
                          <a:spcPct val="100000"/>
                        </a:lnSpc>
                        <a:spcBef>
                          <a:spcPts val="105"/>
                        </a:spcBef>
                      </a:pPr>
                      <a:r>
                        <a:rPr sz="2100" dirty="0">
                          <a:latin typeface="Carlito"/>
                          <a:cs typeface="Carlito"/>
                        </a:rPr>
                        <a:t>12</a:t>
                      </a:r>
                      <a:endParaRPr sz="2100">
                        <a:latin typeface="Carlito"/>
                        <a:cs typeface="Carlito"/>
                      </a:endParaRPr>
                    </a:p>
                  </a:txBody>
                  <a:tcPr marL="0" marR="0" marT="11766"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4"/>
                  </a:ext>
                </a:extLst>
              </a:tr>
              <a:tr h="705971">
                <a:tc>
                  <a:txBody>
                    <a:bodyPr/>
                    <a:lstStyle/>
                    <a:p>
                      <a:pPr marL="69850" marR="95885">
                        <a:lnSpc>
                          <a:spcPct val="100000"/>
                        </a:lnSpc>
                        <a:spcBef>
                          <a:spcPts val="105"/>
                        </a:spcBef>
                      </a:pPr>
                      <a:r>
                        <a:rPr sz="2100" spc="-50" dirty="0">
                          <a:latin typeface="Carlito"/>
                          <a:cs typeface="Carlito"/>
                        </a:rPr>
                        <a:t>Total </a:t>
                      </a:r>
                      <a:r>
                        <a:rPr sz="2100" dirty="0">
                          <a:latin typeface="Carlito"/>
                          <a:cs typeface="Carlito"/>
                        </a:rPr>
                        <a:t># </a:t>
                      </a:r>
                      <a:r>
                        <a:rPr sz="2100" spc="-10" dirty="0">
                          <a:latin typeface="Carlito"/>
                          <a:cs typeface="Carlito"/>
                        </a:rPr>
                        <a:t>of </a:t>
                      </a:r>
                      <a:r>
                        <a:rPr sz="2100" dirty="0">
                          <a:latin typeface="Carlito"/>
                          <a:cs typeface="Carlito"/>
                        </a:rPr>
                        <a:t>Beneficiary </a:t>
                      </a:r>
                      <a:r>
                        <a:rPr sz="2100" spc="-10" dirty="0">
                          <a:latin typeface="Carlito"/>
                          <a:cs typeface="Carlito"/>
                        </a:rPr>
                        <a:t>Protection  </a:t>
                      </a:r>
                      <a:r>
                        <a:rPr sz="2100" dirty="0">
                          <a:latin typeface="Carlito"/>
                          <a:cs typeface="Carlito"/>
                        </a:rPr>
                        <a:t>Cases</a:t>
                      </a:r>
                      <a:endParaRPr sz="2100">
                        <a:latin typeface="Carlito"/>
                        <a:cs typeface="Carlito"/>
                      </a:endParaRPr>
                    </a:p>
                  </a:txBody>
                  <a:tcPr marL="0" marR="0" marT="11766"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105"/>
                        </a:spcBef>
                      </a:pPr>
                      <a:r>
                        <a:rPr sz="2100" dirty="0">
                          <a:latin typeface="Carlito"/>
                          <a:cs typeface="Carlito"/>
                        </a:rPr>
                        <a:t>2</a:t>
                      </a:r>
                      <a:endParaRPr sz="2100">
                        <a:latin typeface="Carlito"/>
                        <a:cs typeface="Carlito"/>
                      </a:endParaRPr>
                    </a:p>
                  </a:txBody>
                  <a:tcPr marL="0" marR="0" marT="11766"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4445" algn="ctr">
                        <a:lnSpc>
                          <a:spcPct val="100000"/>
                        </a:lnSpc>
                        <a:spcBef>
                          <a:spcPts val="105"/>
                        </a:spcBef>
                      </a:pPr>
                      <a:r>
                        <a:rPr sz="2100" dirty="0">
                          <a:latin typeface="Carlito"/>
                          <a:cs typeface="Carlito"/>
                        </a:rPr>
                        <a:t>2</a:t>
                      </a:r>
                      <a:endParaRPr sz="2100">
                        <a:latin typeface="Carlito"/>
                        <a:cs typeface="Carlito"/>
                      </a:endParaRPr>
                    </a:p>
                  </a:txBody>
                  <a:tcPr marL="0" marR="0" marT="11766"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5"/>
                  </a:ext>
                </a:extLst>
              </a:tr>
              <a:tr h="705971">
                <a:tc>
                  <a:txBody>
                    <a:bodyPr/>
                    <a:lstStyle/>
                    <a:p>
                      <a:pPr marL="69850" marR="125095">
                        <a:lnSpc>
                          <a:spcPct val="100000"/>
                        </a:lnSpc>
                        <a:spcBef>
                          <a:spcPts val="105"/>
                        </a:spcBef>
                      </a:pPr>
                      <a:r>
                        <a:rPr sz="2100" spc="-50" dirty="0">
                          <a:latin typeface="Carlito"/>
                          <a:cs typeface="Carlito"/>
                        </a:rPr>
                        <a:t>Total </a:t>
                      </a:r>
                      <a:r>
                        <a:rPr sz="2100" dirty="0">
                          <a:latin typeface="Carlito"/>
                          <a:cs typeface="Carlito"/>
                        </a:rPr>
                        <a:t># </a:t>
                      </a:r>
                      <a:r>
                        <a:rPr sz="2100" spc="-10" dirty="0">
                          <a:latin typeface="Carlito"/>
                          <a:cs typeface="Carlito"/>
                        </a:rPr>
                        <a:t>of </a:t>
                      </a:r>
                      <a:r>
                        <a:rPr sz="2100" dirty="0">
                          <a:latin typeface="Carlito"/>
                          <a:cs typeface="Carlito"/>
                        </a:rPr>
                        <a:t>meetings </a:t>
                      </a:r>
                      <a:r>
                        <a:rPr sz="2100" spc="-5" dirty="0">
                          <a:latin typeface="Carlito"/>
                          <a:cs typeface="Carlito"/>
                        </a:rPr>
                        <a:t>with</a:t>
                      </a:r>
                      <a:r>
                        <a:rPr sz="2100" spc="-75" dirty="0">
                          <a:latin typeface="Carlito"/>
                          <a:cs typeface="Carlito"/>
                        </a:rPr>
                        <a:t> </a:t>
                      </a:r>
                      <a:r>
                        <a:rPr sz="2100" dirty="0">
                          <a:latin typeface="Carlito"/>
                          <a:cs typeface="Carlito"/>
                        </a:rPr>
                        <a:t>MHPSS  </a:t>
                      </a:r>
                      <a:r>
                        <a:rPr sz="2100" spc="-5" dirty="0">
                          <a:latin typeface="Carlito"/>
                          <a:cs typeface="Carlito"/>
                        </a:rPr>
                        <a:t>sector</a:t>
                      </a:r>
                      <a:r>
                        <a:rPr sz="2100" spc="-20" dirty="0">
                          <a:latin typeface="Carlito"/>
                          <a:cs typeface="Carlito"/>
                        </a:rPr>
                        <a:t> </a:t>
                      </a:r>
                      <a:r>
                        <a:rPr sz="2100" spc="-10" dirty="0">
                          <a:latin typeface="Carlito"/>
                          <a:cs typeface="Carlito"/>
                        </a:rPr>
                        <a:t>agencies</a:t>
                      </a:r>
                      <a:endParaRPr sz="2100">
                        <a:latin typeface="Carlito"/>
                        <a:cs typeface="Carlito"/>
                      </a:endParaRPr>
                    </a:p>
                  </a:txBody>
                  <a:tcPr marL="0" marR="0" marT="11766"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105"/>
                        </a:spcBef>
                      </a:pPr>
                      <a:r>
                        <a:rPr sz="2100" dirty="0">
                          <a:latin typeface="Carlito"/>
                          <a:cs typeface="Carlito"/>
                        </a:rPr>
                        <a:t>4</a:t>
                      </a:r>
                      <a:endParaRPr sz="2100">
                        <a:latin typeface="Carlito"/>
                        <a:cs typeface="Carlito"/>
                      </a:endParaRPr>
                    </a:p>
                  </a:txBody>
                  <a:tcPr marL="0" marR="0" marT="11766"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4445" algn="ctr">
                        <a:lnSpc>
                          <a:spcPct val="100000"/>
                        </a:lnSpc>
                        <a:spcBef>
                          <a:spcPts val="105"/>
                        </a:spcBef>
                      </a:pPr>
                      <a:r>
                        <a:rPr sz="2100" dirty="0">
                          <a:latin typeface="Carlito"/>
                          <a:cs typeface="Carlito"/>
                        </a:rPr>
                        <a:t>4</a:t>
                      </a:r>
                      <a:endParaRPr sz="2100">
                        <a:latin typeface="Carlito"/>
                        <a:cs typeface="Carlito"/>
                      </a:endParaRPr>
                    </a:p>
                  </a:txBody>
                  <a:tcPr marL="0" marR="0" marT="11766"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177695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061883" y="403412"/>
            <a:ext cx="8068235" cy="6051176"/>
          </a:xfrm>
          <a:prstGeom prst="rect">
            <a:avLst/>
          </a:prstGeom>
          <a:blipFill>
            <a:blip r:embed="rId2" cstate="print"/>
            <a:stretch>
              <a:fillRect/>
            </a:stretch>
          </a:blipFill>
        </p:spPr>
        <p:txBody>
          <a:bodyPr wrap="square" lIns="0" tIns="0" rIns="0" bIns="0" rtlCol="0"/>
          <a:lstStyle/>
          <a:p>
            <a:endParaRPr sz="1588"/>
          </a:p>
        </p:txBody>
      </p:sp>
    </p:spTree>
    <p:extLst>
      <p:ext uri="{BB962C8B-B14F-4D97-AF65-F5344CB8AC3E}">
        <p14:creationId xmlns:p14="http://schemas.microsoft.com/office/powerpoint/2010/main" val="15089827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0646" rIns="0" bIns="0" rtlCol="0">
            <a:spAutoFit/>
          </a:bodyPr>
          <a:lstStyle/>
          <a:p>
            <a:pPr marL="1578993" marR="4483" indent="-1568346">
              <a:lnSpc>
                <a:spcPct val="100000"/>
              </a:lnSpc>
              <a:spcBef>
                <a:spcPts val="84"/>
              </a:spcBef>
            </a:pPr>
            <a:r>
              <a:rPr spc="-4" dirty="0"/>
              <a:t>MHPSS </a:t>
            </a:r>
            <a:r>
              <a:rPr dirty="0"/>
              <a:t>responses </a:t>
            </a:r>
            <a:r>
              <a:rPr spc="-9" dirty="0"/>
              <a:t>with Canadian  </a:t>
            </a:r>
            <a:r>
              <a:rPr spc="-4" dirty="0"/>
              <a:t>nationals </a:t>
            </a:r>
            <a:r>
              <a:rPr spc="-9" dirty="0"/>
              <a:t>in</a:t>
            </a:r>
            <a:r>
              <a:rPr spc="18" dirty="0"/>
              <a:t> </a:t>
            </a:r>
            <a:r>
              <a:rPr spc="-4" dirty="0"/>
              <a:t>Japan</a:t>
            </a:r>
          </a:p>
        </p:txBody>
      </p:sp>
      <p:sp>
        <p:nvSpPr>
          <p:cNvPr id="3" name="object 3"/>
          <p:cNvSpPr txBox="1"/>
          <p:nvPr/>
        </p:nvSpPr>
        <p:spPr>
          <a:xfrm>
            <a:off x="2534782" y="1837735"/>
            <a:ext cx="7083799" cy="2700822"/>
          </a:xfrm>
          <a:prstGeom prst="rect">
            <a:avLst/>
          </a:prstGeom>
        </p:spPr>
        <p:txBody>
          <a:bodyPr vert="horz" wrap="square" lIns="0" tIns="11766" rIns="0" bIns="0" rtlCol="0">
            <a:spAutoFit/>
          </a:bodyPr>
          <a:lstStyle/>
          <a:p>
            <a:pPr marL="313221" marR="40343" indent="-302575">
              <a:lnSpc>
                <a:spcPct val="100000"/>
              </a:lnSpc>
              <a:spcBef>
                <a:spcPts val="93"/>
              </a:spcBef>
              <a:buChar char="•"/>
              <a:tabLst>
                <a:tab pos="313781" algn="l"/>
                <a:tab pos="314902" algn="l"/>
              </a:tabLst>
            </a:pPr>
            <a:r>
              <a:rPr sz="1765" dirty="0">
                <a:latin typeface="Arial"/>
                <a:cs typeface="Arial"/>
              </a:rPr>
              <a:t>CRC, </a:t>
            </a:r>
            <a:r>
              <a:rPr sz="1765" spc="-9" dirty="0">
                <a:latin typeface="Arial"/>
                <a:cs typeface="Arial"/>
              </a:rPr>
              <a:t>at </a:t>
            </a:r>
            <a:r>
              <a:rPr sz="1765" dirty="0">
                <a:latin typeface="Arial"/>
                <a:cs typeface="Arial"/>
              </a:rPr>
              <a:t>the request of the Government of Canada, </a:t>
            </a:r>
            <a:r>
              <a:rPr sz="1765" spc="4" dirty="0">
                <a:latin typeface="Arial"/>
                <a:cs typeface="Arial"/>
              </a:rPr>
              <a:t>and </a:t>
            </a:r>
            <a:r>
              <a:rPr sz="1765" spc="-4" dirty="0">
                <a:latin typeface="Arial"/>
                <a:cs typeface="Arial"/>
              </a:rPr>
              <a:t>in  </a:t>
            </a:r>
            <a:r>
              <a:rPr sz="1765" dirty="0">
                <a:latin typeface="Arial"/>
                <a:cs typeface="Arial"/>
              </a:rPr>
              <a:t>coordination </a:t>
            </a:r>
            <a:r>
              <a:rPr sz="1765" spc="-4" dirty="0">
                <a:latin typeface="Arial"/>
                <a:cs typeface="Arial"/>
              </a:rPr>
              <a:t>with the </a:t>
            </a:r>
            <a:r>
              <a:rPr sz="1765" dirty="0">
                <a:latin typeface="Arial"/>
                <a:cs typeface="Arial"/>
              </a:rPr>
              <a:t>Japanese Red Cross, </a:t>
            </a:r>
            <a:r>
              <a:rPr sz="1765" spc="4" dirty="0">
                <a:latin typeface="Arial"/>
                <a:cs typeface="Arial"/>
              </a:rPr>
              <a:t>has </a:t>
            </a:r>
            <a:r>
              <a:rPr sz="1765" dirty="0">
                <a:latin typeface="Arial"/>
                <a:cs typeface="Arial"/>
              </a:rPr>
              <a:t>sent a </a:t>
            </a:r>
            <a:r>
              <a:rPr sz="1765" spc="-4" dirty="0">
                <a:latin typeface="Arial"/>
                <a:cs typeface="Arial"/>
              </a:rPr>
              <a:t>team </a:t>
            </a:r>
            <a:r>
              <a:rPr sz="1765" dirty="0">
                <a:latin typeface="Arial"/>
                <a:cs typeface="Arial"/>
              </a:rPr>
              <a:t>to  Japan to support Canadians being </a:t>
            </a:r>
            <a:r>
              <a:rPr sz="1765" spc="-4" dirty="0">
                <a:latin typeface="Arial"/>
                <a:cs typeface="Arial"/>
              </a:rPr>
              <a:t>treated </a:t>
            </a:r>
            <a:r>
              <a:rPr sz="1765" dirty="0">
                <a:latin typeface="Arial"/>
                <a:cs typeface="Arial"/>
              </a:rPr>
              <a:t>or </a:t>
            </a:r>
            <a:r>
              <a:rPr sz="1765" spc="-4" dirty="0">
                <a:latin typeface="Arial"/>
                <a:cs typeface="Arial"/>
              </a:rPr>
              <a:t>in isolation for COVID-  </a:t>
            </a:r>
            <a:r>
              <a:rPr sz="1765" dirty="0">
                <a:latin typeface="Arial"/>
                <a:cs typeface="Arial"/>
              </a:rPr>
              <a:t>19 </a:t>
            </a:r>
            <a:r>
              <a:rPr sz="1765" spc="-4" dirty="0">
                <a:latin typeface="Arial"/>
                <a:cs typeface="Arial"/>
              </a:rPr>
              <a:t>in </a:t>
            </a:r>
            <a:r>
              <a:rPr sz="1765" dirty="0">
                <a:latin typeface="Arial"/>
                <a:cs typeface="Arial"/>
              </a:rPr>
              <a:t>Japanese hospitals </a:t>
            </a:r>
            <a:r>
              <a:rPr sz="1765" spc="-4" dirty="0">
                <a:latin typeface="Arial"/>
                <a:cs typeface="Arial"/>
              </a:rPr>
              <a:t>and their</a:t>
            </a:r>
            <a:r>
              <a:rPr sz="1765" spc="-101" dirty="0">
                <a:latin typeface="Arial"/>
                <a:cs typeface="Arial"/>
              </a:rPr>
              <a:t> </a:t>
            </a:r>
            <a:r>
              <a:rPr sz="1765" dirty="0">
                <a:latin typeface="Arial"/>
                <a:cs typeface="Arial"/>
              </a:rPr>
              <a:t>families.</a:t>
            </a:r>
            <a:endParaRPr sz="1765">
              <a:latin typeface="Arial"/>
              <a:cs typeface="Arial"/>
            </a:endParaRPr>
          </a:p>
          <a:p>
            <a:pPr>
              <a:lnSpc>
                <a:spcPct val="100000"/>
              </a:lnSpc>
              <a:spcBef>
                <a:spcPts val="18"/>
              </a:spcBef>
              <a:buFont typeface="Arial"/>
              <a:buChar char="•"/>
            </a:pPr>
            <a:endParaRPr sz="2559">
              <a:latin typeface="Arial"/>
              <a:cs typeface="Arial"/>
            </a:endParaRPr>
          </a:p>
          <a:p>
            <a:pPr marL="313221" marR="4483" indent="-302575">
              <a:lnSpc>
                <a:spcPct val="100000"/>
              </a:lnSpc>
              <a:spcBef>
                <a:spcPts val="4"/>
              </a:spcBef>
              <a:buChar char="•"/>
              <a:tabLst>
                <a:tab pos="313781" algn="l"/>
                <a:tab pos="314902" algn="l"/>
              </a:tabLst>
            </a:pPr>
            <a:r>
              <a:rPr sz="1765" spc="-53" dirty="0">
                <a:latin typeface="Arial"/>
                <a:cs typeface="Arial"/>
              </a:rPr>
              <a:t>Team </a:t>
            </a:r>
            <a:r>
              <a:rPr sz="1765" spc="-4" dirty="0">
                <a:latin typeface="Arial"/>
                <a:cs typeface="Arial"/>
              </a:rPr>
              <a:t>deployed </a:t>
            </a:r>
            <a:r>
              <a:rPr sz="1765" dirty="0">
                <a:latin typeface="Arial"/>
                <a:cs typeface="Arial"/>
              </a:rPr>
              <a:t>includes </a:t>
            </a:r>
            <a:r>
              <a:rPr sz="1765" spc="-4" dirty="0">
                <a:latin typeface="Arial"/>
                <a:cs typeface="Arial"/>
              </a:rPr>
              <a:t>medical </a:t>
            </a:r>
            <a:r>
              <a:rPr sz="1765" dirty="0">
                <a:latin typeface="Arial"/>
                <a:cs typeface="Arial"/>
              </a:rPr>
              <a:t>liaison delegates </a:t>
            </a:r>
            <a:r>
              <a:rPr sz="1765" spc="-4" dirty="0">
                <a:latin typeface="Arial"/>
                <a:cs typeface="Arial"/>
              </a:rPr>
              <a:t>and </a:t>
            </a:r>
            <a:r>
              <a:rPr sz="1765" dirty="0">
                <a:latin typeface="Arial"/>
                <a:cs typeface="Arial"/>
              </a:rPr>
              <a:t>psychosocial  support</a:t>
            </a:r>
            <a:r>
              <a:rPr sz="1765" spc="-53" dirty="0">
                <a:latin typeface="Arial"/>
                <a:cs typeface="Arial"/>
              </a:rPr>
              <a:t> </a:t>
            </a:r>
            <a:r>
              <a:rPr sz="1765" dirty="0">
                <a:latin typeface="Arial"/>
                <a:cs typeface="Arial"/>
              </a:rPr>
              <a:t>delegates</a:t>
            </a:r>
            <a:endParaRPr sz="1765">
              <a:latin typeface="Arial"/>
              <a:cs typeface="Arial"/>
            </a:endParaRPr>
          </a:p>
          <a:p>
            <a:pPr>
              <a:lnSpc>
                <a:spcPct val="100000"/>
              </a:lnSpc>
              <a:spcBef>
                <a:spcPts val="18"/>
              </a:spcBef>
              <a:buFont typeface="Arial"/>
              <a:buChar char="•"/>
            </a:pPr>
            <a:endParaRPr sz="2559">
              <a:latin typeface="Arial"/>
              <a:cs typeface="Arial"/>
            </a:endParaRPr>
          </a:p>
          <a:p>
            <a:pPr marL="314342" indent="-303696">
              <a:lnSpc>
                <a:spcPct val="100000"/>
              </a:lnSpc>
              <a:spcBef>
                <a:spcPts val="4"/>
              </a:spcBef>
              <a:buChar char="•"/>
              <a:tabLst>
                <a:tab pos="313781" algn="l"/>
                <a:tab pos="314902" algn="l"/>
              </a:tabLst>
            </a:pPr>
            <a:r>
              <a:rPr sz="1765" dirty="0">
                <a:latin typeface="Arial"/>
                <a:cs typeface="Arial"/>
              </a:rPr>
              <a:t>No direct contact </a:t>
            </a:r>
            <a:r>
              <a:rPr sz="1765" spc="-4" dirty="0">
                <a:latin typeface="Arial"/>
                <a:cs typeface="Arial"/>
              </a:rPr>
              <a:t>with </a:t>
            </a:r>
            <a:r>
              <a:rPr sz="1765" dirty="0">
                <a:latin typeface="Arial"/>
                <a:cs typeface="Arial"/>
              </a:rPr>
              <a:t>those being</a:t>
            </a:r>
            <a:r>
              <a:rPr sz="1765" spc="-101" dirty="0">
                <a:latin typeface="Arial"/>
                <a:cs typeface="Arial"/>
              </a:rPr>
              <a:t> </a:t>
            </a:r>
            <a:r>
              <a:rPr sz="1765" dirty="0">
                <a:latin typeface="Arial"/>
                <a:cs typeface="Arial"/>
              </a:rPr>
              <a:t>hospitalized</a:t>
            </a:r>
            <a:endParaRPr sz="1765">
              <a:latin typeface="Arial"/>
              <a:cs typeface="Arial"/>
            </a:endParaRPr>
          </a:p>
        </p:txBody>
      </p:sp>
    </p:spTree>
    <p:extLst>
      <p:ext uri="{BB962C8B-B14F-4D97-AF65-F5344CB8AC3E}">
        <p14:creationId xmlns:p14="http://schemas.microsoft.com/office/powerpoint/2010/main" val="30972963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0646" rIns="0" bIns="0" rtlCol="0">
            <a:spAutoFit/>
          </a:bodyPr>
          <a:lstStyle/>
          <a:p>
            <a:pPr marL="1578993" marR="4483" indent="-1568346">
              <a:lnSpc>
                <a:spcPct val="100000"/>
              </a:lnSpc>
              <a:spcBef>
                <a:spcPts val="84"/>
              </a:spcBef>
            </a:pPr>
            <a:r>
              <a:rPr spc="-4" dirty="0"/>
              <a:t>MHPSS </a:t>
            </a:r>
            <a:r>
              <a:rPr dirty="0"/>
              <a:t>responses </a:t>
            </a:r>
            <a:r>
              <a:rPr spc="-9" dirty="0"/>
              <a:t>with Canadian  </a:t>
            </a:r>
            <a:r>
              <a:rPr spc="-4" dirty="0"/>
              <a:t>nationals </a:t>
            </a:r>
            <a:r>
              <a:rPr spc="-9" dirty="0"/>
              <a:t>in</a:t>
            </a:r>
            <a:r>
              <a:rPr spc="18" dirty="0"/>
              <a:t> </a:t>
            </a:r>
            <a:r>
              <a:rPr spc="-4" dirty="0"/>
              <a:t>Japan</a:t>
            </a:r>
          </a:p>
        </p:txBody>
      </p:sp>
      <p:sp>
        <p:nvSpPr>
          <p:cNvPr id="3" name="object 3"/>
          <p:cNvSpPr txBox="1"/>
          <p:nvPr/>
        </p:nvSpPr>
        <p:spPr>
          <a:xfrm>
            <a:off x="3160015" y="1784401"/>
            <a:ext cx="6371665" cy="4110878"/>
          </a:xfrm>
          <a:prstGeom prst="rect">
            <a:avLst/>
          </a:prstGeom>
        </p:spPr>
        <p:txBody>
          <a:bodyPr vert="horz" wrap="square" lIns="0" tIns="64994" rIns="0" bIns="0" rtlCol="0">
            <a:spAutoFit/>
          </a:bodyPr>
          <a:lstStyle/>
          <a:p>
            <a:pPr marL="314342" indent="-303696">
              <a:lnSpc>
                <a:spcPct val="100000"/>
              </a:lnSpc>
              <a:spcBef>
                <a:spcPts val="512"/>
              </a:spcBef>
              <a:buChar char="•"/>
              <a:tabLst>
                <a:tab pos="313781" algn="l"/>
                <a:tab pos="314902" algn="l"/>
              </a:tabLst>
            </a:pPr>
            <a:r>
              <a:rPr sz="1765" spc="-4" dirty="0">
                <a:latin typeface="Arial"/>
                <a:cs typeface="Arial"/>
              </a:rPr>
              <a:t>Examples </a:t>
            </a:r>
            <a:r>
              <a:rPr sz="1765" spc="-9" dirty="0">
                <a:latin typeface="Arial"/>
                <a:cs typeface="Arial"/>
              </a:rPr>
              <a:t>of </a:t>
            </a:r>
            <a:r>
              <a:rPr sz="1765" dirty="0">
                <a:latin typeface="Arial"/>
                <a:cs typeface="Arial"/>
              </a:rPr>
              <a:t>challenges </a:t>
            </a:r>
            <a:r>
              <a:rPr sz="1765" spc="-4" dirty="0">
                <a:latin typeface="Arial"/>
                <a:cs typeface="Arial"/>
              </a:rPr>
              <a:t>for </a:t>
            </a:r>
            <a:r>
              <a:rPr sz="1765" dirty="0">
                <a:latin typeface="Arial"/>
                <a:cs typeface="Arial"/>
              </a:rPr>
              <a:t>those currently being</a:t>
            </a:r>
            <a:r>
              <a:rPr sz="1765" spc="-88" dirty="0">
                <a:latin typeface="Arial"/>
                <a:cs typeface="Arial"/>
              </a:rPr>
              <a:t> </a:t>
            </a:r>
            <a:r>
              <a:rPr sz="1765" spc="-4" dirty="0">
                <a:latin typeface="Arial"/>
                <a:cs typeface="Arial"/>
              </a:rPr>
              <a:t>supported:</a:t>
            </a:r>
            <a:endParaRPr sz="1765">
              <a:latin typeface="Arial"/>
              <a:cs typeface="Arial"/>
            </a:endParaRPr>
          </a:p>
          <a:p>
            <a:pPr marL="667906" lvl="1" indent="-254387">
              <a:lnSpc>
                <a:spcPct val="100000"/>
              </a:lnSpc>
              <a:spcBef>
                <a:spcPts val="424"/>
              </a:spcBef>
              <a:buChar char="–"/>
              <a:tabLst>
                <a:tab pos="667906" algn="l"/>
                <a:tab pos="668467" algn="l"/>
              </a:tabLst>
            </a:pPr>
            <a:r>
              <a:rPr sz="1765" dirty="0">
                <a:latin typeface="Arial"/>
                <a:cs typeface="Arial"/>
              </a:rPr>
              <a:t>Confined feeling, as </a:t>
            </a:r>
            <a:r>
              <a:rPr sz="1765" spc="-4" dirty="0">
                <a:latin typeface="Arial"/>
                <a:cs typeface="Arial"/>
              </a:rPr>
              <a:t>in isolation for </a:t>
            </a:r>
            <a:r>
              <a:rPr sz="1765" dirty="0">
                <a:latin typeface="Arial"/>
                <a:cs typeface="Arial"/>
              </a:rPr>
              <a:t>several</a:t>
            </a:r>
            <a:r>
              <a:rPr sz="1765" spc="-119" dirty="0">
                <a:latin typeface="Arial"/>
                <a:cs typeface="Arial"/>
              </a:rPr>
              <a:t> </a:t>
            </a:r>
            <a:r>
              <a:rPr sz="1765" spc="4" dirty="0">
                <a:latin typeface="Arial"/>
                <a:cs typeface="Arial"/>
              </a:rPr>
              <a:t>weeks</a:t>
            </a:r>
            <a:endParaRPr sz="1765">
              <a:latin typeface="Arial"/>
              <a:cs typeface="Arial"/>
            </a:endParaRPr>
          </a:p>
          <a:p>
            <a:pPr marL="667346" marR="331712" lvl="1" indent="-253266">
              <a:lnSpc>
                <a:spcPct val="100000"/>
              </a:lnSpc>
              <a:spcBef>
                <a:spcPts val="424"/>
              </a:spcBef>
              <a:buChar char="–"/>
              <a:tabLst>
                <a:tab pos="667906" algn="l"/>
                <a:tab pos="668467" algn="l"/>
              </a:tabLst>
            </a:pPr>
            <a:r>
              <a:rPr sz="1765" spc="-4" dirty="0">
                <a:latin typeface="Arial"/>
                <a:cs typeface="Arial"/>
              </a:rPr>
              <a:t>Difficulties </a:t>
            </a:r>
            <a:r>
              <a:rPr sz="1765" dirty="0">
                <a:latin typeface="Arial"/>
                <a:cs typeface="Arial"/>
              </a:rPr>
              <a:t>communicating </a:t>
            </a:r>
            <a:r>
              <a:rPr sz="1765" spc="-4" dirty="0">
                <a:latin typeface="Arial"/>
                <a:cs typeface="Arial"/>
              </a:rPr>
              <a:t>with hospital </a:t>
            </a:r>
            <a:r>
              <a:rPr sz="1765" dirty="0">
                <a:latin typeface="Arial"/>
                <a:cs typeface="Arial"/>
              </a:rPr>
              <a:t>personnel </a:t>
            </a:r>
            <a:r>
              <a:rPr sz="1765" spc="-4" dirty="0">
                <a:latin typeface="Arial"/>
                <a:cs typeface="Arial"/>
              </a:rPr>
              <a:t>(i.e.  </a:t>
            </a:r>
            <a:r>
              <a:rPr sz="1765" dirty="0">
                <a:latin typeface="Arial"/>
                <a:cs typeface="Arial"/>
              </a:rPr>
              <a:t>language</a:t>
            </a:r>
            <a:r>
              <a:rPr sz="1765" spc="-31" dirty="0">
                <a:latin typeface="Arial"/>
                <a:cs typeface="Arial"/>
              </a:rPr>
              <a:t> </a:t>
            </a:r>
            <a:r>
              <a:rPr sz="1765" dirty="0">
                <a:latin typeface="Arial"/>
                <a:cs typeface="Arial"/>
              </a:rPr>
              <a:t>barrier)</a:t>
            </a:r>
            <a:endParaRPr sz="1765">
              <a:latin typeface="Arial"/>
              <a:cs typeface="Arial"/>
            </a:endParaRPr>
          </a:p>
          <a:p>
            <a:pPr marL="667906" lvl="1" indent="-254387">
              <a:lnSpc>
                <a:spcPct val="100000"/>
              </a:lnSpc>
              <a:spcBef>
                <a:spcPts val="424"/>
              </a:spcBef>
              <a:buChar char="–"/>
              <a:tabLst>
                <a:tab pos="667906" algn="l"/>
                <a:tab pos="668467" algn="l"/>
              </a:tabLst>
            </a:pPr>
            <a:r>
              <a:rPr sz="1765" spc="-9" dirty="0">
                <a:latin typeface="Arial"/>
                <a:cs typeface="Arial"/>
              </a:rPr>
              <a:t>Difficulty to </a:t>
            </a:r>
            <a:r>
              <a:rPr sz="1765" dirty="0">
                <a:latin typeface="Arial"/>
                <a:cs typeface="Arial"/>
              </a:rPr>
              <a:t>adapt to </a:t>
            </a:r>
            <a:r>
              <a:rPr sz="1765" spc="-4" dirty="0">
                <a:latin typeface="Arial"/>
                <a:cs typeface="Arial"/>
              </a:rPr>
              <a:t>different culture, </a:t>
            </a:r>
            <a:r>
              <a:rPr sz="1765" dirty="0">
                <a:latin typeface="Arial"/>
                <a:cs typeface="Arial"/>
              </a:rPr>
              <a:t>food,</a:t>
            </a:r>
            <a:r>
              <a:rPr sz="1765" spc="-128" dirty="0">
                <a:latin typeface="Arial"/>
                <a:cs typeface="Arial"/>
              </a:rPr>
              <a:t> </a:t>
            </a:r>
            <a:r>
              <a:rPr sz="1765" spc="-4" dirty="0">
                <a:latin typeface="Arial"/>
                <a:cs typeface="Arial"/>
              </a:rPr>
              <a:t>etc.</a:t>
            </a:r>
            <a:endParaRPr sz="1765">
              <a:latin typeface="Arial"/>
              <a:cs typeface="Arial"/>
            </a:endParaRPr>
          </a:p>
          <a:p>
            <a:pPr marL="667906" lvl="1" indent="-254387">
              <a:lnSpc>
                <a:spcPct val="100000"/>
              </a:lnSpc>
              <a:spcBef>
                <a:spcPts val="424"/>
              </a:spcBef>
              <a:buChar char="–"/>
              <a:tabLst>
                <a:tab pos="667906" algn="l"/>
                <a:tab pos="668467" algn="l"/>
              </a:tabLst>
            </a:pPr>
            <a:r>
              <a:rPr sz="1765" dirty="0">
                <a:latin typeface="Arial"/>
                <a:cs typeface="Arial"/>
              </a:rPr>
              <a:t>Distrust of </a:t>
            </a:r>
            <a:r>
              <a:rPr sz="1765" spc="-4" dirty="0">
                <a:latin typeface="Arial"/>
                <a:cs typeface="Arial"/>
              </a:rPr>
              <a:t>health</a:t>
            </a:r>
            <a:r>
              <a:rPr sz="1765" spc="-75" dirty="0">
                <a:latin typeface="Arial"/>
                <a:cs typeface="Arial"/>
              </a:rPr>
              <a:t> </a:t>
            </a:r>
            <a:r>
              <a:rPr sz="1765" dirty="0">
                <a:latin typeface="Arial"/>
                <a:cs typeface="Arial"/>
              </a:rPr>
              <a:t>system</a:t>
            </a:r>
            <a:endParaRPr sz="1765">
              <a:latin typeface="Arial"/>
              <a:cs typeface="Arial"/>
            </a:endParaRPr>
          </a:p>
          <a:p>
            <a:pPr lvl="1">
              <a:lnSpc>
                <a:spcPct val="100000"/>
              </a:lnSpc>
              <a:spcBef>
                <a:spcPts val="22"/>
              </a:spcBef>
              <a:buFont typeface="Arial"/>
              <a:buChar char="–"/>
            </a:pPr>
            <a:endParaRPr sz="2559">
              <a:latin typeface="Arial"/>
              <a:cs typeface="Arial"/>
            </a:endParaRPr>
          </a:p>
          <a:p>
            <a:pPr marL="314342" indent="-303696">
              <a:lnSpc>
                <a:spcPct val="100000"/>
              </a:lnSpc>
              <a:buChar char="•"/>
              <a:tabLst>
                <a:tab pos="313781" algn="l"/>
                <a:tab pos="314902" algn="l"/>
              </a:tabLst>
            </a:pPr>
            <a:r>
              <a:rPr sz="1765" spc="-4" dirty="0">
                <a:latin typeface="Arial"/>
                <a:cs typeface="Arial"/>
              </a:rPr>
              <a:t>Activities:</a:t>
            </a:r>
            <a:endParaRPr sz="1765">
              <a:latin typeface="Arial"/>
              <a:cs typeface="Arial"/>
            </a:endParaRPr>
          </a:p>
          <a:p>
            <a:pPr marL="667346" marR="4483" lvl="1" indent="-253266">
              <a:lnSpc>
                <a:spcPct val="100000"/>
              </a:lnSpc>
              <a:spcBef>
                <a:spcPts val="424"/>
              </a:spcBef>
              <a:buChar char="–"/>
              <a:tabLst>
                <a:tab pos="667906" algn="l"/>
                <a:tab pos="668467" algn="l"/>
              </a:tabLst>
            </a:pPr>
            <a:r>
              <a:rPr sz="1765" spc="-4" dirty="0">
                <a:latin typeface="Arial"/>
                <a:cs typeface="Arial"/>
              </a:rPr>
              <a:t>Ongoing </a:t>
            </a:r>
            <a:r>
              <a:rPr sz="1765" dirty="0">
                <a:latin typeface="Arial"/>
                <a:cs typeface="Arial"/>
              </a:rPr>
              <a:t>dialogue through </a:t>
            </a:r>
            <a:r>
              <a:rPr sz="1765" spc="-4" dirty="0">
                <a:latin typeface="Arial"/>
                <a:cs typeface="Arial"/>
              </a:rPr>
              <a:t>telephone </a:t>
            </a:r>
            <a:r>
              <a:rPr sz="1765" spc="4" dirty="0">
                <a:latin typeface="Arial"/>
                <a:cs typeface="Arial"/>
              </a:rPr>
              <a:t>check </a:t>
            </a:r>
            <a:r>
              <a:rPr sz="1765" spc="-4" dirty="0">
                <a:latin typeface="Arial"/>
                <a:cs typeface="Arial"/>
              </a:rPr>
              <a:t>ins with</a:t>
            </a:r>
            <a:r>
              <a:rPr sz="1765" spc="-119" dirty="0">
                <a:latin typeface="Arial"/>
                <a:cs typeface="Arial"/>
              </a:rPr>
              <a:t> </a:t>
            </a:r>
            <a:r>
              <a:rPr sz="1765" dirty="0">
                <a:latin typeface="Arial"/>
                <a:cs typeface="Arial"/>
              </a:rPr>
              <a:t>those  </a:t>
            </a:r>
            <a:r>
              <a:rPr sz="1765" spc="-4" dirty="0">
                <a:latin typeface="Arial"/>
                <a:cs typeface="Arial"/>
              </a:rPr>
              <a:t>in </a:t>
            </a:r>
            <a:r>
              <a:rPr sz="1765" dirty="0">
                <a:latin typeface="Arial"/>
                <a:cs typeface="Arial"/>
              </a:rPr>
              <a:t>isolation </a:t>
            </a:r>
            <a:r>
              <a:rPr sz="1765" spc="4" dirty="0">
                <a:latin typeface="Arial"/>
                <a:cs typeface="Arial"/>
              </a:rPr>
              <a:t>and </a:t>
            </a:r>
            <a:r>
              <a:rPr sz="1765" spc="-4" dirty="0">
                <a:latin typeface="Arial"/>
                <a:cs typeface="Arial"/>
              </a:rPr>
              <a:t>family </a:t>
            </a:r>
            <a:r>
              <a:rPr sz="1765" dirty="0">
                <a:latin typeface="Arial"/>
                <a:cs typeface="Arial"/>
              </a:rPr>
              <a:t>members</a:t>
            </a:r>
            <a:r>
              <a:rPr sz="1765" spc="-84" dirty="0">
                <a:latin typeface="Arial"/>
                <a:cs typeface="Arial"/>
              </a:rPr>
              <a:t> </a:t>
            </a:r>
            <a:r>
              <a:rPr sz="1765" spc="-4" dirty="0">
                <a:latin typeface="Arial"/>
                <a:cs typeface="Arial"/>
              </a:rPr>
              <a:t>(Multilingual)</a:t>
            </a:r>
            <a:endParaRPr sz="1765">
              <a:latin typeface="Arial"/>
              <a:cs typeface="Arial"/>
            </a:endParaRPr>
          </a:p>
          <a:p>
            <a:pPr marL="667906" lvl="1" indent="-254387">
              <a:lnSpc>
                <a:spcPct val="100000"/>
              </a:lnSpc>
              <a:spcBef>
                <a:spcPts val="424"/>
              </a:spcBef>
              <a:buChar char="–"/>
              <a:tabLst>
                <a:tab pos="667906" algn="l"/>
                <a:tab pos="668467" algn="l"/>
              </a:tabLst>
            </a:pPr>
            <a:r>
              <a:rPr sz="1765" spc="-4" dirty="0">
                <a:latin typeface="Arial"/>
                <a:cs typeface="Arial"/>
              </a:rPr>
              <a:t>Food </a:t>
            </a:r>
            <a:r>
              <a:rPr sz="1765" dirty="0">
                <a:latin typeface="Arial"/>
                <a:cs typeface="Arial"/>
              </a:rPr>
              <a:t>(warm meals) </a:t>
            </a:r>
            <a:r>
              <a:rPr sz="1765" spc="-4" dirty="0">
                <a:latin typeface="Arial"/>
                <a:cs typeface="Arial"/>
              </a:rPr>
              <a:t>for</a:t>
            </a:r>
            <a:r>
              <a:rPr sz="1765" spc="-75" dirty="0">
                <a:latin typeface="Arial"/>
                <a:cs typeface="Arial"/>
              </a:rPr>
              <a:t> </a:t>
            </a:r>
            <a:r>
              <a:rPr sz="1765" spc="-4" dirty="0">
                <a:latin typeface="Arial"/>
                <a:cs typeface="Arial"/>
              </a:rPr>
              <a:t>patients</a:t>
            </a:r>
            <a:endParaRPr sz="1765">
              <a:latin typeface="Arial"/>
              <a:cs typeface="Arial"/>
            </a:endParaRPr>
          </a:p>
          <a:p>
            <a:pPr marL="667906" lvl="1" indent="-254387">
              <a:lnSpc>
                <a:spcPct val="100000"/>
              </a:lnSpc>
              <a:spcBef>
                <a:spcPts val="424"/>
              </a:spcBef>
              <a:buChar char="–"/>
              <a:tabLst>
                <a:tab pos="667906" algn="l"/>
                <a:tab pos="668467" algn="l"/>
              </a:tabLst>
            </a:pPr>
            <a:r>
              <a:rPr sz="1765" dirty="0">
                <a:latin typeface="Arial"/>
                <a:cs typeface="Arial"/>
              </a:rPr>
              <a:t>Decreasing </a:t>
            </a:r>
            <a:r>
              <a:rPr sz="1765" spc="-4" dirty="0">
                <a:latin typeface="Arial"/>
                <a:cs typeface="Arial"/>
              </a:rPr>
              <a:t>isolation through </a:t>
            </a:r>
            <a:r>
              <a:rPr sz="1765" dirty="0">
                <a:latin typeface="Arial"/>
                <a:cs typeface="Arial"/>
              </a:rPr>
              <a:t>improving</a:t>
            </a:r>
            <a:r>
              <a:rPr sz="1765" spc="-79" dirty="0">
                <a:latin typeface="Arial"/>
                <a:cs typeface="Arial"/>
              </a:rPr>
              <a:t> </a:t>
            </a:r>
            <a:r>
              <a:rPr sz="1765" dirty="0">
                <a:latin typeface="Arial"/>
                <a:cs typeface="Arial"/>
              </a:rPr>
              <a:t>communication</a:t>
            </a:r>
            <a:endParaRPr sz="1765">
              <a:latin typeface="Arial"/>
              <a:cs typeface="Arial"/>
            </a:endParaRPr>
          </a:p>
          <a:p>
            <a:pPr marL="1019790" lvl="2" indent="-202837">
              <a:lnSpc>
                <a:spcPct val="100000"/>
              </a:lnSpc>
              <a:spcBef>
                <a:spcPts val="424"/>
              </a:spcBef>
              <a:buChar char="•"/>
              <a:tabLst>
                <a:tab pos="1019790" algn="l"/>
                <a:tab pos="1020350" algn="l"/>
              </a:tabLst>
            </a:pPr>
            <a:r>
              <a:rPr sz="1765" spc="-4" dirty="0">
                <a:latin typeface="Arial"/>
                <a:cs typeface="Arial"/>
              </a:rPr>
              <a:t>Patients </a:t>
            </a:r>
            <a:r>
              <a:rPr sz="1765" dirty="0">
                <a:latin typeface="Arial"/>
                <a:cs typeface="Arial"/>
              </a:rPr>
              <a:t>received </a:t>
            </a:r>
            <a:r>
              <a:rPr sz="1765" spc="-4" dirty="0">
                <a:latin typeface="Arial"/>
                <a:cs typeface="Arial"/>
              </a:rPr>
              <a:t>phones with</a:t>
            </a:r>
            <a:r>
              <a:rPr sz="1765" spc="-57" dirty="0">
                <a:latin typeface="Arial"/>
                <a:cs typeface="Arial"/>
              </a:rPr>
              <a:t> </a:t>
            </a:r>
            <a:r>
              <a:rPr sz="1765" dirty="0">
                <a:latin typeface="Arial"/>
                <a:cs typeface="Arial"/>
              </a:rPr>
              <a:t>Whatsapp</a:t>
            </a:r>
            <a:endParaRPr sz="1765">
              <a:latin typeface="Arial"/>
              <a:cs typeface="Arial"/>
            </a:endParaRPr>
          </a:p>
        </p:txBody>
      </p:sp>
    </p:spTree>
    <p:extLst>
      <p:ext uri="{BB962C8B-B14F-4D97-AF65-F5344CB8AC3E}">
        <p14:creationId xmlns:p14="http://schemas.microsoft.com/office/powerpoint/2010/main" val="27933774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878164" y="5371581"/>
            <a:ext cx="2517962" cy="614643"/>
          </a:xfrm>
          <a:prstGeom prst="rect">
            <a:avLst/>
          </a:prstGeom>
        </p:spPr>
        <p:txBody>
          <a:bodyPr vert="horz" wrap="square" lIns="0" tIns="11206" rIns="0" bIns="0" rtlCol="0">
            <a:spAutoFit/>
          </a:bodyPr>
          <a:lstStyle/>
          <a:p>
            <a:pPr marL="11206">
              <a:lnSpc>
                <a:spcPct val="100000"/>
              </a:lnSpc>
              <a:spcBef>
                <a:spcPts val="88"/>
              </a:spcBef>
            </a:pPr>
            <a:r>
              <a:rPr sz="3883" spc="-4" dirty="0">
                <a:latin typeface="Arial"/>
                <a:cs typeface="Arial"/>
              </a:rPr>
              <a:t>Questions?</a:t>
            </a:r>
            <a:endParaRPr sz="3883">
              <a:latin typeface="Arial"/>
              <a:cs typeface="Arial"/>
            </a:endParaRPr>
          </a:p>
        </p:txBody>
      </p:sp>
      <p:sp>
        <p:nvSpPr>
          <p:cNvPr id="3" name="object 3"/>
          <p:cNvSpPr txBox="1"/>
          <p:nvPr/>
        </p:nvSpPr>
        <p:spPr>
          <a:xfrm>
            <a:off x="8216149" y="4966885"/>
            <a:ext cx="1649505" cy="174309"/>
          </a:xfrm>
          <a:prstGeom prst="rect">
            <a:avLst/>
          </a:prstGeom>
        </p:spPr>
        <p:txBody>
          <a:bodyPr vert="horz" wrap="square" lIns="0" tIns="11206" rIns="0" bIns="0" rtlCol="0">
            <a:spAutoFit/>
          </a:bodyPr>
          <a:lstStyle/>
          <a:p>
            <a:pPr marL="11206">
              <a:lnSpc>
                <a:spcPct val="100000"/>
              </a:lnSpc>
              <a:spcBef>
                <a:spcPts val="88"/>
              </a:spcBef>
            </a:pPr>
            <a:r>
              <a:rPr sz="1059" dirty="0">
                <a:latin typeface="Arial"/>
                <a:cs typeface="Arial"/>
              </a:rPr>
              <a:t>Photo from </a:t>
            </a:r>
            <a:r>
              <a:rPr sz="1059" spc="-4" dirty="0">
                <a:latin typeface="Arial"/>
                <a:cs typeface="Arial"/>
              </a:rPr>
              <a:t>KYODO</a:t>
            </a:r>
            <a:r>
              <a:rPr sz="1059" spc="-84" dirty="0">
                <a:latin typeface="Arial"/>
                <a:cs typeface="Arial"/>
              </a:rPr>
              <a:t> </a:t>
            </a:r>
            <a:r>
              <a:rPr sz="1059" spc="4" dirty="0">
                <a:latin typeface="Arial"/>
                <a:cs typeface="Arial"/>
              </a:rPr>
              <a:t>NEWS</a:t>
            </a:r>
            <a:endParaRPr sz="1059">
              <a:latin typeface="Arial"/>
              <a:cs typeface="Arial"/>
            </a:endParaRPr>
          </a:p>
        </p:txBody>
      </p:sp>
      <p:sp>
        <p:nvSpPr>
          <p:cNvPr id="4" name="object 4"/>
          <p:cNvSpPr/>
          <p:nvPr/>
        </p:nvSpPr>
        <p:spPr>
          <a:xfrm>
            <a:off x="2061883" y="403412"/>
            <a:ext cx="8068235" cy="4541072"/>
          </a:xfrm>
          <a:prstGeom prst="rect">
            <a:avLst/>
          </a:prstGeom>
          <a:blipFill>
            <a:blip r:embed="rId2" cstate="print"/>
            <a:stretch>
              <a:fillRect/>
            </a:stretch>
          </a:blipFill>
        </p:spPr>
        <p:txBody>
          <a:bodyPr wrap="square" lIns="0" tIns="0" rIns="0" bIns="0" rtlCol="0"/>
          <a:lstStyle/>
          <a:p>
            <a:endParaRPr sz="1588"/>
          </a:p>
        </p:txBody>
      </p:sp>
    </p:spTree>
    <p:extLst>
      <p:ext uri="{BB962C8B-B14F-4D97-AF65-F5344CB8AC3E}">
        <p14:creationId xmlns:p14="http://schemas.microsoft.com/office/powerpoint/2010/main" val="19078775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097713" y="5370376"/>
            <a:ext cx="2464734" cy="614643"/>
          </a:xfrm>
          <a:prstGeom prst="rect">
            <a:avLst/>
          </a:prstGeom>
        </p:spPr>
        <p:txBody>
          <a:bodyPr vert="horz" wrap="square" lIns="0" tIns="11206" rIns="0" bIns="0" rtlCol="0">
            <a:spAutoFit/>
          </a:bodyPr>
          <a:lstStyle/>
          <a:p>
            <a:pPr marL="11206">
              <a:lnSpc>
                <a:spcPct val="100000"/>
              </a:lnSpc>
              <a:spcBef>
                <a:spcPts val="88"/>
              </a:spcBef>
            </a:pPr>
            <a:r>
              <a:rPr sz="3883" dirty="0">
                <a:latin typeface="Arial"/>
                <a:cs typeface="Arial"/>
              </a:rPr>
              <a:t>Thank</a:t>
            </a:r>
            <a:r>
              <a:rPr sz="3883" spc="-57" dirty="0">
                <a:latin typeface="Arial"/>
                <a:cs typeface="Arial"/>
              </a:rPr>
              <a:t> </a:t>
            </a:r>
            <a:r>
              <a:rPr sz="3883" spc="-4" dirty="0">
                <a:latin typeface="Arial"/>
                <a:cs typeface="Arial"/>
              </a:rPr>
              <a:t>you!</a:t>
            </a:r>
            <a:endParaRPr sz="3883">
              <a:latin typeface="Arial"/>
              <a:cs typeface="Arial"/>
            </a:endParaRPr>
          </a:p>
        </p:txBody>
      </p:sp>
      <p:sp>
        <p:nvSpPr>
          <p:cNvPr id="3" name="object 3"/>
          <p:cNvSpPr/>
          <p:nvPr/>
        </p:nvSpPr>
        <p:spPr>
          <a:xfrm>
            <a:off x="2061883" y="1042147"/>
            <a:ext cx="8068235" cy="3808207"/>
          </a:xfrm>
          <a:prstGeom prst="rect">
            <a:avLst/>
          </a:prstGeom>
          <a:blipFill>
            <a:blip r:embed="rId2" cstate="print"/>
            <a:stretch>
              <a:fillRect/>
            </a:stretch>
          </a:blipFill>
        </p:spPr>
        <p:txBody>
          <a:bodyPr wrap="square" lIns="0" tIns="0" rIns="0" bIns="0" rtlCol="0"/>
          <a:lstStyle/>
          <a:p>
            <a:endParaRPr sz="1588"/>
          </a:p>
        </p:txBody>
      </p:sp>
    </p:spTree>
    <p:extLst>
      <p:ext uri="{BB962C8B-B14F-4D97-AF65-F5344CB8AC3E}">
        <p14:creationId xmlns:p14="http://schemas.microsoft.com/office/powerpoint/2010/main" val="4132947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15CBB-DEE6-4ED4-812C-B4D6A0C9FFBA}"/>
              </a:ext>
            </a:extLst>
          </p:cNvPr>
          <p:cNvSpPr>
            <a:spLocks noGrp="1"/>
          </p:cNvSpPr>
          <p:nvPr>
            <p:ph type="title"/>
          </p:nvPr>
        </p:nvSpPr>
        <p:spPr/>
        <p:txBody>
          <a:bodyPr/>
          <a:lstStyle/>
          <a:p>
            <a:br>
              <a:rPr lang="da-DK" dirty="0"/>
            </a:br>
            <a:r>
              <a:rPr lang="da-DK" dirty="0"/>
              <a:t>MHPSS INTERVENTIONS IN COVID-19</a:t>
            </a:r>
            <a:br>
              <a:rPr lang="da-DK" dirty="0"/>
            </a:br>
            <a:r>
              <a:rPr lang="da-DK" sz="1600" dirty="0"/>
              <a:t>Ea Suzanne Akasha, </a:t>
            </a:r>
            <a:r>
              <a:rPr lang="da-DK" sz="1600" dirty="0" err="1"/>
              <a:t>technical</a:t>
            </a:r>
            <a:r>
              <a:rPr lang="da-DK" sz="1600" dirty="0"/>
              <a:t> adviser, eaaka@rodekors.dk</a:t>
            </a:r>
            <a:br>
              <a:rPr lang="da-DK" sz="1600" dirty="0"/>
            </a:br>
            <a:endParaRPr lang="da-DK" dirty="0"/>
          </a:p>
        </p:txBody>
      </p:sp>
      <p:sp>
        <p:nvSpPr>
          <p:cNvPr id="3" name="Content Placeholder 2">
            <a:extLst>
              <a:ext uri="{FF2B5EF4-FFF2-40B4-BE49-F238E27FC236}">
                <a16:creationId xmlns:a16="http://schemas.microsoft.com/office/drawing/2014/main" id="{973EE925-979B-4DF7-88DE-F54BFAB068F2}"/>
              </a:ext>
            </a:extLst>
          </p:cNvPr>
          <p:cNvSpPr>
            <a:spLocks noGrp="1"/>
          </p:cNvSpPr>
          <p:nvPr>
            <p:ph idx="1"/>
          </p:nvPr>
        </p:nvSpPr>
        <p:spPr/>
        <p:txBody>
          <a:bodyPr/>
          <a:lstStyle/>
          <a:p>
            <a:pPr marL="0" indent="0" algn="ctr">
              <a:buNone/>
            </a:pPr>
            <a:endParaRPr lang="da-DK" b="1" dirty="0"/>
          </a:p>
          <a:p>
            <a:pPr marL="0" indent="0" algn="ctr">
              <a:buNone/>
            </a:pPr>
            <a:r>
              <a:rPr lang="da-DK" b="1" dirty="0" err="1"/>
              <a:t>What</a:t>
            </a:r>
            <a:r>
              <a:rPr lang="da-DK" b="1" dirty="0"/>
              <a:t> </a:t>
            </a:r>
            <a:r>
              <a:rPr lang="en-US" b="1" dirty="0"/>
              <a:t>National Societies can do for different target groups:</a:t>
            </a:r>
          </a:p>
          <a:p>
            <a:pPr lvl="0"/>
            <a:endParaRPr lang="en-US" dirty="0"/>
          </a:p>
          <a:p>
            <a:pPr lvl="0"/>
            <a:r>
              <a:rPr lang="en-US" dirty="0"/>
              <a:t>The general public</a:t>
            </a:r>
          </a:p>
          <a:p>
            <a:pPr lvl="0"/>
            <a:r>
              <a:rPr lang="en-US" dirty="0"/>
              <a:t>Volunteers and those engaged in face to face activities</a:t>
            </a:r>
          </a:p>
          <a:p>
            <a:pPr lvl="0"/>
            <a:r>
              <a:rPr lang="en-US" dirty="0"/>
              <a:t>Volunteers and beneficiaries with no face to face activities</a:t>
            </a:r>
          </a:p>
          <a:p>
            <a:pPr lvl="0"/>
            <a:r>
              <a:rPr lang="en-US" dirty="0"/>
              <a:t>Volunteers offering remote supports as hotlines </a:t>
            </a:r>
          </a:p>
          <a:p>
            <a:pPr lvl="0"/>
            <a:r>
              <a:rPr lang="en-US" dirty="0"/>
              <a:t>Volunteers + others - after a response</a:t>
            </a:r>
          </a:p>
          <a:p>
            <a:pPr lvl="0"/>
            <a:endParaRPr lang="en-US" dirty="0"/>
          </a:p>
          <a:p>
            <a:pPr lvl="0"/>
            <a:endParaRPr lang="en-US" dirty="0"/>
          </a:p>
          <a:p>
            <a:pPr marL="0" lvl="0" indent="0">
              <a:buNone/>
            </a:pPr>
            <a:endParaRPr lang="en-US" dirty="0"/>
          </a:p>
          <a:p>
            <a:pPr marL="0" lvl="0" indent="0">
              <a:buNone/>
            </a:pPr>
            <a:endParaRPr lang="en-US" dirty="0"/>
          </a:p>
          <a:p>
            <a:pPr marL="0" indent="0">
              <a:buNone/>
            </a:pPr>
            <a:endParaRPr lang="da-DK" dirty="0"/>
          </a:p>
        </p:txBody>
      </p:sp>
    </p:spTree>
    <p:extLst>
      <p:ext uri="{BB962C8B-B14F-4D97-AF65-F5344CB8AC3E}">
        <p14:creationId xmlns:p14="http://schemas.microsoft.com/office/powerpoint/2010/main" val="13837387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DE9BF-C9AF-4738-9932-A74CBEB72589}"/>
              </a:ext>
            </a:extLst>
          </p:cNvPr>
          <p:cNvSpPr>
            <a:spLocks noGrp="1"/>
          </p:cNvSpPr>
          <p:nvPr>
            <p:ph type="title"/>
          </p:nvPr>
        </p:nvSpPr>
        <p:spPr/>
        <p:txBody>
          <a:bodyPr/>
          <a:lstStyle/>
          <a:p>
            <a:r>
              <a:rPr lang="en-GB" sz="2800" dirty="0"/>
              <a:t>Introduction</a:t>
            </a:r>
            <a:endParaRPr lang="en-MY" sz="2800" dirty="0"/>
          </a:p>
        </p:txBody>
      </p:sp>
      <p:sp>
        <p:nvSpPr>
          <p:cNvPr id="3" name="Content Placeholder 2">
            <a:extLst>
              <a:ext uri="{FF2B5EF4-FFF2-40B4-BE49-F238E27FC236}">
                <a16:creationId xmlns:a16="http://schemas.microsoft.com/office/drawing/2014/main" id="{ED2720AD-CAD9-412B-8A7A-48D3D565604F}"/>
              </a:ext>
            </a:extLst>
          </p:cNvPr>
          <p:cNvSpPr>
            <a:spLocks noGrp="1"/>
          </p:cNvSpPr>
          <p:nvPr>
            <p:ph idx="1"/>
          </p:nvPr>
        </p:nvSpPr>
        <p:spPr>
          <a:xfrm>
            <a:off x="304799" y="2234282"/>
            <a:ext cx="11661913" cy="4191000"/>
          </a:xfrm>
        </p:spPr>
        <p:txBody>
          <a:bodyPr/>
          <a:lstStyle/>
          <a:p>
            <a:pPr>
              <a:lnSpc>
                <a:spcPct val="150000"/>
              </a:lnSpc>
            </a:pPr>
            <a:r>
              <a:rPr lang="en-US" dirty="0"/>
              <a:t>Last week, hundreds of tourists quarantined at H10 Costa </a:t>
            </a:r>
            <a:r>
              <a:rPr lang="en-US" dirty="0" err="1"/>
              <a:t>Adeje</a:t>
            </a:r>
            <a:r>
              <a:rPr lang="en-US" dirty="0"/>
              <a:t> Palace hotel in Spain</a:t>
            </a:r>
          </a:p>
          <a:p>
            <a:pPr>
              <a:lnSpc>
                <a:spcPct val="150000"/>
              </a:lnSpc>
            </a:pPr>
            <a:r>
              <a:rPr lang="en-US" dirty="0"/>
              <a:t>Early February, thousands quarantined in cruise ships in Hong Kong and Japan</a:t>
            </a:r>
          </a:p>
          <a:p>
            <a:pPr>
              <a:lnSpc>
                <a:spcPct val="150000"/>
              </a:lnSpc>
            </a:pPr>
            <a:r>
              <a:rPr lang="en-US" dirty="0"/>
              <a:t>Such measures are becoming a more frequent part of the global response to COVID-19</a:t>
            </a:r>
          </a:p>
          <a:p>
            <a:pPr>
              <a:lnSpc>
                <a:spcPct val="150000"/>
              </a:lnSpc>
            </a:pPr>
            <a:r>
              <a:rPr lang="en-US" dirty="0"/>
              <a:t>The psychosocial wellbeing of individuals and families in such situations can be deeply affected</a:t>
            </a:r>
          </a:p>
          <a:p>
            <a:pPr>
              <a:lnSpc>
                <a:spcPct val="150000"/>
              </a:lnSpc>
            </a:pPr>
            <a:r>
              <a:rPr lang="en-US" dirty="0"/>
              <a:t>NS providing PSS as part of their COVID-19 response </a:t>
            </a:r>
            <a:r>
              <a:rPr lang="en-US" dirty="0">
                <a:sym typeface="Wingdings" panose="05000000000000000000" pitchFamily="2" charset="2"/>
              </a:rPr>
              <a:t> opportunity for knowledge sharing </a:t>
            </a:r>
            <a:endParaRPr lang="en-CH" dirty="0"/>
          </a:p>
        </p:txBody>
      </p:sp>
      <p:sp>
        <p:nvSpPr>
          <p:cNvPr id="4" name="Rectangle 3">
            <a:extLst>
              <a:ext uri="{FF2B5EF4-FFF2-40B4-BE49-F238E27FC236}">
                <a16:creationId xmlns:a16="http://schemas.microsoft.com/office/drawing/2014/main" id="{6A3F357A-7D63-4505-9D7B-C4093B45CB16}"/>
              </a:ext>
            </a:extLst>
          </p:cNvPr>
          <p:cNvSpPr/>
          <p:nvPr/>
        </p:nvSpPr>
        <p:spPr>
          <a:xfrm>
            <a:off x="1894349" y="390832"/>
            <a:ext cx="1917289" cy="1720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a:solidFill>
                  <a:schemeClr val="tx1"/>
                </a:solidFill>
                <a:cs typeface="Calibri"/>
              </a:rPr>
              <a:t>COVID-19</a:t>
            </a:r>
          </a:p>
        </p:txBody>
      </p:sp>
    </p:spTree>
    <p:extLst>
      <p:ext uri="{BB962C8B-B14F-4D97-AF65-F5344CB8AC3E}">
        <p14:creationId xmlns:p14="http://schemas.microsoft.com/office/powerpoint/2010/main" val="33164420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28FD0-D41C-46AF-8849-C86CCF224B78}"/>
              </a:ext>
            </a:extLst>
          </p:cNvPr>
          <p:cNvSpPr>
            <a:spLocks noGrp="1"/>
          </p:cNvSpPr>
          <p:nvPr>
            <p:ph type="title"/>
          </p:nvPr>
        </p:nvSpPr>
        <p:spPr>
          <a:xfrm>
            <a:off x="1919536" y="1124744"/>
            <a:ext cx="8229600" cy="926976"/>
          </a:xfrm>
        </p:spPr>
        <p:txBody>
          <a:bodyPr/>
          <a:lstStyle/>
          <a:p>
            <a:br>
              <a:rPr lang="da-DK" sz="2800" dirty="0"/>
            </a:br>
            <a:br>
              <a:rPr lang="da-DK" sz="2800" dirty="0"/>
            </a:br>
            <a:r>
              <a:rPr lang="da-DK" sz="2800" dirty="0" err="1"/>
              <a:t>Principles</a:t>
            </a:r>
            <a:r>
              <a:rPr lang="da-DK" sz="2800" dirty="0"/>
              <a:t> for MHPSS in </a:t>
            </a:r>
            <a:r>
              <a:rPr lang="da-DK" sz="2800" dirty="0" err="1"/>
              <a:t>humanitarian</a:t>
            </a:r>
            <a:r>
              <a:rPr lang="da-DK" sz="2800" dirty="0"/>
              <a:t> </a:t>
            </a:r>
            <a:r>
              <a:rPr lang="da-DK" sz="2800" dirty="0" err="1"/>
              <a:t>settings</a:t>
            </a:r>
            <a:br>
              <a:rPr lang="da-DK" sz="2800" b="1" dirty="0"/>
            </a:br>
            <a:br>
              <a:rPr lang="da-DK" sz="2800" dirty="0"/>
            </a:br>
            <a:endParaRPr lang="da-DK" sz="2800" dirty="0"/>
          </a:p>
        </p:txBody>
      </p:sp>
      <p:sp>
        <p:nvSpPr>
          <p:cNvPr id="3" name="Content Placeholder 2">
            <a:extLst>
              <a:ext uri="{FF2B5EF4-FFF2-40B4-BE49-F238E27FC236}">
                <a16:creationId xmlns:a16="http://schemas.microsoft.com/office/drawing/2014/main" id="{000C1EBC-CEC0-4C71-816D-A9707785B7B0}"/>
              </a:ext>
            </a:extLst>
          </p:cNvPr>
          <p:cNvSpPr>
            <a:spLocks noGrp="1"/>
          </p:cNvSpPr>
          <p:nvPr>
            <p:ph idx="1"/>
          </p:nvPr>
        </p:nvSpPr>
        <p:spPr>
          <a:xfrm>
            <a:off x="1981200" y="2564905"/>
            <a:ext cx="8229600" cy="3489325"/>
          </a:xfrm>
        </p:spPr>
        <p:txBody>
          <a:bodyPr/>
          <a:lstStyle/>
          <a:p>
            <a:pPr marL="0" indent="0">
              <a:buNone/>
            </a:pPr>
            <a:endParaRPr lang="da-DK" b="1" dirty="0"/>
          </a:p>
          <a:p>
            <a:pPr marL="0" indent="0">
              <a:buNone/>
            </a:pPr>
            <a:r>
              <a:rPr lang="da-DK" sz="1800" dirty="0"/>
              <a:t>All interventions </a:t>
            </a:r>
            <a:r>
              <a:rPr lang="da-DK" sz="1800" dirty="0" err="1"/>
              <a:t>should</a:t>
            </a:r>
            <a:r>
              <a:rPr lang="da-DK" sz="1800" dirty="0"/>
              <a:t> promote a </a:t>
            </a:r>
            <a:r>
              <a:rPr lang="da-DK" sz="1800" dirty="0" err="1"/>
              <a:t>feeling</a:t>
            </a:r>
            <a:r>
              <a:rPr lang="da-DK" sz="1800" dirty="0"/>
              <a:t> of: </a:t>
            </a:r>
          </a:p>
          <a:p>
            <a:endParaRPr lang="da-DK" sz="1800" dirty="0"/>
          </a:p>
          <a:p>
            <a:r>
              <a:rPr lang="da-DK" sz="1800" dirty="0"/>
              <a:t>Safety</a:t>
            </a:r>
          </a:p>
          <a:p>
            <a:r>
              <a:rPr lang="da-DK" sz="1800" dirty="0" err="1"/>
              <a:t>Calming</a:t>
            </a:r>
            <a:endParaRPr lang="da-DK" sz="1800" dirty="0"/>
          </a:p>
          <a:p>
            <a:r>
              <a:rPr lang="da-DK" sz="1800" dirty="0"/>
              <a:t>Self and </a:t>
            </a:r>
            <a:r>
              <a:rPr lang="da-DK" sz="1800" dirty="0" err="1"/>
              <a:t>collective</a:t>
            </a:r>
            <a:r>
              <a:rPr lang="da-DK" sz="1800" dirty="0"/>
              <a:t> </a:t>
            </a:r>
            <a:r>
              <a:rPr lang="da-DK" sz="1800" dirty="0" err="1"/>
              <a:t>efficacy</a:t>
            </a:r>
            <a:endParaRPr lang="da-DK" sz="1800" dirty="0"/>
          </a:p>
          <a:p>
            <a:r>
              <a:rPr lang="da-DK" sz="1800" dirty="0" err="1"/>
              <a:t>Connectedness</a:t>
            </a:r>
            <a:endParaRPr lang="da-DK" sz="1800" dirty="0"/>
          </a:p>
          <a:p>
            <a:r>
              <a:rPr lang="da-DK" sz="1800" dirty="0"/>
              <a:t>Hope</a:t>
            </a:r>
          </a:p>
          <a:p>
            <a:endParaRPr lang="da-DK" dirty="0"/>
          </a:p>
          <a:p>
            <a:endParaRPr lang="da-DK" dirty="0"/>
          </a:p>
        </p:txBody>
      </p:sp>
      <p:pic>
        <p:nvPicPr>
          <p:cNvPr id="5" name="Billede 4" descr="Et billede, der indeholder skjorte&#10;&#10;Automatisk genereret beskrivelse">
            <a:extLst>
              <a:ext uri="{FF2B5EF4-FFF2-40B4-BE49-F238E27FC236}">
                <a16:creationId xmlns:a16="http://schemas.microsoft.com/office/drawing/2014/main" id="{79F7D848-AD10-4644-A01A-C9AA9047EF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80177" y="3933056"/>
            <a:ext cx="2973275" cy="1838552"/>
          </a:xfrm>
          <a:prstGeom prst="rect">
            <a:avLst/>
          </a:prstGeom>
        </p:spPr>
      </p:pic>
    </p:spTree>
    <p:extLst>
      <p:ext uri="{BB962C8B-B14F-4D97-AF65-F5344CB8AC3E}">
        <p14:creationId xmlns:p14="http://schemas.microsoft.com/office/powerpoint/2010/main" val="24007144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1544" y="1412998"/>
            <a:ext cx="8208912" cy="1007890"/>
          </a:xfrm>
        </p:spPr>
        <p:txBody>
          <a:bodyPr/>
          <a:lstStyle/>
          <a:p>
            <a:r>
              <a:rPr lang="da-DK" sz="2400" dirty="0"/>
              <a:t>MHPSS CONSIDERATIONS AND MESSAGES </a:t>
            </a:r>
            <a:br>
              <a:rPr lang="da-DK" sz="2400" dirty="0"/>
            </a:br>
            <a:r>
              <a:rPr lang="da-DK" sz="2400" dirty="0"/>
              <a:t>FOR THE GENERAL PUBLIC</a:t>
            </a:r>
          </a:p>
        </p:txBody>
      </p:sp>
      <p:sp>
        <p:nvSpPr>
          <p:cNvPr id="4" name="Content Placeholder 3">
            <a:extLst>
              <a:ext uri="{FF2B5EF4-FFF2-40B4-BE49-F238E27FC236}">
                <a16:creationId xmlns:a16="http://schemas.microsoft.com/office/drawing/2014/main" id="{0BE9E374-8EE7-416B-BB34-65FB69F7E7FB}"/>
              </a:ext>
            </a:extLst>
          </p:cNvPr>
          <p:cNvSpPr>
            <a:spLocks noGrp="1"/>
          </p:cNvSpPr>
          <p:nvPr>
            <p:ph idx="1"/>
          </p:nvPr>
        </p:nvSpPr>
        <p:spPr>
          <a:xfrm>
            <a:off x="1847528" y="2420889"/>
            <a:ext cx="8820472" cy="3705275"/>
          </a:xfrm>
        </p:spPr>
        <p:txBody>
          <a:bodyPr/>
          <a:lstStyle/>
          <a:p>
            <a:endParaRPr lang="da-DK" sz="1600" dirty="0"/>
          </a:p>
          <a:p>
            <a:r>
              <a:rPr lang="da-DK" sz="1600" dirty="0" err="1"/>
              <a:t>Epidemics</a:t>
            </a:r>
            <a:r>
              <a:rPr lang="da-DK" sz="1600" dirty="0"/>
              <a:t> </a:t>
            </a:r>
            <a:r>
              <a:rPr lang="da-DK" sz="1600" dirty="0" err="1"/>
              <a:t>are</a:t>
            </a:r>
            <a:r>
              <a:rPr lang="da-DK" sz="1600" dirty="0"/>
              <a:t> stressful </a:t>
            </a:r>
          </a:p>
          <a:p>
            <a:endParaRPr lang="da-DK" sz="1600" dirty="0"/>
          </a:p>
          <a:p>
            <a:r>
              <a:rPr lang="da-DK" sz="1600" dirty="0"/>
              <a:t>Stress clouds </a:t>
            </a:r>
            <a:r>
              <a:rPr lang="da-DK" sz="1600" dirty="0" err="1"/>
              <a:t>thinking</a:t>
            </a:r>
            <a:r>
              <a:rPr lang="da-DK" sz="1600" dirty="0"/>
              <a:t> and </a:t>
            </a:r>
            <a:r>
              <a:rPr lang="da-DK" sz="1600" dirty="0" err="1"/>
              <a:t>leads</a:t>
            </a:r>
            <a:r>
              <a:rPr lang="da-DK" sz="1600" dirty="0"/>
              <a:t> to </a:t>
            </a:r>
            <a:r>
              <a:rPr lang="da-DK" sz="1600" dirty="0" err="1"/>
              <a:t>emotional</a:t>
            </a:r>
            <a:r>
              <a:rPr lang="da-DK" sz="1600" dirty="0"/>
              <a:t> </a:t>
            </a:r>
            <a:r>
              <a:rPr lang="da-DK" sz="1600" dirty="0" err="1"/>
              <a:t>overload</a:t>
            </a:r>
            <a:endParaRPr lang="da-DK" sz="1600" dirty="0"/>
          </a:p>
          <a:p>
            <a:endParaRPr lang="da-DK" sz="1600" dirty="0"/>
          </a:p>
          <a:p>
            <a:r>
              <a:rPr lang="da-DK" sz="1600" dirty="0" err="1"/>
              <a:t>Epidemics</a:t>
            </a:r>
            <a:r>
              <a:rPr lang="da-DK" sz="1600" dirty="0"/>
              <a:t> bring out </a:t>
            </a:r>
            <a:r>
              <a:rPr lang="da-DK" sz="1600" dirty="0" err="1"/>
              <a:t>fear</a:t>
            </a:r>
            <a:r>
              <a:rPr lang="da-DK" sz="1600" dirty="0"/>
              <a:t> of real and </a:t>
            </a:r>
            <a:r>
              <a:rPr lang="da-DK" sz="1600" dirty="0" err="1"/>
              <a:t>imagined</a:t>
            </a:r>
            <a:r>
              <a:rPr lang="da-DK" sz="1600" dirty="0"/>
              <a:t> </a:t>
            </a:r>
            <a:r>
              <a:rPr lang="da-DK" sz="1600" dirty="0" err="1"/>
              <a:t>risks</a:t>
            </a:r>
            <a:r>
              <a:rPr lang="da-DK" sz="1600" dirty="0"/>
              <a:t> and </a:t>
            </a:r>
            <a:r>
              <a:rPr lang="da-DK" sz="1600" dirty="0" err="1"/>
              <a:t>lots</a:t>
            </a:r>
            <a:r>
              <a:rPr lang="da-DK" sz="1600" dirty="0"/>
              <a:t> of false information</a:t>
            </a:r>
          </a:p>
          <a:p>
            <a:endParaRPr lang="da-DK" sz="1600" dirty="0"/>
          </a:p>
          <a:p>
            <a:r>
              <a:rPr lang="da-DK" sz="1600" dirty="0"/>
              <a:t>Mass </a:t>
            </a:r>
            <a:r>
              <a:rPr lang="da-DK" sz="1600" dirty="0" err="1"/>
              <a:t>communication</a:t>
            </a:r>
            <a:r>
              <a:rPr lang="da-DK" sz="1600" dirty="0"/>
              <a:t> </a:t>
            </a:r>
            <a:r>
              <a:rPr lang="da-DK" sz="1600" dirty="0" err="1"/>
              <a:t>through</a:t>
            </a:r>
            <a:r>
              <a:rPr lang="da-DK" sz="1600" dirty="0"/>
              <a:t> SoMe </a:t>
            </a:r>
            <a:r>
              <a:rPr lang="da-DK" sz="1600" dirty="0" err="1"/>
              <a:t>can</a:t>
            </a:r>
            <a:r>
              <a:rPr lang="da-DK" sz="1600" dirty="0"/>
              <a:t> bring </a:t>
            </a:r>
            <a:r>
              <a:rPr lang="da-DK" sz="1600" dirty="0" err="1"/>
              <a:t>correct</a:t>
            </a:r>
            <a:r>
              <a:rPr lang="da-DK" sz="1600" dirty="0"/>
              <a:t> information on COVID-19 and MHPSS </a:t>
            </a:r>
            <a:r>
              <a:rPr lang="da-DK" sz="1600" dirty="0" err="1"/>
              <a:t>advice</a:t>
            </a:r>
            <a:r>
              <a:rPr lang="da-DK" sz="1600" dirty="0"/>
              <a:t> and </a:t>
            </a:r>
            <a:r>
              <a:rPr lang="da-DK" sz="1600" dirty="0" err="1"/>
              <a:t>knowledge</a:t>
            </a:r>
            <a:r>
              <a:rPr lang="da-DK" sz="1600" dirty="0"/>
              <a:t> </a:t>
            </a:r>
          </a:p>
          <a:p>
            <a:endParaRPr lang="da-DK" sz="1600" dirty="0"/>
          </a:p>
          <a:p>
            <a:r>
              <a:rPr lang="da-DK" sz="1600" dirty="0"/>
              <a:t>Knowing </a:t>
            </a:r>
            <a:r>
              <a:rPr lang="da-DK" sz="1600" dirty="0" err="1"/>
              <a:t>what</a:t>
            </a:r>
            <a:r>
              <a:rPr lang="da-DK" sz="1600" dirty="0"/>
              <a:t> to do to </a:t>
            </a:r>
            <a:r>
              <a:rPr lang="da-DK" sz="1600" dirty="0" err="1"/>
              <a:t>be</a:t>
            </a:r>
            <a:r>
              <a:rPr lang="da-DK" sz="1600" dirty="0"/>
              <a:t> </a:t>
            </a:r>
            <a:r>
              <a:rPr lang="da-DK" sz="1600" dirty="0" err="1"/>
              <a:t>prepared</a:t>
            </a:r>
            <a:r>
              <a:rPr lang="da-DK" sz="1600" dirty="0"/>
              <a:t> and </a:t>
            </a:r>
            <a:r>
              <a:rPr lang="da-DK" sz="1600" dirty="0" err="1"/>
              <a:t>stay</a:t>
            </a:r>
            <a:r>
              <a:rPr lang="da-DK" sz="1600" dirty="0"/>
              <a:t> </a:t>
            </a:r>
            <a:r>
              <a:rPr lang="da-DK" sz="1600" dirty="0" err="1"/>
              <a:t>safe</a:t>
            </a:r>
            <a:r>
              <a:rPr lang="da-DK" sz="1600" dirty="0"/>
              <a:t> gives a sense of </a:t>
            </a:r>
            <a:r>
              <a:rPr lang="da-DK" sz="1600" dirty="0" err="1"/>
              <a:t>control</a:t>
            </a:r>
            <a:r>
              <a:rPr lang="da-DK" sz="1600" dirty="0"/>
              <a:t> and </a:t>
            </a:r>
            <a:r>
              <a:rPr lang="da-DK" sz="1600" dirty="0" err="1"/>
              <a:t>helps</a:t>
            </a:r>
            <a:r>
              <a:rPr lang="da-DK" sz="1600" dirty="0"/>
              <a:t> </a:t>
            </a:r>
            <a:r>
              <a:rPr lang="da-DK" sz="1600" dirty="0" err="1"/>
              <a:t>manage</a:t>
            </a:r>
            <a:r>
              <a:rPr lang="da-DK" sz="1600" dirty="0"/>
              <a:t> </a:t>
            </a:r>
            <a:r>
              <a:rPr lang="da-DK" sz="1600" dirty="0" err="1"/>
              <a:t>fear</a:t>
            </a:r>
            <a:r>
              <a:rPr lang="da-DK" sz="1600" dirty="0"/>
              <a:t>. This </a:t>
            </a:r>
            <a:r>
              <a:rPr lang="da-DK" sz="1600" dirty="0" err="1"/>
              <a:t>builds</a:t>
            </a:r>
            <a:r>
              <a:rPr lang="da-DK" sz="1600" dirty="0"/>
              <a:t> </a:t>
            </a:r>
            <a:r>
              <a:rPr lang="da-DK" sz="1600" dirty="0" err="1"/>
              <a:t>capacity</a:t>
            </a:r>
            <a:r>
              <a:rPr lang="da-DK" sz="1600" dirty="0"/>
              <a:t> to </a:t>
            </a:r>
            <a:r>
              <a:rPr lang="da-DK" sz="1600" dirty="0" err="1"/>
              <a:t>cope</a:t>
            </a:r>
            <a:r>
              <a:rPr lang="da-DK" sz="1600" dirty="0"/>
              <a:t> </a:t>
            </a:r>
            <a:r>
              <a:rPr lang="da-DK" sz="1600" dirty="0" err="1"/>
              <a:t>better</a:t>
            </a:r>
            <a:r>
              <a:rPr lang="da-DK" sz="1600" dirty="0"/>
              <a:t> in </a:t>
            </a:r>
            <a:r>
              <a:rPr lang="da-DK" sz="1600" dirty="0" err="1"/>
              <a:t>adversity</a:t>
            </a:r>
            <a:r>
              <a:rPr lang="da-DK" sz="1600" dirty="0"/>
              <a:t> </a:t>
            </a:r>
          </a:p>
          <a:p>
            <a:pPr marL="0" indent="0">
              <a:buNone/>
            </a:pPr>
            <a:endParaRPr lang="da-DK" sz="1800" dirty="0"/>
          </a:p>
        </p:txBody>
      </p:sp>
    </p:spTree>
    <p:extLst>
      <p:ext uri="{BB962C8B-B14F-4D97-AF65-F5344CB8AC3E}">
        <p14:creationId xmlns:p14="http://schemas.microsoft.com/office/powerpoint/2010/main" val="14245634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CFA38-9B12-40E1-9481-82BEAA456D69}"/>
              </a:ext>
            </a:extLst>
          </p:cNvPr>
          <p:cNvSpPr>
            <a:spLocks noGrp="1"/>
          </p:cNvSpPr>
          <p:nvPr>
            <p:ph type="title"/>
          </p:nvPr>
        </p:nvSpPr>
        <p:spPr>
          <a:xfrm>
            <a:off x="1631504" y="1124744"/>
            <a:ext cx="8784976" cy="1143000"/>
          </a:xfrm>
        </p:spPr>
        <p:txBody>
          <a:bodyPr/>
          <a:lstStyle/>
          <a:p>
            <a:r>
              <a:rPr lang="da-DK" sz="2000" dirty="0"/>
              <a:t>MHPSS CONSIDERATIONS AND MESSAGES</a:t>
            </a:r>
            <a:br>
              <a:rPr lang="da-DK" sz="2400" dirty="0"/>
            </a:br>
            <a:r>
              <a:rPr lang="da-DK" sz="2400" dirty="0" err="1"/>
              <a:t>Volunteers</a:t>
            </a:r>
            <a:r>
              <a:rPr lang="da-DK" sz="2400" dirty="0"/>
              <a:t> with face to face </a:t>
            </a:r>
            <a:r>
              <a:rPr lang="da-DK" sz="2400" dirty="0" err="1"/>
              <a:t>contact</a:t>
            </a:r>
            <a:endParaRPr lang="da-DK" sz="2400" dirty="0"/>
          </a:p>
        </p:txBody>
      </p:sp>
      <p:sp>
        <p:nvSpPr>
          <p:cNvPr id="3" name="Content Placeholder 2">
            <a:extLst>
              <a:ext uri="{FF2B5EF4-FFF2-40B4-BE49-F238E27FC236}">
                <a16:creationId xmlns:a16="http://schemas.microsoft.com/office/drawing/2014/main" id="{7C95372E-AB5D-4693-92EC-8F9BC8C29610}"/>
              </a:ext>
            </a:extLst>
          </p:cNvPr>
          <p:cNvSpPr>
            <a:spLocks noGrp="1"/>
          </p:cNvSpPr>
          <p:nvPr>
            <p:ph idx="1"/>
          </p:nvPr>
        </p:nvSpPr>
        <p:spPr>
          <a:xfrm>
            <a:off x="1981200" y="2636839"/>
            <a:ext cx="8229600" cy="3489325"/>
          </a:xfrm>
        </p:spPr>
        <p:txBody>
          <a:bodyPr/>
          <a:lstStyle/>
          <a:p>
            <a:pPr marL="0" indent="0">
              <a:buNone/>
            </a:pPr>
            <a:r>
              <a:rPr lang="da-DK" sz="1600" dirty="0" err="1"/>
              <a:t>Volunteers</a:t>
            </a:r>
            <a:r>
              <a:rPr lang="da-DK" sz="1600" dirty="0"/>
              <a:t> </a:t>
            </a:r>
            <a:r>
              <a:rPr lang="da-DK" sz="1600" dirty="0" err="1"/>
              <a:t>can</a:t>
            </a:r>
            <a:r>
              <a:rPr lang="da-DK" sz="1600" dirty="0"/>
              <a:t>: </a:t>
            </a:r>
          </a:p>
          <a:p>
            <a:endParaRPr lang="da-DK" sz="1600" dirty="0"/>
          </a:p>
          <a:p>
            <a:r>
              <a:rPr lang="da-DK" sz="1600" dirty="0" err="1"/>
              <a:t>disseminate</a:t>
            </a:r>
            <a:r>
              <a:rPr lang="da-DK" sz="1600" dirty="0"/>
              <a:t> </a:t>
            </a:r>
            <a:r>
              <a:rPr lang="da-DK" sz="1600" dirty="0" err="1"/>
              <a:t>key</a:t>
            </a:r>
            <a:r>
              <a:rPr lang="da-DK" sz="1600" dirty="0"/>
              <a:t> messages </a:t>
            </a:r>
            <a:r>
              <a:rPr lang="da-DK" sz="1600" dirty="0" err="1"/>
              <a:t>when</a:t>
            </a:r>
            <a:r>
              <a:rPr lang="da-DK" sz="1600" dirty="0"/>
              <a:t> </a:t>
            </a:r>
            <a:r>
              <a:rPr lang="da-DK" sz="1600" dirty="0" err="1"/>
              <a:t>interacting</a:t>
            </a:r>
            <a:r>
              <a:rPr lang="da-DK" sz="1600" dirty="0"/>
              <a:t> with </a:t>
            </a:r>
            <a:r>
              <a:rPr lang="da-DK" sz="1600" dirty="0" err="1"/>
              <a:t>people</a:t>
            </a:r>
            <a:r>
              <a:rPr lang="da-DK" sz="1600" dirty="0"/>
              <a:t> </a:t>
            </a:r>
            <a:r>
              <a:rPr lang="da-DK" sz="1600" dirty="0" err="1"/>
              <a:t>during</a:t>
            </a:r>
            <a:r>
              <a:rPr lang="da-DK" sz="1600" dirty="0"/>
              <a:t> </a:t>
            </a:r>
            <a:r>
              <a:rPr lang="da-DK" sz="1600" dirty="0" err="1"/>
              <a:t>activities</a:t>
            </a:r>
            <a:r>
              <a:rPr lang="da-DK" sz="1600" dirty="0"/>
              <a:t> </a:t>
            </a:r>
          </a:p>
          <a:p>
            <a:endParaRPr lang="da-DK" sz="1600" dirty="0"/>
          </a:p>
          <a:p>
            <a:r>
              <a:rPr lang="da-DK" sz="1600" dirty="0"/>
              <a:t>provide </a:t>
            </a:r>
            <a:r>
              <a:rPr lang="da-DK" sz="1600" dirty="0" err="1"/>
              <a:t>updated</a:t>
            </a:r>
            <a:r>
              <a:rPr lang="da-DK" sz="1600" dirty="0"/>
              <a:t> and </a:t>
            </a:r>
            <a:r>
              <a:rPr lang="da-DK" sz="1600" dirty="0" err="1"/>
              <a:t>correct</a:t>
            </a:r>
            <a:r>
              <a:rPr lang="da-DK" sz="1600" dirty="0"/>
              <a:t> information </a:t>
            </a:r>
          </a:p>
          <a:p>
            <a:endParaRPr lang="da-DK" sz="1600" dirty="0"/>
          </a:p>
          <a:p>
            <a:r>
              <a:rPr lang="da-DK" sz="1600" dirty="0" err="1"/>
              <a:t>use</a:t>
            </a:r>
            <a:r>
              <a:rPr lang="da-DK" sz="1600" dirty="0"/>
              <a:t> MHPSS </a:t>
            </a:r>
            <a:r>
              <a:rPr lang="da-DK" sz="1600" dirty="0" err="1"/>
              <a:t>skills</a:t>
            </a:r>
            <a:r>
              <a:rPr lang="da-DK" sz="1600" dirty="0"/>
              <a:t> on handling </a:t>
            </a:r>
            <a:r>
              <a:rPr lang="da-DK" sz="1600" dirty="0" err="1"/>
              <a:t>concerns</a:t>
            </a:r>
            <a:r>
              <a:rPr lang="da-DK" sz="1600" dirty="0"/>
              <a:t> ( </a:t>
            </a:r>
            <a:r>
              <a:rPr lang="da-DK" sz="1600" dirty="0" err="1"/>
              <a:t>should</a:t>
            </a:r>
            <a:r>
              <a:rPr lang="da-DK" sz="1600" dirty="0"/>
              <a:t> </a:t>
            </a:r>
            <a:r>
              <a:rPr lang="da-DK" sz="1600" dirty="0" err="1"/>
              <a:t>be</a:t>
            </a:r>
            <a:r>
              <a:rPr lang="da-DK" sz="1600" dirty="0"/>
              <a:t> </a:t>
            </a:r>
            <a:r>
              <a:rPr lang="da-DK" sz="1600" dirty="0" err="1"/>
              <a:t>trained</a:t>
            </a:r>
            <a:r>
              <a:rPr lang="da-DK" sz="1600" dirty="0"/>
              <a:t> in  </a:t>
            </a:r>
            <a:r>
              <a:rPr lang="da-DK" sz="1600" dirty="0" err="1"/>
              <a:t>psychological</a:t>
            </a:r>
            <a:r>
              <a:rPr lang="da-DK" sz="1600" dirty="0"/>
              <a:t> </a:t>
            </a:r>
            <a:r>
              <a:rPr lang="da-DK" sz="1600" dirty="0" err="1"/>
              <a:t>first</a:t>
            </a:r>
            <a:r>
              <a:rPr lang="da-DK" sz="1600" dirty="0"/>
              <a:t> </a:t>
            </a:r>
            <a:r>
              <a:rPr lang="da-DK" sz="1600" dirty="0" err="1"/>
              <a:t>aid</a:t>
            </a:r>
            <a:r>
              <a:rPr lang="da-DK" sz="1600" dirty="0"/>
              <a:t>)</a:t>
            </a:r>
          </a:p>
          <a:p>
            <a:endParaRPr lang="da-DK" sz="1600" dirty="0"/>
          </a:p>
          <a:p>
            <a:r>
              <a:rPr lang="da-DK" sz="1600" dirty="0" err="1"/>
              <a:t>know</a:t>
            </a:r>
            <a:r>
              <a:rPr lang="da-DK" sz="1600" dirty="0"/>
              <a:t> </a:t>
            </a:r>
            <a:r>
              <a:rPr lang="da-DK" sz="1600" dirty="0" err="1"/>
              <a:t>how</a:t>
            </a:r>
            <a:r>
              <a:rPr lang="da-DK" sz="1600" dirty="0"/>
              <a:t> to </a:t>
            </a:r>
            <a:r>
              <a:rPr lang="da-DK" sz="1600" dirty="0" err="1"/>
              <a:t>encourage</a:t>
            </a:r>
            <a:r>
              <a:rPr lang="da-DK" sz="1600" dirty="0"/>
              <a:t> positive </a:t>
            </a:r>
            <a:r>
              <a:rPr lang="da-DK" sz="1600" dirty="0" err="1"/>
              <a:t>coping</a:t>
            </a:r>
            <a:r>
              <a:rPr lang="da-DK" sz="1600" dirty="0"/>
              <a:t> and </a:t>
            </a:r>
            <a:r>
              <a:rPr lang="da-DK" sz="1600" dirty="0" err="1"/>
              <a:t>teach</a:t>
            </a:r>
            <a:r>
              <a:rPr lang="da-DK" sz="1600" dirty="0"/>
              <a:t> </a:t>
            </a:r>
            <a:r>
              <a:rPr lang="da-DK" sz="1600" dirty="0" err="1"/>
              <a:t>calming</a:t>
            </a:r>
            <a:r>
              <a:rPr lang="da-DK" sz="1600" dirty="0"/>
              <a:t> </a:t>
            </a:r>
            <a:r>
              <a:rPr lang="da-DK" sz="1600" dirty="0" err="1"/>
              <a:t>techniques</a:t>
            </a:r>
            <a:endParaRPr lang="da-DK" sz="1600" dirty="0"/>
          </a:p>
          <a:p>
            <a:endParaRPr lang="da-DK" sz="1600" dirty="0"/>
          </a:p>
          <a:p>
            <a:r>
              <a:rPr lang="da-DK" sz="1600" dirty="0" err="1"/>
              <a:t>discuss</a:t>
            </a:r>
            <a:r>
              <a:rPr lang="da-DK" sz="1600" dirty="0"/>
              <a:t> </a:t>
            </a:r>
            <a:r>
              <a:rPr lang="da-DK" sz="1600" dirty="0" err="1"/>
              <a:t>how</a:t>
            </a:r>
            <a:r>
              <a:rPr lang="da-DK" sz="1600" dirty="0"/>
              <a:t> </a:t>
            </a:r>
            <a:r>
              <a:rPr lang="da-DK" sz="1600" dirty="0" err="1"/>
              <a:t>best</a:t>
            </a:r>
            <a:r>
              <a:rPr lang="da-DK" sz="1600" dirty="0"/>
              <a:t> to </a:t>
            </a:r>
            <a:r>
              <a:rPr lang="da-DK" sz="1600" dirty="0" err="1"/>
              <a:t>prepare</a:t>
            </a:r>
            <a:r>
              <a:rPr lang="da-DK" sz="1600" dirty="0"/>
              <a:t> for </a:t>
            </a:r>
            <a:r>
              <a:rPr lang="da-DK" sz="1600" dirty="0" err="1"/>
              <a:t>this</a:t>
            </a:r>
            <a:r>
              <a:rPr lang="da-DK" sz="1600" dirty="0"/>
              <a:t> or </a:t>
            </a:r>
            <a:r>
              <a:rPr lang="da-DK" sz="1600" dirty="0" err="1"/>
              <a:t>other</a:t>
            </a:r>
            <a:r>
              <a:rPr lang="da-DK" sz="1600" dirty="0"/>
              <a:t> </a:t>
            </a:r>
            <a:r>
              <a:rPr lang="da-DK" sz="1600" dirty="0" err="1"/>
              <a:t>similar</a:t>
            </a:r>
            <a:r>
              <a:rPr lang="da-DK" sz="1600" dirty="0"/>
              <a:t> </a:t>
            </a:r>
            <a:r>
              <a:rPr lang="da-DK" sz="1600" dirty="0" err="1"/>
              <a:t>outbreaks</a:t>
            </a:r>
            <a:endParaRPr lang="da-DK" sz="1600" dirty="0"/>
          </a:p>
          <a:p>
            <a:endParaRPr lang="da-DK" dirty="0"/>
          </a:p>
          <a:p>
            <a:endParaRPr lang="da-DK" dirty="0"/>
          </a:p>
          <a:p>
            <a:endParaRPr lang="da-DK" dirty="0"/>
          </a:p>
          <a:p>
            <a:endParaRPr lang="da-DK" dirty="0"/>
          </a:p>
          <a:p>
            <a:endParaRPr lang="da-DK" dirty="0"/>
          </a:p>
          <a:p>
            <a:endParaRPr lang="da-DK" dirty="0"/>
          </a:p>
          <a:p>
            <a:endParaRPr lang="da-DK" dirty="0"/>
          </a:p>
        </p:txBody>
      </p:sp>
    </p:spTree>
    <p:extLst>
      <p:ext uri="{BB962C8B-B14F-4D97-AF65-F5344CB8AC3E}">
        <p14:creationId xmlns:p14="http://schemas.microsoft.com/office/powerpoint/2010/main" val="18693009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17063-2179-4E1F-9F6F-120CBC405CF3}"/>
              </a:ext>
            </a:extLst>
          </p:cNvPr>
          <p:cNvSpPr>
            <a:spLocks noGrp="1"/>
          </p:cNvSpPr>
          <p:nvPr>
            <p:ph type="title"/>
          </p:nvPr>
        </p:nvSpPr>
        <p:spPr/>
        <p:txBody>
          <a:bodyPr/>
          <a:lstStyle/>
          <a:p>
            <a:br>
              <a:rPr lang="da-DK" sz="2000" dirty="0"/>
            </a:br>
            <a:r>
              <a:rPr lang="da-DK" sz="2000" dirty="0"/>
              <a:t>MHPSS CONSIDERATIONS AND MESSAGES </a:t>
            </a:r>
            <a:br>
              <a:rPr lang="da-DK" sz="2000" dirty="0"/>
            </a:br>
            <a:r>
              <a:rPr lang="da-DK" sz="2000" dirty="0" err="1"/>
              <a:t>Volunteers</a:t>
            </a:r>
            <a:r>
              <a:rPr lang="da-DK" sz="2000" dirty="0"/>
              <a:t> with no face to face </a:t>
            </a:r>
            <a:r>
              <a:rPr lang="da-DK" sz="2000" dirty="0" err="1"/>
              <a:t>contact</a:t>
            </a:r>
            <a:r>
              <a:rPr lang="da-DK" sz="2000" dirty="0"/>
              <a:t> </a:t>
            </a:r>
            <a:br>
              <a:rPr lang="da-DK" dirty="0"/>
            </a:br>
            <a:endParaRPr lang="da-DK" dirty="0"/>
          </a:p>
        </p:txBody>
      </p:sp>
      <p:sp>
        <p:nvSpPr>
          <p:cNvPr id="3" name="Content Placeholder 2">
            <a:extLst>
              <a:ext uri="{FF2B5EF4-FFF2-40B4-BE49-F238E27FC236}">
                <a16:creationId xmlns:a16="http://schemas.microsoft.com/office/drawing/2014/main" id="{A8DF2220-6B51-4EE1-9152-95E3F08BB1BA}"/>
              </a:ext>
            </a:extLst>
          </p:cNvPr>
          <p:cNvSpPr>
            <a:spLocks noGrp="1"/>
          </p:cNvSpPr>
          <p:nvPr>
            <p:ph idx="1"/>
          </p:nvPr>
        </p:nvSpPr>
        <p:spPr>
          <a:xfrm>
            <a:off x="1981200" y="2339976"/>
            <a:ext cx="8229600" cy="3786188"/>
          </a:xfrm>
        </p:spPr>
        <p:txBody>
          <a:bodyPr/>
          <a:lstStyle/>
          <a:p>
            <a:pPr marL="0" indent="0">
              <a:buNone/>
            </a:pPr>
            <a:r>
              <a:rPr lang="da-DK" sz="1600" dirty="0" err="1"/>
              <a:t>Volunteers</a:t>
            </a:r>
            <a:r>
              <a:rPr lang="da-DK" sz="1600" dirty="0"/>
              <a:t> </a:t>
            </a:r>
            <a:r>
              <a:rPr lang="da-DK" sz="1600" dirty="0" err="1"/>
              <a:t>doing</a:t>
            </a:r>
            <a:r>
              <a:rPr lang="da-DK" sz="1600" dirty="0"/>
              <a:t> </a:t>
            </a:r>
            <a:r>
              <a:rPr lang="da-DK" sz="1600" dirty="0" err="1"/>
              <a:t>well-being</a:t>
            </a:r>
            <a:r>
              <a:rPr lang="da-DK" sz="1600" dirty="0"/>
              <a:t> and </a:t>
            </a:r>
            <a:r>
              <a:rPr lang="da-DK" sz="1600" dirty="0" err="1"/>
              <a:t>care</a:t>
            </a:r>
            <a:r>
              <a:rPr lang="da-DK" sz="1600" dirty="0"/>
              <a:t> </a:t>
            </a:r>
            <a:r>
              <a:rPr lang="da-DK" sz="1600" dirty="0" err="1"/>
              <a:t>calls</a:t>
            </a:r>
            <a:r>
              <a:rPr lang="da-DK" sz="1600" dirty="0"/>
              <a:t>:</a:t>
            </a:r>
          </a:p>
          <a:p>
            <a:pPr marL="0" indent="0">
              <a:buNone/>
            </a:pPr>
            <a:endParaRPr lang="da-DK" sz="1600" dirty="0"/>
          </a:p>
          <a:p>
            <a:r>
              <a:rPr lang="da-DK" sz="1600" dirty="0" err="1"/>
              <a:t>can</a:t>
            </a:r>
            <a:r>
              <a:rPr lang="da-DK" sz="1600" dirty="0"/>
              <a:t> </a:t>
            </a:r>
            <a:r>
              <a:rPr lang="da-DK" sz="1600" dirty="0" err="1"/>
              <a:t>inquire</a:t>
            </a:r>
            <a:r>
              <a:rPr lang="da-DK" sz="1600" dirty="0"/>
              <a:t> </a:t>
            </a:r>
            <a:r>
              <a:rPr lang="da-DK" sz="1600" dirty="0" err="1"/>
              <a:t>into</a:t>
            </a:r>
            <a:r>
              <a:rPr lang="da-DK" sz="1600" dirty="0"/>
              <a:t> </a:t>
            </a:r>
            <a:r>
              <a:rPr lang="da-DK" sz="1600" dirty="0" err="1"/>
              <a:t>what</a:t>
            </a:r>
            <a:r>
              <a:rPr lang="da-DK" sz="1600" dirty="0"/>
              <a:t> is </a:t>
            </a:r>
            <a:r>
              <a:rPr lang="da-DK" sz="1600" dirty="0" err="1"/>
              <a:t>known</a:t>
            </a:r>
            <a:r>
              <a:rPr lang="da-DK" sz="1600" dirty="0"/>
              <a:t> </a:t>
            </a:r>
            <a:r>
              <a:rPr lang="da-DK" sz="1600" dirty="0" err="1"/>
              <a:t>about</a:t>
            </a:r>
            <a:r>
              <a:rPr lang="da-DK" sz="1600" dirty="0"/>
              <a:t> COVID-19</a:t>
            </a:r>
          </a:p>
          <a:p>
            <a:endParaRPr lang="da-DK" sz="1600" dirty="0"/>
          </a:p>
          <a:p>
            <a:r>
              <a:rPr lang="da-DK" sz="1600" dirty="0"/>
              <a:t>ask </a:t>
            </a:r>
            <a:r>
              <a:rPr lang="da-DK" sz="1600" dirty="0" err="1"/>
              <a:t>about</a:t>
            </a:r>
            <a:r>
              <a:rPr lang="da-DK" sz="1600" dirty="0"/>
              <a:t> </a:t>
            </a:r>
            <a:r>
              <a:rPr lang="da-DK" sz="1600" dirty="0" err="1"/>
              <a:t>concerns</a:t>
            </a:r>
            <a:r>
              <a:rPr lang="da-DK" sz="1600" dirty="0"/>
              <a:t> and offer information</a:t>
            </a:r>
          </a:p>
          <a:p>
            <a:endParaRPr lang="da-DK" sz="1600" dirty="0"/>
          </a:p>
          <a:p>
            <a:r>
              <a:rPr lang="da-DK" sz="1600" dirty="0" err="1"/>
              <a:t>discuss</a:t>
            </a:r>
            <a:r>
              <a:rPr lang="da-DK" sz="1600" dirty="0"/>
              <a:t> </a:t>
            </a:r>
            <a:r>
              <a:rPr lang="da-DK" sz="1600" dirty="0" err="1"/>
              <a:t>which</a:t>
            </a:r>
            <a:r>
              <a:rPr lang="da-DK" sz="1600" dirty="0"/>
              <a:t> </a:t>
            </a:r>
            <a:r>
              <a:rPr lang="da-DK" sz="1600" dirty="0" err="1"/>
              <a:t>sources</a:t>
            </a:r>
            <a:r>
              <a:rPr lang="da-DK" sz="1600" dirty="0"/>
              <a:t> of information the person </a:t>
            </a:r>
            <a:r>
              <a:rPr lang="da-DK" sz="1600" dirty="0" err="1"/>
              <a:t>usually</a:t>
            </a:r>
            <a:r>
              <a:rPr lang="da-DK" sz="1600" dirty="0"/>
              <a:t> </a:t>
            </a:r>
            <a:r>
              <a:rPr lang="da-DK" sz="1600" dirty="0" err="1"/>
              <a:t>uses</a:t>
            </a:r>
            <a:r>
              <a:rPr lang="da-DK" sz="1600" dirty="0"/>
              <a:t> and </a:t>
            </a:r>
            <a:r>
              <a:rPr lang="da-DK" sz="1600" dirty="0" err="1"/>
              <a:t>which</a:t>
            </a:r>
            <a:r>
              <a:rPr lang="da-DK" sz="1600" dirty="0"/>
              <a:t> </a:t>
            </a:r>
            <a:r>
              <a:rPr lang="da-DK" sz="1600" dirty="0" err="1"/>
              <a:t>could</a:t>
            </a:r>
            <a:r>
              <a:rPr lang="da-DK" sz="1600" dirty="0"/>
              <a:t> </a:t>
            </a:r>
            <a:r>
              <a:rPr lang="da-DK" sz="1600" dirty="0" err="1"/>
              <a:t>be</a:t>
            </a:r>
            <a:r>
              <a:rPr lang="da-DK" sz="1600" dirty="0"/>
              <a:t> </a:t>
            </a:r>
            <a:r>
              <a:rPr lang="da-DK" sz="1600" dirty="0" err="1"/>
              <a:t>better</a:t>
            </a:r>
            <a:r>
              <a:rPr lang="da-DK" sz="1600" dirty="0"/>
              <a:t> </a:t>
            </a:r>
            <a:r>
              <a:rPr lang="da-DK" sz="1600" dirty="0" err="1"/>
              <a:t>sources</a:t>
            </a:r>
            <a:endParaRPr lang="da-DK" sz="1600" dirty="0"/>
          </a:p>
          <a:p>
            <a:endParaRPr lang="da-DK" sz="1600" dirty="0"/>
          </a:p>
          <a:p>
            <a:r>
              <a:rPr lang="da-DK" sz="1600" dirty="0" err="1"/>
              <a:t>inform</a:t>
            </a:r>
            <a:r>
              <a:rPr lang="da-DK" sz="1600" dirty="0"/>
              <a:t> </a:t>
            </a:r>
            <a:r>
              <a:rPr lang="da-DK" sz="1600" dirty="0" err="1"/>
              <a:t>about</a:t>
            </a:r>
            <a:r>
              <a:rPr lang="da-DK" sz="1600" dirty="0"/>
              <a:t> </a:t>
            </a:r>
            <a:r>
              <a:rPr lang="da-DK" sz="1600" dirty="0" err="1"/>
              <a:t>possible</a:t>
            </a:r>
            <a:r>
              <a:rPr lang="da-DK" sz="1600" dirty="0"/>
              <a:t> solutions </a:t>
            </a:r>
            <a:r>
              <a:rPr lang="da-DK" sz="1600" dirty="0" err="1"/>
              <a:t>should</a:t>
            </a:r>
            <a:r>
              <a:rPr lang="da-DK" sz="1600" dirty="0"/>
              <a:t> a situation of </a:t>
            </a:r>
            <a:r>
              <a:rPr lang="da-DK" sz="1600" dirty="0" err="1"/>
              <a:t>concern</a:t>
            </a:r>
            <a:r>
              <a:rPr lang="da-DK" sz="1600" dirty="0"/>
              <a:t> </a:t>
            </a:r>
            <a:r>
              <a:rPr lang="da-DK" sz="1600" dirty="0" err="1"/>
              <a:t>arise</a:t>
            </a:r>
            <a:r>
              <a:rPr lang="da-DK" sz="1600" dirty="0"/>
              <a:t>:</a:t>
            </a:r>
          </a:p>
          <a:p>
            <a:pPr lvl="1"/>
            <a:r>
              <a:rPr lang="da-DK" sz="1400" dirty="0" err="1"/>
              <a:t>when</a:t>
            </a:r>
            <a:r>
              <a:rPr lang="da-DK" sz="1400" dirty="0"/>
              <a:t> to </a:t>
            </a:r>
            <a:r>
              <a:rPr lang="da-DK" sz="1400" dirty="0" err="1"/>
              <a:t>call</a:t>
            </a:r>
            <a:r>
              <a:rPr lang="da-DK" sz="1400" dirty="0"/>
              <a:t> the </a:t>
            </a:r>
            <a:r>
              <a:rPr lang="da-DK" sz="1400" dirty="0" err="1"/>
              <a:t>health</a:t>
            </a:r>
            <a:r>
              <a:rPr lang="da-DK" sz="1400" dirty="0"/>
              <a:t> </a:t>
            </a:r>
            <a:r>
              <a:rPr lang="da-DK" sz="1400" dirty="0" err="1"/>
              <a:t>authorities</a:t>
            </a:r>
            <a:endParaRPr lang="da-DK" sz="1400" dirty="0"/>
          </a:p>
          <a:p>
            <a:pPr lvl="1"/>
            <a:r>
              <a:rPr lang="da-DK" sz="1400" dirty="0"/>
              <a:t>How to </a:t>
            </a:r>
            <a:r>
              <a:rPr lang="da-DK" sz="1400" dirty="0" err="1"/>
              <a:t>get</a:t>
            </a:r>
            <a:r>
              <a:rPr lang="da-DK" sz="1400" dirty="0"/>
              <a:t> food </a:t>
            </a:r>
            <a:r>
              <a:rPr lang="da-DK" sz="1400" dirty="0" err="1"/>
              <a:t>delivery</a:t>
            </a:r>
            <a:r>
              <a:rPr lang="da-DK" sz="1400" dirty="0"/>
              <a:t> </a:t>
            </a:r>
            <a:r>
              <a:rPr lang="da-DK" sz="1400" dirty="0" err="1"/>
              <a:t>if</a:t>
            </a:r>
            <a:r>
              <a:rPr lang="da-DK" sz="1400" dirty="0"/>
              <a:t> not </a:t>
            </a:r>
            <a:r>
              <a:rPr lang="da-DK" sz="1400" dirty="0" err="1"/>
              <a:t>connected</a:t>
            </a:r>
            <a:r>
              <a:rPr lang="da-DK" sz="1400" dirty="0"/>
              <a:t> to the internet or </a:t>
            </a:r>
            <a:r>
              <a:rPr lang="da-DK" sz="1400" dirty="0" err="1"/>
              <a:t>if</a:t>
            </a:r>
            <a:r>
              <a:rPr lang="da-DK" sz="1400" dirty="0"/>
              <a:t> no </a:t>
            </a:r>
            <a:r>
              <a:rPr lang="da-DK" sz="1400" dirty="0" err="1"/>
              <a:t>delivery</a:t>
            </a:r>
            <a:r>
              <a:rPr lang="da-DK" sz="1400" dirty="0"/>
              <a:t> </a:t>
            </a:r>
            <a:r>
              <a:rPr lang="da-DK" sz="1400" dirty="0" err="1"/>
              <a:t>takes</a:t>
            </a:r>
            <a:r>
              <a:rPr lang="da-DK" sz="1400" dirty="0"/>
              <a:t> </a:t>
            </a:r>
            <a:r>
              <a:rPr lang="da-DK" sz="1400" dirty="0" err="1"/>
              <a:t>place</a:t>
            </a:r>
            <a:r>
              <a:rPr lang="da-DK" sz="1400" dirty="0"/>
              <a:t> in the </a:t>
            </a:r>
            <a:r>
              <a:rPr lang="da-DK" sz="1400" dirty="0" err="1"/>
              <a:t>area</a:t>
            </a:r>
            <a:endParaRPr lang="da-DK" sz="1400" dirty="0"/>
          </a:p>
          <a:p>
            <a:pPr lvl="1"/>
            <a:r>
              <a:rPr lang="da-DK" sz="1400" dirty="0" err="1"/>
              <a:t>Discuss</a:t>
            </a:r>
            <a:r>
              <a:rPr lang="da-DK" sz="1400" dirty="0"/>
              <a:t> support options in the </a:t>
            </a:r>
            <a:r>
              <a:rPr lang="da-DK" sz="1400" dirty="0" err="1"/>
              <a:t>neighbourhood</a:t>
            </a:r>
            <a:r>
              <a:rPr lang="da-DK" sz="1400" dirty="0"/>
              <a:t> </a:t>
            </a:r>
            <a:r>
              <a:rPr lang="da-DK" sz="1400" dirty="0" err="1"/>
              <a:t>also</a:t>
            </a:r>
            <a:r>
              <a:rPr lang="da-DK" sz="1400" dirty="0"/>
              <a:t> for the recipient to </a:t>
            </a:r>
            <a:r>
              <a:rPr lang="da-DK" sz="1400" dirty="0" err="1"/>
              <a:t>help</a:t>
            </a:r>
            <a:r>
              <a:rPr lang="da-DK" sz="1400" dirty="0"/>
              <a:t> </a:t>
            </a:r>
            <a:r>
              <a:rPr lang="da-DK" sz="1400" dirty="0" err="1"/>
              <a:t>others</a:t>
            </a:r>
            <a:endParaRPr lang="da-DK" sz="1400" dirty="0"/>
          </a:p>
          <a:p>
            <a:pPr lvl="1"/>
            <a:endParaRPr lang="da-DK" dirty="0"/>
          </a:p>
          <a:p>
            <a:pPr lvl="1"/>
            <a:endParaRPr lang="da-DK" dirty="0"/>
          </a:p>
        </p:txBody>
      </p:sp>
    </p:spTree>
    <p:extLst>
      <p:ext uri="{BB962C8B-B14F-4D97-AF65-F5344CB8AC3E}">
        <p14:creationId xmlns:p14="http://schemas.microsoft.com/office/powerpoint/2010/main" val="10751115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br>
              <a:rPr lang="da-DK" dirty="0"/>
            </a:br>
            <a:r>
              <a:rPr lang="da-DK" sz="2000" dirty="0"/>
              <a:t>MHPSS CONSIDERATIONS AND MESSAGES </a:t>
            </a:r>
            <a:br>
              <a:rPr lang="da-DK" dirty="0"/>
            </a:br>
            <a:r>
              <a:rPr lang="en-US" sz="2000" dirty="0"/>
              <a:t>Volunteers offering remote supports as hotlines </a:t>
            </a:r>
            <a:br>
              <a:rPr lang="en-US" sz="2000" dirty="0"/>
            </a:br>
            <a:endParaRPr lang="da-DK" dirty="0"/>
          </a:p>
        </p:txBody>
      </p:sp>
      <p:sp>
        <p:nvSpPr>
          <p:cNvPr id="3" name="Content Placeholder 2"/>
          <p:cNvSpPr>
            <a:spLocks noGrp="1"/>
          </p:cNvSpPr>
          <p:nvPr>
            <p:ph idx="1"/>
          </p:nvPr>
        </p:nvSpPr>
        <p:spPr>
          <a:xfrm>
            <a:off x="1775520" y="2339975"/>
            <a:ext cx="8229600" cy="3786188"/>
          </a:xfrm>
        </p:spPr>
        <p:txBody>
          <a:bodyPr/>
          <a:lstStyle/>
          <a:p>
            <a:pPr marL="0" indent="0">
              <a:buNone/>
            </a:pPr>
            <a:r>
              <a:rPr lang="da-DK" sz="1600" dirty="0" err="1"/>
              <a:t>Volunteers</a:t>
            </a:r>
            <a:r>
              <a:rPr lang="da-DK" sz="1600" dirty="0"/>
              <a:t> on hotline or </a:t>
            </a:r>
            <a:r>
              <a:rPr lang="da-DK" sz="1600" dirty="0" err="1"/>
              <a:t>doing</a:t>
            </a:r>
            <a:r>
              <a:rPr lang="da-DK" sz="1600" dirty="0"/>
              <a:t> support </a:t>
            </a:r>
            <a:r>
              <a:rPr lang="da-DK" sz="1600" dirty="0" err="1"/>
              <a:t>calls</a:t>
            </a:r>
            <a:r>
              <a:rPr lang="da-DK" sz="1600" dirty="0"/>
              <a:t> to </a:t>
            </a:r>
            <a:r>
              <a:rPr lang="da-DK" sz="1600" dirty="0" err="1"/>
              <a:t>those</a:t>
            </a:r>
            <a:r>
              <a:rPr lang="da-DK" sz="1600" dirty="0"/>
              <a:t> in isolation </a:t>
            </a:r>
            <a:r>
              <a:rPr lang="da-DK" sz="1600" dirty="0" err="1"/>
              <a:t>can</a:t>
            </a:r>
            <a:r>
              <a:rPr lang="da-DK" sz="1600" dirty="0"/>
              <a:t> offer supports on </a:t>
            </a:r>
            <a:r>
              <a:rPr lang="da-DK" sz="1600" dirty="0" err="1"/>
              <a:t>how</a:t>
            </a:r>
            <a:r>
              <a:rPr lang="da-DK" sz="1600" dirty="0"/>
              <a:t> </a:t>
            </a:r>
            <a:r>
              <a:rPr lang="da-DK" sz="1600" dirty="0" err="1"/>
              <a:t>best</a:t>
            </a:r>
            <a:r>
              <a:rPr lang="da-DK" sz="1600" dirty="0"/>
              <a:t> to </a:t>
            </a:r>
            <a:r>
              <a:rPr lang="da-DK" sz="1600" dirty="0" err="1"/>
              <a:t>manage</a:t>
            </a:r>
            <a:r>
              <a:rPr lang="da-DK" sz="1600" dirty="0"/>
              <a:t>:</a:t>
            </a:r>
          </a:p>
          <a:p>
            <a:pPr marL="0" indent="0">
              <a:buNone/>
            </a:pPr>
            <a:endParaRPr lang="da-DK" sz="1600" dirty="0"/>
          </a:p>
          <a:p>
            <a:r>
              <a:rPr lang="da-DK" sz="1600" dirty="0"/>
              <a:t>Keep in touch with </a:t>
            </a:r>
            <a:r>
              <a:rPr lang="da-DK" sz="1600" dirty="0" err="1"/>
              <a:t>family</a:t>
            </a:r>
            <a:r>
              <a:rPr lang="da-DK" sz="1600" dirty="0"/>
              <a:t>, </a:t>
            </a:r>
            <a:r>
              <a:rPr lang="da-DK" sz="1600" dirty="0" err="1"/>
              <a:t>friends</a:t>
            </a:r>
            <a:r>
              <a:rPr lang="da-DK" sz="1600" dirty="0"/>
              <a:t> and </a:t>
            </a:r>
            <a:r>
              <a:rPr lang="da-DK" sz="1600" dirty="0" err="1"/>
              <a:t>colleagues</a:t>
            </a:r>
            <a:endParaRPr lang="da-DK" sz="1600" dirty="0"/>
          </a:p>
          <a:p>
            <a:r>
              <a:rPr lang="da-DK" sz="1600" dirty="0" err="1"/>
              <a:t>Create</a:t>
            </a:r>
            <a:r>
              <a:rPr lang="da-DK" sz="1600" dirty="0"/>
              <a:t> a plan for the </a:t>
            </a:r>
            <a:r>
              <a:rPr lang="da-DK" sz="1600" dirty="0" err="1"/>
              <a:t>days</a:t>
            </a:r>
            <a:r>
              <a:rPr lang="da-DK" sz="1600" dirty="0"/>
              <a:t> - </a:t>
            </a:r>
            <a:r>
              <a:rPr lang="da-DK" sz="1600" dirty="0" err="1"/>
              <a:t>especially</a:t>
            </a:r>
            <a:r>
              <a:rPr lang="da-DK" sz="1600" dirty="0"/>
              <a:t> </a:t>
            </a:r>
            <a:r>
              <a:rPr lang="da-DK" sz="1600" dirty="0" err="1"/>
              <a:t>important</a:t>
            </a:r>
            <a:r>
              <a:rPr lang="da-DK" sz="1600" dirty="0"/>
              <a:t> for </a:t>
            </a:r>
            <a:r>
              <a:rPr lang="da-DK" sz="1600" dirty="0" err="1"/>
              <a:t>children</a:t>
            </a:r>
            <a:endParaRPr lang="da-DK" sz="1600" dirty="0"/>
          </a:p>
          <a:p>
            <a:r>
              <a:rPr lang="da-DK" sz="1600" dirty="0"/>
              <a:t>Be </a:t>
            </a:r>
            <a:r>
              <a:rPr lang="da-DK" sz="1600" dirty="0" err="1"/>
              <a:t>physical</a:t>
            </a:r>
            <a:r>
              <a:rPr lang="da-DK" sz="1600" dirty="0"/>
              <a:t> </a:t>
            </a:r>
            <a:r>
              <a:rPr lang="da-DK" sz="1600" dirty="0" err="1"/>
              <a:t>active</a:t>
            </a:r>
            <a:endParaRPr lang="da-DK" sz="1600" dirty="0"/>
          </a:p>
          <a:p>
            <a:r>
              <a:rPr lang="da-DK" sz="1600" dirty="0"/>
              <a:t>Do stress </a:t>
            </a:r>
            <a:r>
              <a:rPr lang="da-DK" sz="1600" dirty="0" err="1"/>
              <a:t>reduction</a:t>
            </a:r>
            <a:r>
              <a:rPr lang="da-DK" sz="1600" dirty="0"/>
              <a:t> </a:t>
            </a:r>
            <a:r>
              <a:rPr lang="da-DK" sz="1600" dirty="0" err="1"/>
              <a:t>activities</a:t>
            </a:r>
            <a:endParaRPr lang="da-DK" sz="1600" dirty="0"/>
          </a:p>
          <a:p>
            <a:r>
              <a:rPr lang="da-DK" sz="1600" dirty="0"/>
              <a:t>Read, </a:t>
            </a:r>
            <a:r>
              <a:rPr lang="da-DK" sz="1600" dirty="0" err="1"/>
              <a:t>study</a:t>
            </a:r>
            <a:r>
              <a:rPr lang="da-DK" sz="1600" dirty="0"/>
              <a:t>, </a:t>
            </a:r>
            <a:r>
              <a:rPr lang="da-DK" sz="1600" dirty="0" err="1"/>
              <a:t>write</a:t>
            </a:r>
            <a:r>
              <a:rPr lang="da-DK" sz="1600" dirty="0"/>
              <a:t> poems</a:t>
            </a:r>
          </a:p>
          <a:p>
            <a:r>
              <a:rPr lang="da-DK" sz="1600" dirty="0" err="1"/>
              <a:t>Create</a:t>
            </a:r>
            <a:r>
              <a:rPr lang="da-DK" sz="1600" dirty="0"/>
              <a:t> a list of </a:t>
            </a:r>
            <a:r>
              <a:rPr lang="da-DK" sz="1600" dirty="0" err="1"/>
              <a:t>ideas</a:t>
            </a:r>
            <a:r>
              <a:rPr lang="da-DK" sz="1600" dirty="0"/>
              <a:t> of </a:t>
            </a:r>
            <a:r>
              <a:rPr lang="da-DK" sz="1600" dirty="0" err="1"/>
              <a:t>what</a:t>
            </a:r>
            <a:r>
              <a:rPr lang="da-DK" sz="1600" dirty="0"/>
              <a:t> </a:t>
            </a:r>
            <a:r>
              <a:rPr lang="da-DK" sz="1600" dirty="0" err="1"/>
              <a:t>people</a:t>
            </a:r>
            <a:r>
              <a:rPr lang="da-DK" sz="1600" dirty="0"/>
              <a:t> </a:t>
            </a:r>
            <a:r>
              <a:rPr lang="da-DK" sz="1600" dirty="0" err="1"/>
              <a:t>always</a:t>
            </a:r>
            <a:r>
              <a:rPr lang="da-DK" sz="1600" dirty="0"/>
              <a:t> </a:t>
            </a:r>
            <a:r>
              <a:rPr lang="da-DK" sz="1600" dirty="0" err="1"/>
              <a:t>wanted</a:t>
            </a:r>
            <a:r>
              <a:rPr lang="da-DK" sz="1600" dirty="0"/>
              <a:t> to do: spring </a:t>
            </a:r>
            <a:r>
              <a:rPr lang="da-DK" sz="1600" dirty="0" err="1"/>
              <a:t>cleaning</a:t>
            </a:r>
            <a:r>
              <a:rPr lang="da-DK" sz="1600" dirty="0"/>
              <a:t>, </a:t>
            </a:r>
            <a:r>
              <a:rPr lang="da-DK" sz="1600" dirty="0" err="1"/>
              <a:t>planning</a:t>
            </a:r>
            <a:r>
              <a:rPr lang="da-DK" sz="1600" dirty="0"/>
              <a:t>, </a:t>
            </a:r>
            <a:r>
              <a:rPr lang="da-DK" sz="1600" dirty="0" err="1"/>
              <a:t>drawing</a:t>
            </a:r>
            <a:r>
              <a:rPr lang="da-DK" sz="1600" dirty="0"/>
              <a:t>, </a:t>
            </a:r>
            <a:r>
              <a:rPr lang="da-DK" sz="1600" dirty="0" err="1"/>
              <a:t>sewing</a:t>
            </a:r>
            <a:r>
              <a:rPr lang="da-DK" sz="1600" dirty="0"/>
              <a:t>, </a:t>
            </a:r>
            <a:r>
              <a:rPr lang="da-DK" sz="1600" dirty="0" err="1"/>
              <a:t>cooking</a:t>
            </a:r>
            <a:r>
              <a:rPr lang="da-DK" sz="1600" dirty="0"/>
              <a:t>, </a:t>
            </a:r>
            <a:r>
              <a:rPr lang="da-DK" sz="1600" dirty="0" err="1"/>
              <a:t>knitting</a:t>
            </a:r>
            <a:r>
              <a:rPr lang="da-DK" sz="1600" dirty="0"/>
              <a:t>, </a:t>
            </a:r>
            <a:r>
              <a:rPr lang="da-DK" sz="1600" dirty="0" err="1"/>
              <a:t>write</a:t>
            </a:r>
            <a:r>
              <a:rPr lang="da-DK" sz="1600" dirty="0"/>
              <a:t> an </a:t>
            </a:r>
            <a:r>
              <a:rPr lang="da-DK" sz="1600" dirty="0" err="1"/>
              <a:t>autobiography</a:t>
            </a:r>
            <a:r>
              <a:rPr lang="da-DK" sz="1600" dirty="0"/>
              <a:t> or a thriller</a:t>
            </a:r>
          </a:p>
          <a:p>
            <a:endParaRPr lang="da-DK" sz="1600" dirty="0"/>
          </a:p>
          <a:p>
            <a:pPr marL="0" indent="0">
              <a:buNone/>
            </a:pPr>
            <a:r>
              <a:rPr lang="da-DK" sz="1600" dirty="0"/>
              <a:t>	And listen to </a:t>
            </a:r>
            <a:r>
              <a:rPr lang="da-DK" sz="1600" dirty="0" err="1"/>
              <a:t>moaning</a:t>
            </a:r>
            <a:r>
              <a:rPr lang="da-DK" sz="1600" dirty="0"/>
              <a:t> and </a:t>
            </a:r>
            <a:r>
              <a:rPr lang="da-DK" sz="1600" dirty="0" err="1"/>
              <a:t>refer</a:t>
            </a:r>
            <a:r>
              <a:rPr lang="da-DK" sz="1600" dirty="0"/>
              <a:t> to </a:t>
            </a:r>
            <a:r>
              <a:rPr lang="da-DK" sz="1600" dirty="0" err="1"/>
              <a:t>other</a:t>
            </a:r>
            <a:r>
              <a:rPr lang="da-DK" sz="1600" dirty="0"/>
              <a:t> services </a:t>
            </a:r>
            <a:r>
              <a:rPr lang="da-DK" sz="1600" dirty="0" err="1"/>
              <a:t>if</a:t>
            </a:r>
            <a:r>
              <a:rPr lang="da-DK" sz="1600" dirty="0"/>
              <a:t> </a:t>
            </a:r>
            <a:r>
              <a:rPr lang="da-DK" sz="1600" dirty="0" err="1"/>
              <a:t>needed</a:t>
            </a:r>
            <a:endParaRPr lang="da-DK" sz="1600" dirty="0"/>
          </a:p>
          <a:p>
            <a:pPr marL="0" indent="0">
              <a:buNone/>
            </a:pPr>
            <a:endParaRPr lang="da-DK" dirty="0"/>
          </a:p>
          <a:p>
            <a:pPr marL="0" indent="0">
              <a:buNone/>
            </a:pPr>
            <a:endParaRPr lang="da-DK" dirty="0"/>
          </a:p>
        </p:txBody>
      </p:sp>
    </p:spTree>
    <p:extLst>
      <p:ext uri="{BB962C8B-B14F-4D97-AF65-F5344CB8AC3E}">
        <p14:creationId xmlns:p14="http://schemas.microsoft.com/office/powerpoint/2010/main" val="7704303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859850-67EE-4266-BA5A-AA82DB719569}"/>
              </a:ext>
            </a:extLst>
          </p:cNvPr>
          <p:cNvSpPr>
            <a:spLocks noGrp="1"/>
          </p:cNvSpPr>
          <p:nvPr>
            <p:ph type="title"/>
          </p:nvPr>
        </p:nvSpPr>
        <p:spPr>
          <a:xfrm>
            <a:off x="1919288" y="908721"/>
            <a:ext cx="8229600" cy="1431255"/>
          </a:xfrm>
        </p:spPr>
        <p:txBody>
          <a:bodyPr/>
          <a:lstStyle/>
          <a:p>
            <a:r>
              <a:rPr lang="da-DK" sz="2800" dirty="0"/>
              <a:t>See </a:t>
            </a:r>
            <a:r>
              <a:rPr lang="da-DK" sz="2800" dirty="0" err="1"/>
              <a:t>materials</a:t>
            </a:r>
            <a:r>
              <a:rPr lang="da-DK" sz="2800" dirty="0"/>
              <a:t> on pscentre.org for </a:t>
            </a:r>
            <a:r>
              <a:rPr lang="da-DK" sz="2800" dirty="0" err="1"/>
              <a:t>providers</a:t>
            </a:r>
            <a:r>
              <a:rPr lang="da-DK" sz="2800" dirty="0"/>
              <a:t>..</a:t>
            </a:r>
          </a:p>
        </p:txBody>
      </p:sp>
      <p:pic>
        <p:nvPicPr>
          <p:cNvPr id="5" name="Pladsholder til indhold 4" descr="Et billede, der indeholder tekst&#10;&#10;Automatisk genereret beskrivelse">
            <a:extLst>
              <a:ext uri="{FF2B5EF4-FFF2-40B4-BE49-F238E27FC236}">
                <a16:creationId xmlns:a16="http://schemas.microsoft.com/office/drawing/2014/main" id="{1873EE3B-5ED8-42E4-BF8A-99483C23E61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25359" y="3690211"/>
            <a:ext cx="4248472" cy="3025496"/>
          </a:xfrm>
        </p:spPr>
      </p:pic>
      <p:pic>
        <p:nvPicPr>
          <p:cNvPr id="7" name="Billede 6" descr="Et billede, der indeholder spil, baseball&#10;&#10;Automatisk genereret beskrivelse">
            <a:extLst>
              <a:ext uri="{FF2B5EF4-FFF2-40B4-BE49-F238E27FC236}">
                <a16:creationId xmlns:a16="http://schemas.microsoft.com/office/drawing/2014/main" id="{96549EBD-AA3A-492C-B686-42DBA2FBCA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31954" y="2177366"/>
            <a:ext cx="2936046" cy="4681320"/>
          </a:xfrm>
          <a:prstGeom prst="rect">
            <a:avLst/>
          </a:prstGeom>
        </p:spPr>
      </p:pic>
      <p:pic>
        <p:nvPicPr>
          <p:cNvPr id="9" name="Billede 8" descr="Et billede, der indeholder beklædning, telefon, kvinde&#10;&#10;Automatisk genereret beskrivelse">
            <a:extLst>
              <a:ext uri="{FF2B5EF4-FFF2-40B4-BE49-F238E27FC236}">
                <a16:creationId xmlns:a16="http://schemas.microsoft.com/office/drawing/2014/main" id="{C5C86711-2BB3-4F55-9AC3-C5ACE4CDE83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13439" y="4149080"/>
            <a:ext cx="1689526" cy="2557120"/>
          </a:xfrm>
          <a:prstGeom prst="rect">
            <a:avLst/>
          </a:prstGeom>
        </p:spPr>
      </p:pic>
      <p:pic>
        <p:nvPicPr>
          <p:cNvPr id="11" name="Billede 10">
            <a:extLst>
              <a:ext uri="{FF2B5EF4-FFF2-40B4-BE49-F238E27FC236}">
                <a16:creationId xmlns:a16="http://schemas.microsoft.com/office/drawing/2014/main" id="{D324BC1A-F246-4788-8570-D8B74FEFA23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25360" y="2089398"/>
            <a:ext cx="1600145" cy="2279208"/>
          </a:xfrm>
          <a:prstGeom prst="rect">
            <a:avLst/>
          </a:prstGeom>
        </p:spPr>
      </p:pic>
    </p:spTree>
    <p:extLst>
      <p:ext uri="{BB962C8B-B14F-4D97-AF65-F5344CB8AC3E}">
        <p14:creationId xmlns:p14="http://schemas.microsoft.com/office/powerpoint/2010/main" val="39283920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D91ECC-CACB-48CD-ABAB-152F3F2B5A6E}"/>
              </a:ext>
            </a:extLst>
          </p:cNvPr>
          <p:cNvSpPr>
            <a:spLocks noGrp="1"/>
          </p:cNvSpPr>
          <p:nvPr>
            <p:ph type="title"/>
          </p:nvPr>
        </p:nvSpPr>
        <p:spPr/>
        <p:txBody>
          <a:bodyPr/>
          <a:lstStyle/>
          <a:p>
            <a:r>
              <a:rPr lang="da-DK" dirty="0"/>
              <a:t>Key </a:t>
            </a:r>
            <a:r>
              <a:rPr lang="da-DK" dirty="0" err="1"/>
              <a:t>resources</a:t>
            </a:r>
            <a:r>
              <a:rPr lang="da-DK" dirty="0"/>
              <a:t> on MHPSS  </a:t>
            </a:r>
          </a:p>
        </p:txBody>
      </p:sp>
      <p:pic>
        <p:nvPicPr>
          <p:cNvPr id="5" name="Pladsholder til indhold 4" descr="Et billede, der indeholder tekst&#10;&#10;Automatisk genereret beskrivelse">
            <a:extLst>
              <a:ext uri="{FF2B5EF4-FFF2-40B4-BE49-F238E27FC236}">
                <a16:creationId xmlns:a16="http://schemas.microsoft.com/office/drawing/2014/main" id="{DEF1FFD3-65D5-4AC4-9175-2B75A91B9F6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519937" y="2708920"/>
            <a:ext cx="4905835" cy="3456384"/>
          </a:xfrm>
        </p:spPr>
      </p:pic>
      <p:pic>
        <p:nvPicPr>
          <p:cNvPr id="7" name="Billede 6" descr="Et billede, der indeholder fugl, blomst&#10;&#10;Automatisk genereret beskrivelse">
            <a:extLst>
              <a:ext uri="{FF2B5EF4-FFF2-40B4-BE49-F238E27FC236}">
                <a16:creationId xmlns:a16="http://schemas.microsoft.com/office/drawing/2014/main" id="{2E8C00F9-D4D0-4B01-8837-C5B4B8C099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1504" y="2034083"/>
            <a:ext cx="3398554" cy="4806058"/>
          </a:xfrm>
          <a:prstGeom prst="rect">
            <a:avLst/>
          </a:prstGeom>
        </p:spPr>
      </p:pic>
    </p:spTree>
    <p:extLst>
      <p:ext uri="{BB962C8B-B14F-4D97-AF65-F5344CB8AC3E}">
        <p14:creationId xmlns:p14="http://schemas.microsoft.com/office/powerpoint/2010/main" val="34809368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2E310-D0A1-46A7-A6B9-009E90525324}"/>
              </a:ext>
            </a:extLst>
          </p:cNvPr>
          <p:cNvSpPr>
            <a:spLocks noGrp="1"/>
          </p:cNvSpPr>
          <p:nvPr>
            <p:ph type="ctrTitle"/>
          </p:nvPr>
        </p:nvSpPr>
        <p:spPr>
          <a:xfrm>
            <a:off x="2085975" y="3105205"/>
            <a:ext cx="7639050" cy="647591"/>
          </a:xfrm>
        </p:spPr>
        <p:txBody>
          <a:bodyPr/>
          <a:lstStyle/>
          <a:p>
            <a:pPr algn="ctr"/>
            <a:r>
              <a:rPr lang="en-GB" sz="3600" dirty="0">
                <a:latin typeface="Arial"/>
                <a:cs typeface="Arial"/>
              </a:rPr>
              <a:t>Discussion and Wrap Up</a:t>
            </a:r>
            <a:endParaRPr lang="en-CH" sz="3600" dirty="0"/>
          </a:p>
        </p:txBody>
      </p:sp>
    </p:spTree>
    <p:extLst>
      <p:ext uri="{BB962C8B-B14F-4D97-AF65-F5344CB8AC3E}">
        <p14:creationId xmlns:p14="http://schemas.microsoft.com/office/powerpoint/2010/main" val="7713500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1354118" y="2982683"/>
            <a:ext cx="8820472" cy="1470025"/>
          </a:xfrm>
        </p:spPr>
        <p:txBody>
          <a:bodyPr>
            <a:noAutofit/>
          </a:bodyPr>
          <a:lstStyle/>
          <a:p>
            <a:pPr algn="r"/>
            <a:r>
              <a:rPr lang="en-US" altLang="zh-TW" sz="2800" b="1" dirty="0">
                <a:solidFill>
                  <a:schemeClr val="accent2">
                    <a:lumMod val="75000"/>
                  </a:schemeClr>
                </a:solidFill>
              </a:rPr>
              <a:t>MHPSS response in COVID-19 in Hong Kong</a:t>
            </a:r>
            <a:endParaRPr lang="zh-TW" altLang="en-US" sz="2400" b="1" dirty="0">
              <a:solidFill>
                <a:schemeClr val="accent2">
                  <a:lumMod val="75000"/>
                </a:schemeClr>
              </a:solidFill>
            </a:endParaRPr>
          </a:p>
        </p:txBody>
      </p:sp>
      <p:sp>
        <p:nvSpPr>
          <p:cNvPr id="3" name="副標題 2"/>
          <p:cNvSpPr>
            <a:spLocks noGrp="1"/>
          </p:cNvSpPr>
          <p:nvPr>
            <p:ph type="subTitle" idx="1"/>
          </p:nvPr>
        </p:nvSpPr>
        <p:spPr>
          <a:xfrm>
            <a:off x="2664572" y="5326163"/>
            <a:ext cx="9336360" cy="1080120"/>
          </a:xfrm>
        </p:spPr>
        <p:txBody>
          <a:bodyPr>
            <a:normAutofit fontScale="85000" lnSpcReduction="20000"/>
          </a:bodyPr>
          <a:lstStyle/>
          <a:p>
            <a:pPr algn="r"/>
            <a:r>
              <a:rPr lang="en-US" altLang="zh-TW" sz="2000" dirty="0">
                <a:solidFill>
                  <a:schemeClr val="tx2">
                    <a:lumMod val="75000"/>
                  </a:schemeClr>
                </a:solidFill>
              </a:rPr>
              <a:t>Eliza Y. L. Cheung</a:t>
            </a:r>
          </a:p>
          <a:p>
            <a:pPr algn="r"/>
            <a:r>
              <a:rPr lang="en-US" altLang="zh-TW" sz="2000" dirty="0">
                <a:solidFill>
                  <a:schemeClr val="tx2">
                    <a:lumMod val="75000"/>
                  </a:schemeClr>
                </a:solidFill>
              </a:rPr>
              <a:t>Service in-charge, Psychological Support Service, </a:t>
            </a:r>
          </a:p>
          <a:p>
            <a:pPr algn="r"/>
            <a:r>
              <a:rPr lang="en-US" altLang="zh-TW" sz="2000" dirty="0">
                <a:solidFill>
                  <a:schemeClr val="tx2">
                    <a:lumMod val="75000"/>
                  </a:schemeClr>
                </a:solidFill>
              </a:rPr>
              <a:t>Hong Kong Red Cross</a:t>
            </a:r>
          </a:p>
          <a:p>
            <a:pPr algn="r"/>
            <a:r>
              <a:rPr lang="en-US" altLang="zh-TW" sz="2000" dirty="0">
                <a:solidFill>
                  <a:schemeClr val="tx2">
                    <a:lumMod val="75000"/>
                  </a:schemeClr>
                </a:solidFill>
              </a:rPr>
              <a:t>Technical Advisor, IFRC Reference Centre for Psychosocial Support, IFRC</a:t>
            </a:r>
          </a:p>
        </p:txBody>
      </p:sp>
    </p:spTree>
    <p:extLst>
      <p:ext uri="{BB962C8B-B14F-4D97-AF65-F5344CB8AC3E}">
        <p14:creationId xmlns:p14="http://schemas.microsoft.com/office/powerpoint/2010/main" val="3382994167"/>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1"/>
          <p:cNvSpPr txBox="1">
            <a:spLocks/>
          </p:cNvSpPr>
          <p:nvPr/>
        </p:nvSpPr>
        <p:spPr>
          <a:xfrm>
            <a:off x="896963" y="2140430"/>
            <a:ext cx="9079550" cy="2520280"/>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br>
              <a:rPr kumimoji="0" lang="en-US" altLang="zh-TW" sz="4000" b="1" i="0" u="none" strike="noStrike" kern="1200" cap="all" spc="0" normalizeH="0" baseline="0" noProof="0" dirty="0">
                <a:ln>
                  <a:noFill/>
                </a:ln>
                <a:solidFill>
                  <a:sysClr val="windowText" lastClr="000000"/>
                </a:solidFill>
                <a:effectLst/>
                <a:uLnTx/>
                <a:uFillTx/>
                <a:latin typeface="Calibri"/>
                <a:ea typeface="新細明體" panose="02020500000000000000" pitchFamily="18" charset="-120"/>
                <a:cs typeface="+mj-cs"/>
              </a:rPr>
            </a:br>
            <a:r>
              <a:rPr kumimoji="0" lang="en-US" altLang="zh-TW" sz="4000" b="1" i="0" u="none" strike="noStrike" kern="1200" cap="all" spc="0" normalizeH="0" baseline="0" noProof="0" dirty="0">
                <a:ln>
                  <a:noFill/>
                </a:ln>
                <a:solidFill>
                  <a:sysClr val="windowText" lastClr="000000"/>
                </a:solidFill>
                <a:effectLst/>
                <a:uLnTx/>
                <a:uFillTx/>
                <a:latin typeface="Calibri"/>
                <a:ea typeface="新細明體" panose="02020500000000000000" pitchFamily="18" charset="-120"/>
                <a:cs typeface="+mj-cs"/>
              </a:rPr>
              <a:t>situation update in Hong Kong SAR</a:t>
            </a:r>
            <a:br>
              <a:rPr kumimoji="0" lang="en-US" altLang="zh-TW" sz="4000" b="1" i="0" u="none" strike="noStrike" kern="1200" cap="all" spc="0" normalizeH="0" baseline="0" noProof="0" dirty="0">
                <a:ln>
                  <a:noFill/>
                </a:ln>
                <a:solidFill>
                  <a:sysClr val="windowText" lastClr="000000"/>
                </a:solidFill>
                <a:effectLst/>
                <a:uLnTx/>
                <a:uFillTx/>
                <a:latin typeface="Calibri"/>
                <a:ea typeface="新細明體" panose="02020500000000000000" pitchFamily="18" charset="-120"/>
                <a:cs typeface="+mj-cs"/>
              </a:rPr>
            </a:br>
            <a:r>
              <a:rPr kumimoji="0" lang="en-US" altLang="zh-TW" sz="2400" b="0" i="0" u="none" strike="noStrike" kern="1200" cap="all" spc="0" normalizeH="0" baseline="0" noProof="0" dirty="0">
                <a:ln>
                  <a:noFill/>
                </a:ln>
                <a:solidFill>
                  <a:sysClr val="windowText" lastClr="000000"/>
                </a:solidFill>
                <a:effectLst/>
                <a:uLnTx/>
                <a:uFillTx/>
                <a:latin typeface="Calibri"/>
                <a:ea typeface="新細明體" panose="02020500000000000000" pitchFamily="18" charset="-120"/>
                <a:cs typeface="+mj-cs"/>
              </a:rPr>
              <a:t>2 March 2020</a:t>
            </a:r>
            <a:endParaRPr kumimoji="0" lang="zh-TW" altLang="en-US" sz="4000" b="0" i="0" u="none" strike="noStrike" kern="1200" cap="all" spc="0" normalizeH="0" baseline="0" noProof="0" dirty="0">
              <a:ln>
                <a:noFill/>
              </a:ln>
              <a:solidFill>
                <a:sysClr val="windowText" lastClr="000000"/>
              </a:solidFill>
              <a:effectLst/>
              <a:uLnTx/>
              <a:uFillTx/>
              <a:latin typeface="Calibri"/>
              <a:ea typeface="新細明體" panose="02020500000000000000" pitchFamily="18" charset="-120"/>
              <a:cs typeface="+mj-cs"/>
            </a:endParaRPr>
          </a:p>
        </p:txBody>
      </p:sp>
      <p:graphicFrame>
        <p:nvGraphicFramePr>
          <p:cNvPr id="7" name="表格 6"/>
          <p:cNvGraphicFramePr>
            <a:graphicFrameLocks noGrp="1"/>
          </p:cNvGraphicFramePr>
          <p:nvPr/>
        </p:nvGraphicFramePr>
        <p:xfrm>
          <a:off x="1146411" y="3991477"/>
          <a:ext cx="9526138" cy="1280160"/>
        </p:xfrm>
        <a:graphic>
          <a:graphicData uri="http://schemas.openxmlformats.org/drawingml/2006/table">
            <a:tbl>
              <a:tblPr firstRow="1" bandRow="1"/>
              <a:tblGrid>
                <a:gridCol w="4763069">
                  <a:extLst>
                    <a:ext uri="{9D8B030D-6E8A-4147-A177-3AD203B41FA5}">
                      <a16:colId xmlns:a16="http://schemas.microsoft.com/office/drawing/2014/main" val="20000"/>
                    </a:ext>
                  </a:extLst>
                </a:gridCol>
                <a:gridCol w="4763069">
                  <a:extLst>
                    <a:ext uri="{9D8B030D-6E8A-4147-A177-3AD203B41FA5}">
                      <a16:colId xmlns:a16="http://schemas.microsoft.com/office/drawing/2014/main" val="20001"/>
                    </a:ext>
                  </a:extLst>
                </a:gridCol>
              </a:tblGrid>
              <a:tr h="37084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altLang="zh-HK" sz="2400" dirty="0"/>
                        <a:t>Number of confirmed cases</a:t>
                      </a:r>
                      <a:endParaRPr lang="zh-HK" altLang="en-US" sz="240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altLang="zh-HK" sz="2400" dirty="0"/>
                        <a:t>Number of confirmed cases Number of deaths among confirmed cases#</a:t>
                      </a:r>
                      <a:endParaRPr lang="zh-HK" altLang="en-US" sz="240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10000"/>
                  </a:ext>
                </a:extLst>
              </a:tr>
              <a:tr h="37084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HK" sz="2400" dirty="0"/>
                        <a:t>100</a:t>
                      </a:r>
                      <a:endParaRPr lang="zh-HK" altLang="en-US" sz="24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HK" sz="2400" dirty="0"/>
                        <a:t>2</a:t>
                      </a:r>
                      <a:endParaRPr lang="zh-HK" altLang="en-US" sz="24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51776364"/>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HK" dirty="0"/>
              <a:t>Direct PFA sessions </a:t>
            </a:r>
            <a:endParaRPr lang="zh-HK" altLang="en-US" dirty="0"/>
          </a:p>
        </p:txBody>
      </p:sp>
      <p:pic>
        <p:nvPicPr>
          <p:cNvPr id="4" name="內容版面配置區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24667" y="1340639"/>
            <a:ext cx="4530725" cy="4530725"/>
          </a:xfrm>
        </p:spPr>
      </p:pic>
      <p:sp>
        <p:nvSpPr>
          <p:cNvPr id="5" name="文字方塊 4"/>
          <p:cNvSpPr txBox="1"/>
          <p:nvPr/>
        </p:nvSpPr>
        <p:spPr>
          <a:xfrm>
            <a:off x="7192370" y="2101799"/>
            <a:ext cx="4653887" cy="304698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HK" sz="2400" b="0" i="0" u="none" strike="noStrike" kern="1200" cap="none" spc="0" normalizeH="0" baseline="0" noProof="0" dirty="0">
                <a:ln>
                  <a:noFill/>
                </a:ln>
                <a:solidFill>
                  <a:srgbClr val="000000"/>
                </a:solidFill>
                <a:effectLst/>
                <a:uLnTx/>
                <a:uFillTx/>
                <a:latin typeface="Arial"/>
                <a:ea typeface="SimHei"/>
              </a:rPr>
              <a:t>By Phone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HK" sz="2400" b="0" i="0" u="none" strike="noStrike" kern="1200" cap="none" spc="0" normalizeH="0" baseline="0" noProof="0" dirty="0">
                <a:ln>
                  <a:noFill/>
                </a:ln>
                <a:solidFill>
                  <a:srgbClr val="000000"/>
                </a:solidFill>
                <a:effectLst/>
                <a:uLnTx/>
                <a:uFillTx/>
                <a:latin typeface="Arial"/>
                <a:ea typeface="SimHei"/>
              </a:rPr>
              <a:t>By Video counseling via Zoom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zh-HK" sz="2400" b="0" i="0" u="none" strike="noStrike" kern="1200" cap="none" spc="0" normalizeH="0" baseline="0" noProof="0" dirty="0">
              <a:ln>
                <a:noFill/>
              </a:ln>
              <a:solidFill>
                <a:srgbClr val="000000"/>
              </a:solidFill>
              <a:effectLst/>
              <a:uLnTx/>
              <a:uFillTx/>
              <a:latin typeface="Arial"/>
              <a:ea typeface="SimHe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HK" sz="2000" b="0" i="0" u="none" strike="noStrike" kern="1200" cap="none" spc="0" normalizeH="0" baseline="0" noProof="0" dirty="0">
                <a:ln>
                  <a:noFill/>
                </a:ln>
                <a:solidFill>
                  <a:srgbClr val="000000"/>
                </a:solidFill>
                <a:effectLst/>
                <a:uLnTx/>
                <a:uFillTx/>
                <a:latin typeface="Arial"/>
                <a:ea typeface="SimHei"/>
              </a:rPr>
              <a:t>Local Hong Kong people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HK" sz="2000" b="0" i="0" u="none" strike="noStrike" kern="1200" cap="none" spc="0" normalizeH="0" baseline="0" noProof="0" dirty="0">
                <a:ln>
                  <a:noFill/>
                </a:ln>
                <a:solidFill>
                  <a:srgbClr val="000000"/>
                </a:solidFill>
                <a:effectLst/>
                <a:uLnTx/>
                <a:uFillTx/>
                <a:latin typeface="Arial"/>
                <a:ea typeface="SimHei"/>
              </a:rPr>
              <a:t>Hong Kong people overseas, </a:t>
            </a:r>
            <a:r>
              <a:rPr kumimoji="0" lang="en-US" altLang="zh-HK" sz="2000" b="0" i="0" u="none" strike="noStrike" kern="1200" cap="none" spc="0" normalizeH="0" baseline="0" noProof="0" dirty="0" err="1">
                <a:ln>
                  <a:noFill/>
                </a:ln>
                <a:solidFill>
                  <a:srgbClr val="000000"/>
                </a:solidFill>
                <a:effectLst/>
                <a:uLnTx/>
                <a:uFillTx/>
                <a:latin typeface="Arial"/>
                <a:ea typeface="SimHei"/>
              </a:rPr>
              <a:t>eg</a:t>
            </a:r>
            <a:r>
              <a:rPr kumimoji="0" lang="en-US" altLang="zh-HK" sz="2000" b="0" i="0" u="none" strike="noStrike" kern="1200" cap="none" spc="0" normalizeH="0" baseline="0" noProof="0" dirty="0">
                <a:ln>
                  <a:noFill/>
                </a:ln>
                <a:solidFill>
                  <a:srgbClr val="000000"/>
                </a:solidFill>
                <a:effectLst/>
                <a:uLnTx/>
                <a:uFillTx/>
                <a:latin typeface="Arial"/>
                <a:ea typeface="SimHei"/>
              </a:rPr>
              <a:t>. Diamond Princess Cruise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zh-HK" sz="2000" b="0" i="0" u="none" strike="noStrike" kern="1200" cap="none" spc="0" normalizeH="0" baseline="0" noProof="0" dirty="0">
              <a:ln>
                <a:noFill/>
              </a:ln>
              <a:solidFill>
                <a:srgbClr val="000000"/>
              </a:solidFill>
              <a:effectLst/>
              <a:uLnTx/>
              <a:uFillTx/>
              <a:latin typeface="Arial"/>
              <a:ea typeface="SimHe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HK" sz="2000" b="0" i="0" u="none" strike="noStrike" kern="1200" cap="none" spc="0" normalizeH="0" baseline="0" noProof="0" dirty="0">
                <a:ln>
                  <a:noFill/>
                </a:ln>
                <a:solidFill>
                  <a:srgbClr val="000000"/>
                </a:solidFill>
                <a:effectLst/>
                <a:uLnTx/>
                <a:uFillTx/>
                <a:latin typeface="Arial"/>
                <a:ea typeface="SimHei"/>
              </a:rPr>
              <a:t>From social unrest to disease outbreak</a:t>
            </a:r>
            <a:endParaRPr kumimoji="0" lang="zh-HK" altLang="en-US" sz="2000" b="0" i="0" u="none" strike="noStrike" kern="1200" cap="none" spc="0" normalizeH="0" baseline="0" noProof="0" dirty="0">
              <a:ln>
                <a:noFill/>
              </a:ln>
              <a:solidFill>
                <a:srgbClr val="000000"/>
              </a:solidFill>
              <a:effectLst/>
              <a:uLnTx/>
              <a:uFillTx/>
              <a:latin typeface="Arial"/>
              <a:ea typeface="SimHei"/>
            </a:endParaRPr>
          </a:p>
        </p:txBody>
      </p:sp>
    </p:spTree>
    <p:extLst>
      <p:ext uri="{BB962C8B-B14F-4D97-AF65-F5344CB8AC3E}">
        <p14:creationId xmlns:p14="http://schemas.microsoft.com/office/powerpoint/2010/main" val="1576209641"/>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HK" dirty="0"/>
              <a:t>Development of MHPSS IEC materials</a:t>
            </a:r>
            <a:endParaRPr lang="zh-HK" altLang="en-US" dirty="0"/>
          </a:p>
        </p:txBody>
      </p:sp>
      <p:sp>
        <p:nvSpPr>
          <p:cNvPr id="5" name="文字方塊 4"/>
          <p:cNvSpPr txBox="1"/>
          <p:nvPr/>
        </p:nvSpPr>
        <p:spPr>
          <a:xfrm>
            <a:off x="609600" y="1186806"/>
            <a:ext cx="408068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HK" sz="2400" b="1" i="0" u="none" strike="noStrike" kern="1200" cap="none" spc="0" normalizeH="0" baseline="0" noProof="0" dirty="0">
                <a:ln>
                  <a:noFill/>
                </a:ln>
                <a:solidFill>
                  <a:srgbClr val="000000"/>
                </a:solidFill>
                <a:effectLst/>
                <a:uLnTx/>
                <a:uFillTx/>
                <a:latin typeface="Arial"/>
                <a:ea typeface="SimHei"/>
              </a:rPr>
              <a:t>For General public </a:t>
            </a:r>
            <a:endParaRPr kumimoji="0" lang="zh-HK" altLang="en-US" sz="2400" b="1" i="0" u="none" strike="noStrike" kern="1200" cap="none" spc="0" normalizeH="0" baseline="0" noProof="0" dirty="0">
              <a:ln>
                <a:noFill/>
              </a:ln>
              <a:solidFill>
                <a:srgbClr val="000000"/>
              </a:solidFill>
              <a:effectLst/>
              <a:uLnTx/>
              <a:uFillTx/>
              <a:latin typeface="Arial"/>
              <a:ea typeface="SimHei"/>
            </a:endParaRPr>
          </a:p>
        </p:txBody>
      </p:sp>
      <p:pic>
        <p:nvPicPr>
          <p:cNvPr id="11" name="圖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 y="1937982"/>
            <a:ext cx="3336878" cy="3336878"/>
          </a:xfrm>
          <a:prstGeom prst="rect">
            <a:avLst/>
          </a:prstGeom>
        </p:spPr>
      </p:pic>
      <p:pic>
        <p:nvPicPr>
          <p:cNvPr id="12" name="圖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28549" y="943108"/>
            <a:ext cx="2965394" cy="2965394"/>
          </a:xfrm>
          <a:prstGeom prst="rect">
            <a:avLst/>
          </a:prstGeom>
        </p:spPr>
      </p:pic>
      <p:pic>
        <p:nvPicPr>
          <p:cNvPr id="13" name="圖片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67617" y="935020"/>
            <a:ext cx="3060360" cy="3060360"/>
          </a:xfrm>
          <a:prstGeom prst="rect">
            <a:avLst/>
          </a:prstGeom>
        </p:spPr>
      </p:pic>
      <p:pic>
        <p:nvPicPr>
          <p:cNvPr id="14" name="圖片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28130" y="3837864"/>
            <a:ext cx="2873991" cy="2873991"/>
          </a:xfrm>
          <a:prstGeom prst="rect">
            <a:avLst/>
          </a:prstGeom>
        </p:spPr>
      </p:pic>
      <p:pic>
        <p:nvPicPr>
          <p:cNvPr id="15" name="圖片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83773" y="3837864"/>
            <a:ext cx="2929991" cy="2929991"/>
          </a:xfrm>
          <a:prstGeom prst="rect">
            <a:avLst/>
          </a:prstGeom>
        </p:spPr>
      </p:pic>
    </p:spTree>
    <p:extLst>
      <p:ext uri="{BB962C8B-B14F-4D97-AF65-F5344CB8AC3E}">
        <p14:creationId xmlns:p14="http://schemas.microsoft.com/office/powerpoint/2010/main" val="602121908"/>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HK" dirty="0"/>
              <a:t>Development of MHPSS IEC materials</a:t>
            </a:r>
            <a:endParaRPr lang="zh-HK" altLang="en-US" dirty="0"/>
          </a:p>
        </p:txBody>
      </p:sp>
      <p:sp>
        <p:nvSpPr>
          <p:cNvPr id="5" name="文字方塊 4"/>
          <p:cNvSpPr txBox="1"/>
          <p:nvPr/>
        </p:nvSpPr>
        <p:spPr>
          <a:xfrm>
            <a:off x="609600" y="1186806"/>
            <a:ext cx="408068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HK" sz="2400" b="1" i="0" u="none" strike="noStrike" kern="1200" cap="none" spc="0" normalizeH="0" baseline="0" noProof="0" dirty="0">
                <a:ln>
                  <a:noFill/>
                </a:ln>
                <a:solidFill>
                  <a:srgbClr val="000000"/>
                </a:solidFill>
                <a:effectLst/>
                <a:uLnTx/>
                <a:uFillTx/>
                <a:latin typeface="Arial"/>
                <a:ea typeface="SimHei"/>
              </a:rPr>
              <a:t>For People under quarantine</a:t>
            </a:r>
            <a:endParaRPr kumimoji="0" lang="zh-HK" altLang="en-US" sz="2400" b="1" i="0" u="none" strike="noStrike" kern="1200" cap="none" spc="0" normalizeH="0" baseline="0" noProof="0" dirty="0">
              <a:ln>
                <a:noFill/>
              </a:ln>
              <a:solidFill>
                <a:srgbClr val="000000"/>
              </a:solidFill>
              <a:effectLst/>
              <a:uLnTx/>
              <a:uFillTx/>
              <a:latin typeface="Arial"/>
              <a:ea typeface="SimHei"/>
            </a:endParaRPr>
          </a:p>
        </p:txBody>
      </p:sp>
      <p:pic>
        <p:nvPicPr>
          <p:cNvPr id="4" name="圖片 3"/>
          <p:cNvPicPr>
            <a:picLocks noChangeAspect="1"/>
          </p:cNvPicPr>
          <p:nvPr/>
        </p:nvPicPr>
        <p:blipFill>
          <a:blip r:embed="rId2"/>
          <a:stretch>
            <a:fillRect/>
          </a:stretch>
        </p:blipFill>
        <p:spPr>
          <a:xfrm>
            <a:off x="609600" y="2017802"/>
            <a:ext cx="2940701" cy="2922687"/>
          </a:xfrm>
          <a:prstGeom prst="rect">
            <a:avLst/>
          </a:prstGeom>
        </p:spPr>
      </p:pic>
      <p:sp>
        <p:nvSpPr>
          <p:cNvPr id="16" name="文字方塊 15"/>
          <p:cNvSpPr txBox="1"/>
          <p:nvPr/>
        </p:nvSpPr>
        <p:spPr>
          <a:xfrm>
            <a:off x="3833380" y="2140580"/>
            <a:ext cx="408068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HK" sz="2400" b="1" i="0" u="none" strike="noStrike" kern="1200" cap="none" spc="0" normalizeH="0" baseline="0" noProof="0" dirty="0">
                <a:ln>
                  <a:noFill/>
                </a:ln>
                <a:solidFill>
                  <a:srgbClr val="000000"/>
                </a:solidFill>
                <a:effectLst/>
                <a:uLnTx/>
                <a:uFillTx/>
                <a:latin typeface="Arial"/>
                <a:ea typeface="SimHei"/>
              </a:rPr>
              <a:t>For Elderly and people with chronic conditions </a:t>
            </a:r>
            <a:endParaRPr kumimoji="0" lang="zh-HK" altLang="en-US" sz="2400" b="1" i="0" u="none" strike="noStrike" kern="1200" cap="none" spc="0" normalizeH="0" baseline="0" noProof="0" dirty="0">
              <a:ln>
                <a:noFill/>
              </a:ln>
              <a:solidFill>
                <a:srgbClr val="000000"/>
              </a:solidFill>
              <a:effectLst/>
              <a:uLnTx/>
              <a:uFillTx/>
              <a:latin typeface="Arial"/>
              <a:ea typeface="SimHei"/>
            </a:endParaRPr>
          </a:p>
        </p:txBody>
      </p:sp>
      <p:pic>
        <p:nvPicPr>
          <p:cNvPr id="7" name="圖片 6"/>
          <p:cNvPicPr>
            <a:picLocks noChangeAspect="1"/>
          </p:cNvPicPr>
          <p:nvPr/>
        </p:nvPicPr>
        <p:blipFill>
          <a:blip r:embed="rId3"/>
          <a:stretch>
            <a:fillRect/>
          </a:stretch>
        </p:blipFill>
        <p:spPr>
          <a:xfrm>
            <a:off x="4055659" y="3033896"/>
            <a:ext cx="3636124" cy="3613851"/>
          </a:xfrm>
          <a:prstGeom prst="rect">
            <a:avLst/>
          </a:prstGeom>
        </p:spPr>
      </p:pic>
      <p:pic>
        <p:nvPicPr>
          <p:cNvPr id="8" name="圖片 7"/>
          <p:cNvPicPr>
            <a:picLocks noChangeAspect="1"/>
          </p:cNvPicPr>
          <p:nvPr/>
        </p:nvPicPr>
        <p:blipFill>
          <a:blip r:embed="rId4"/>
          <a:stretch>
            <a:fillRect/>
          </a:stretch>
        </p:blipFill>
        <p:spPr>
          <a:xfrm>
            <a:off x="7541653" y="3933831"/>
            <a:ext cx="2721464" cy="2713916"/>
          </a:xfrm>
          <a:prstGeom prst="rect">
            <a:avLst/>
          </a:prstGeom>
        </p:spPr>
      </p:pic>
      <p:pic>
        <p:nvPicPr>
          <p:cNvPr id="9" name="圖片 8"/>
          <p:cNvPicPr>
            <a:picLocks noChangeAspect="1"/>
          </p:cNvPicPr>
          <p:nvPr/>
        </p:nvPicPr>
        <p:blipFill>
          <a:blip r:embed="rId5"/>
          <a:stretch>
            <a:fillRect/>
          </a:stretch>
        </p:blipFill>
        <p:spPr>
          <a:xfrm>
            <a:off x="8941846" y="1178328"/>
            <a:ext cx="2782094" cy="2755503"/>
          </a:xfrm>
          <a:prstGeom prst="rect">
            <a:avLst/>
          </a:prstGeom>
        </p:spPr>
      </p:pic>
    </p:spTree>
    <p:extLst>
      <p:ext uri="{BB962C8B-B14F-4D97-AF65-F5344CB8AC3E}">
        <p14:creationId xmlns:p14="http://schemas.microsoft.com/office/powerpoint/2010/main" val="2339417241"/>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a:stretch>
            <a:fillRect/>
          </a:stretch>
        </p:blipFill>
        <p:spPr>
          <a:xfrm>
            <a:off x="377557" y="179814"/>
            <a:ext cx="6156445" cy="4337595"/>
          </a:xfrm>
          <a:prstGeom prst="rect">
            <a:avLst/>
          </a:prstGeom>
        </p:spPr>
      </p:pic>
      <p:pic>
        <p:nvPicPr>
          <p:cNvPr id="5" name="圖片 4"/>
          <p:cNvPicPr>
            <a:picLocks noChangeAspect="1"/>
          </p:cNvPicPr>
          <p:nvPr/>
        </p:nvPicPr>
        <p:blipFill>
          <a:blip r:embed="rId3"/>
          <a:stretch>
            <a:fillRect/>
          </a:stretch>
        </p:blipFill>
        <p:spPr>
          <a:xfrm>
            <a:off x="5404513" y="2223765"/>
            <a:ext cx="6528179" cy="4587288"/>
          </a:xfrm>
          <a:prstGeom prst="rect">
            <a:avLst/>
          </a:prstGeom>
        </p:spPr>
      </p:pic>
      <p:sp>
        <p:nvSpPr>
          <p:cNvPr id="6" name="文字方塊 5"/>
          <p:cNvSpPr txBox="1"/>
          <p:nvPr/>
        </p:nvSpPr>
        <p:spPr>
          <a:xfrm>
            <a:off x="6942161" y="477123"/>
            <a:ext cx="4358185" cy="8603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HK" sz="2400" b="1" i="0" u="none" strike="noStrike" kern="1200" cap="none" spc="0" normalizeH="0" baseline="0" noProof="0" dirty="0">
                <a:ln>
                  <a:noFill/>
                </a:ln>
                <a:solidFill>
                  <a:srgbClr val="000000"/>
                </a:solidFill>
                <a:effectLst/>
                <a:uLnTx/>
                <a:uFillTx/>
                <a:latin typeface="Arial"/>
                <a:ea typeface="SimHei"/>
              </a:rPr>
              <a:t>For healthcare and first responders</a:t>
            </a:r>
            <a:endParaRPr kumimoji="0" lang="zh-HK" altLang="en-US" sz="2400" b="1" i="0" u="none" strike="noStrike" kern="1200" cap="none" spc="0" normalizeH="0" baseline="0" noProof="0" dirty="0">
              <a:ln>
                <a:noFill/>
              </a:ln>
              <a:solidFill>
                <a:srgbClr val="000000"/>
              </a:solidFill>
              <a:effectLst/>
              <a:uLnTx/>
              <a:uFillTx/>
              <a:latin typeface="Arial"/>
              <a:ea typeface="SimHei"/>
            </a:endParaRPr>
          </a:p>
        </p:txBody>
      </p:sp>
    </p:spTree>
    <p:extLst>
      <p:ext uri="{BB962C8B-B14F-4D97-AF65-F5344CB8AC3E}">
        <p14:creationId xmlns:p14="http://schemas.microsoft.com/office/powerpoint/2010/main" val="1539745467"/>
      </p:ext>
    </p:extLst>
  </p:cSld>
  <p:clrMapOvr>
    <a:masterClrMapping/>
  </p:clrMapOvr>
  <p:transition spd="slow">
    <p:fade/>
  </p:transition>
</p:sld>
</file>

<file path=ppt/theme/theme1.xml><?xml version="1.0" encoding="utf-8"?>
<a:theme xmlns:a="http://schemas.openxmlformats.org/drawingml/2006/main" name="IFRC_2011 presentation-E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plate with red bar">
  <a:themeElements>
    <a:clrScheme name="defaul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Arial"/>
        <a:ea typeface="SimHei"/>
        <a:cs typeface="新細明體"/>
      </a:majorFont>
      <a:minorFont>
        <a:latin typeface="Arial"/>
        <a:ea typeface="SimHei"/>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spAutoFit/>
      </a:bodyPr>
      <a:lstStyle>
        <a:defPPr algn="l">
          <a:defRPr sz="2000" dirty="0">
            <a:latin typeface="Segoe UI" panose="020B0502040204020203" pitchFamily="34" charset="0"/>
            <a:ea typeface="Meiryo UI" panose="020B0604030504040204" pitchFamily="50" charset="-128"/>
          </a:defRPr>
        </a:defPPr>
      </a:lstStyle>
    </a:spDef>
    <a:txDef>
      <a:spPr/>
      <a:bodyPr wrap="square" rtlCol="0">
        <a:spAutoFit/>
      </a:bodyPr>
      <a:lstStyle>
        <a:defPPr>
          <a:defRPr kumimoji="1" dirty="0"/>
        </a:defPPr>
      </a:lstStyle>
    </a:tx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9A356DB108CED48AE4B89B3C0C57752" ma:contentTypeVersion="13" ma:contentTypeDescription="Create a new document." ma:contentTypeScope="" ma:versionID="92051d3ee85c2c27ada7d9dea84376dc">
  <xsd:schema xmlns:xsd="http://www.w3.org/2001/XMLSchema" xmlns:xs="http://www.w3.org/2001/XMLSchema" xmlns:p="http://schemas.microsoft.com/office/2006/metadata/properties" xmlns:ns3="d10998b5-17c1-4d27-a28f-99e3f995dcf7" xmlns:ns4="1941c53d-cef1-4100-8f02-91267451e82d" targetNamespace="http://schemas.microsoft.com/office/2006/metadata/properties" ma:root="true" ma:fieldsID="5d13a54ac6977aad98a55fc0e109faa5" ns3:_="" ns4:_="">
    <xsd:import namespace="d10998b5-17c1-4d27-a28f-99e3f995dcf7"/>
    <xsd:import namespace="1941c53d-cef1-4100-8f02-91267451e82d"/>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ServiceAutoTags" minOccurs="0"/>
                <xsd:element ref="ns3:MediaServiceGenerationTime" minOccurs="0"/>
                <xsd:element ref="ns3:MediaServiceEventHashCode" minOccurs="0"/>
                <xsd:element ref="ns3:MediaServiceLocation" minOccurs="0"/>
                <xsd:element ref="ns3:MediaServiceOCR"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10998b5-17c1-4d27-a28f-99e3f995dcf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941c53d-cef1-4100-8f02-91267451e82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AC2CA09-0928-4ED5-8C81-D5B36AC8A47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10998b5-17c1-4d27-a28f-99e3f995dcf7"/>
    <ds:schemaRef ds:uri="1941c53d-cef1-4100-8f02-91267451e82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B447F54-AE40-4EC6-A7C7-EED500EAF2B3}">
  <ds:schemaRefs>
    <ds:schemaRef ds:uri="http://schemas.microsoft.com/sharepoint/v3/contenttype/forms"/>
  </ds:schemaRefs>
</ds:datastoreItem>
</file>

<file path=customXml/itemProps3.xml><?xml version="1.0" encoding="utf-8"?>
<ds:datastoreItem xmlns:ds="http://schemas.openxmlformats.org/officeDocument/2006/customXml" ds:itemID="{43ACA4B6-5E92-472E-802D-8CFC6285E22A}">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55</TotalTime>
  <Words>2671</Words>
  <Application>Microsoft Office PowerPoint</Application>
  <PresentationFormat>Widescreen</PresentationFormat>
  <Paragraphs>295</Paragraphs>
  <Slides>37</Slides>
  <Notes>13</Notes>
  <HiddenSlides>0</HiddenSlides>
  <MMClips>0</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37</vt:i4>
      </vt:variant>
    </vt:vector>
  </HeadingPairs>
  <TitlesOfParts>
    <vt:vector size="48" baseType="lpstr">
      <vt:lpstr>Meiryo UI</vt:lpstr>
      <vt:lpstr>Arial</vt:lpstr>
      <vt:lpstr>Calibri</vt:lpstr>
      <vt:lpstr>Carlito</vt:lpstr>
      <vt:lpstr>Times New Roman</vt:lpstr>
      <vt:lpstr>Wingdings</vt:lpstr>
      <vt:lpstr>IFRC_2011 presentation-EN</vt:lpstr>
      <vt:lpstr>Template with red bar</vt:lpstr>
      <vt:lpstr>Edge</vt:lpstr>
      <vt:lpstr>1_Office テーマ</vt:lpstr>
      <vt:lpstr>Office Theme</vt:lpstr>
      <vt:lpstr>COVID-19 PSS Response Webinar</vt:lpstr>
      <vt:lpstr>Agenda </vt:lpstr>
      <vt:lpstr>Introduction</vt:lpstr>
      <vt:lpstr>MHPSS response in COVID-19 in Hong Kong</vt:lpstr>
      <vt:lpstr>PowerPoint Presentation</vt:lpstr>
      <vt:lpstr>Direct PFA sessions </vt:lpstr>
      <vt:lpstr>Development of MHPSS IEC materials</vt:lpstr>
      <vt:lpstr>Development of MHPSS IEC materials</vt:lpstr>
      <vt:lpstr>PowerPoint Presentation</vt:lpstr>
      <vt:lpstr>Distribution of MHPSS IEC materials</vt:lpstr>
      <vt:lpstr>Translation of MHPSS guide into Chinese </vt:lpstr>
      <vt:lpstr>Facebook live to deliver MHPSS messages to public </vt:lpstr>
      <vt:lpstr>Recording MHPSS seminar for middle and high school students to learn from home (suspension of school from end of Jan to mid April) </vt:lpstr>
      <vt:lpstr>Japanese Red Cross Society’s Cruise Ship Operations</vt:lpstr>
      <vt:lpstr>Japanese Red Cross Society’s Cruise Ship Operations</vt:lpstr>
      <vt:lpstr>Japanese Red Cross Society’s Cruise Ship Operations</vt:lpstr>
      <vt:lpstr>Japanese Red Cross Society’s Cruise Ship Operations</vt:lpstr>
      <vt:lpstr>Japanese Red Cross Society’s Cruise Ship Operations</vt:lpstr>
      <vt:lpstr>Canadian Red Cross  MHPSS responses in Canada &amp; Japan</vt:lpstr>
      <vt:lpstr>PowerPoint Presentation</vt:lpstr>
      <vt:lpstr>MHPSS responses with nationals during and  after quarantine in Canada</vt:lpstr>
      <vt:lpstr>Trenton and Cornwall Response  demographics</vt:lpstr>
      <vt:lpstr>Summary MHPSS Response in Canada</vt:lpstr>
      <vt:lpstr>PowerPoint Presentation</vt:lpstr>
      <vt:lpstr>MHPSS responses with Canadian  nationals in Japan</vt:lpstr>
      <vt:lpstr>MHPSS responses with Canadian  nationals in Japan</vt:lpstr>
      <vt:lpstr>PowerPoint Presentation</vt:lpstr>
      <vt:lpstr>PowerPoint Presentation</vt:lpstr>
      <vt:lpstr> MHPSS INTERVENTIONS IN COVID-19 Ea Suzanne Akasha, technical adviser, eaaka@rodekors.dk </vt:lpstr>
      <vt:lpstr>  Principles for MHPSS in humanitarian settings  </vt:lpstr>
      <vt:lpstr>MHPSS CONSIDERATIONS AND MESSAGES  FOR THE GENERAL PUBLIC</vt:lpstr>
      <vt:lpstr>MHPSS CONSIDERATIONS AND MESSAGES Volunteers with face to face contact</vt:lpstr>
      <vt:lpstr> MHPSS CONSIDERATIONS AND MESSAGES  Volunteers with no face to face contact  </vt:lpstr>
      <vt:lpstr> MHPSS CONSIDERATIONS AND MESSAGES  Volunteers offering remote supports as hotlines  </vt:lpstr>
      <vt:lpstr>See materials on pscentre.org for providers..</vt:lpstr>
      <vt:lpstr>Key resources on MHPSS  </vt:lpstr>
      <vt:lpstr>Discussion and Wrap Up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COVID-19 Psychosocial Support Webinar</dc:title>
  <dc:creator>CHIKA NWAKA</dc:creator>
  <cp:lastModifiedBy>CHIKA NWAKA</cp:lastModifiedBy>
  <cp:revision>5</cp:revision>
  <dcterms:created xsi:type="dcterms:W3CDTF">2020-03-02T08:27:18Z</dcterms:created>
  <dcterms:modified xsi:type="dcterms:W3CDTF">2020-03-02T15:11:16Z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0x01010049A356DB108CED48AE4B89B3C0C57752</vt:lpwstr>
  </property>
</Properties>
</file>