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Guhle" initials="JG" lastIdx="1" clrIdx="0">
    <p:extLst>
      <p:ext uri="{19B8F6BF-5375-455C-9EA6-DF929625EA0E}">
        <p15:presenceInfo xmlns:p15="http://schemas.microsoft.com/office/powerpoint/2012/main" userId="S::jeguh@rodekors.dk::c4eeef05-5b40-4cf2-929e-a5e0a64d3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F0607-8C02-451A-AEB8-2C1CC0B93F75}" v="2" dt="2021-04-23T08:36:44.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autoAdjust="0"/>
    <p:restoredTop sz="50360" autoAdjust="0"/>
  </p:normalViewPr>
  <p:slideViewPr>
    <p:cSldViewPr snapToGrid="0" showGuides="1">
      <p:cViewPr varScale="1">
        <p:scale>
          <a:sx n="33" d="100"/>
          <a:sy n="33" d="100"/>
        </p:scale>
        <p:origin x="1608" y="22"/>
      </p:cViewPr>
      <p:guideLst/>
    </p:cSldViewPr>
  </p:slideViewPr>
  <p:notesTextViewPr>
    <p:cViewPr>
      <p:scale>
        <a:sx n="1" d="1"/>
        <a:sy n="1" d="1"/>
      </p:scale>
      <p:origin x="0" y="-31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3T10:34:04.087"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9F631-9295-4164-BE7C-4ED226002EE8}" type="datetimeFigureOut">
              <a:rPr lang="en-GB" smtClean="0"/>
              <a:t>18/05/2021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2641A-B3CC-487B-ADBB-88958F0DFD7D}" type="slidenum">
              <a:rPr lang="en-GB" smtClean="0"/>
              <a:t>‹#›</a:t>
            </a:fld>
            <a:endParaRPr lang="en-GB"/>
          </a:p>
        </p:txBody>
      </p:sp>
    </p:spTree>
    <p:extLst>
      <p:ext uri="{BB962C8B-B14F-4D97-AF65-F5344CB8AC3E}">
        <p14:creationId xmlns:p14="http://schemas.microsoft.com/office/powerpoint/2010/main" val="178288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sychosocial.centre@ifrc.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crc.org/en/publication/4311-guidelines-mental-health-and-psychosocial-suppor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scentre.org/movement-resource-room-mhpss-policy-and-resolut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FDKnxU7BkG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youtu.be/LAaI6JC5eL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I_12qZd4g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youtu.be/3jrgzGlt0y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centre.org/movement-resource-room-mhpss-policy-and-resolu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jV8Sc552g1Q"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youtu.be/e_bkzT67W3g" TargetMode="External"/><Relationship Id="rId5" Type="http://schemas.openxmlformats.org/officeDocument/2006/relationships/hyperlink" Target="https://youtu.be/AZjo2zhDkcM" TargetMode="External"/><Relationship Id="rId4" Type="http://schemas.openxmlformats.org/officeDocument/2006/relationships/hyperlink" Target="https://youtu.be/zAHD8CEWuX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SLIDE 1. 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Introduction.</a:t>
            </a:r>
            <a:r>
              <a:rPr lang="en-GB" sz="1200" b="1" kern="1200" dirty="0">
                <a:solidFill>
                  <a:schemeClr val="tx1"/>
                </a:solidFill>
                <a:effectLst/>
                <a:latin typeface="+mn-lt"/>
                <a:ea typeface="+mn-ea"/>
                <a:cs typeface="+mn-cs"/>
              </a:rPr>
              <a:t> </a:t>
            </a:r>
          </a:p>
          <a:p>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Purpose of the PowerPoint Presentation</a:t>
            </a:r>
            <a:endParaRPr lang="da-DK"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[This PowerPoint has been designed to assist National Societies in explaining the Red Cross Red Crescent Movement policy, resolution and roadmap on mental health and psychosocial support. National Societies may edit or adapt any of the images or text to fit their specific context. It is encouraged to use photos and examples from your own specific contexts.]</a:t>
            </a:r>
          </a:p>
          <a:p>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Title &amp; Subtitle. </a:t>
            </a:r>
            <a:r>
              <a:rPr lang="en-US" sz="1200" kern="1200" dirty="0">
                <a:solidFill>
                  <a:schemeClr val="tx1"/>
                </a:solidFill>
                <a:effectLst/>
                <a:latin typeface="+mn-lt"/>
                <a:ea typeface="+mn-ea"/>
                <a:cs typeface="+mn-cs"/>
              </a:rPr>
              <a:t>Mental Health Matters</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You may also wish to include other details including: A subtitle such as ‘Mental health and psychosocial support and the Red Cross Red Crescent Movement’, your organization’s name and logo, your role, or the specific topics you will discuss – the policy, resolution, and/or the roadmap</a:t>
            </a:r>
            <a:r>
              <a:rPr lang="en-GB" sz="1200" kern="1200" dirty="0">
                <a:solidFill>
                  <a:schemeClr val="tx1"/>
                </a:solidFill>
                <a:effectLst/>
                <a:latin typeface="+mn-lt"/>
                <a:ea typeface="+mn-ea"/>
                <a:cs typeface="+mn-cs"/>
              </a:rPr>
              <a:t>.]</a:t>
            </a:r>
          </a:p>
          <a:p>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Speaking notes. Present yourself, your organization, and your role and the topic. See the example below. Adapt the details.</a:t>
            </a:r>
            <a:endParaRPr lang="da-DK"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Welcome and thank you for taking the time to be here and take part in this learning session about the Red Cross Red Crescent mental health and psychosocial support policy, resolution and roadmap. </a:t>
            </a:r>
            <a:endParaRPr lang="da-DK"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My name is Mel Powell. I am a psychologist at the Icelandic Red Cross with experience and expertise in mental health and psychosocial support. I am also the focal point at the Icelandic Red Cross on the Movement’s mental health and psychosocial support policy. </a:t>
            </a:r>
            <a:endParaRPr lang="da-DK"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 will lead the session today and it will take </a:t>
            </a:r>
            <a:r>
              <a:rPr lang="en-GB" sz="1200" i="1" kern="1200" dirty="0">
                <a:solidFill>
                  <a:schemeClr val="tx1"/>
                </a:solidFill>
                <a:effectLst/>
                <a:latin typeface="+mn-lt"/>
                <a:ea typeface="+mn-ea"/>
                <a:cs typeface="+mn-cs"/>
              </a:rPr>
              <a:t>approximately thirty minutes. </a:t>
            </a:r>
            <a:r>
              <a:rPr lang="en-GB" sz="1200" b="1" kern="1200" dirty="0">
                <a:solidFill>
                  <a:schemeClr val="tx1"/>
                </a:solidFill>
                <a:effectLst/>
                <a:latin typeface="+mn-lt"/>
                <a:ea typeface="+mn-ea"/>
                <a:cs typeface="+mn-cs"/>
              </a:rPr>
              <a:t>[Adapt the timing according to how long you plan to use]. </a:t>
            </a:r>
            <a:r>
              <a:rPr lang="en-GB" sz="1200" kern="1200" dirty="0">
                <a:solidFill>
                  <a:schemeClr val="tx1"/>
                </a:solidFill>
                <a:effectLst/>
                <a:latin typeface="+mn-lt"/>
                <a:ea typeface="+mn-ea"/>
                <a:cs typeface="+mn-cs"/>
              </a:rPr>
              <a:t>We will have time throughout and at the end for questions.</a:t>
            </a:r>
            <a:r>
              <a:rPr lang="en-GB"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endParaRPr lang="da-DK" dirty="0"/>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1</a:t>
            </a:fld>
            <a:endParaRPr lang="en-GB"/>
          </a:p>
        </p:txBody>
      </p:sp>
    </p:spTree>
    <p:extLst>
      <p:ext uri="{BB962C8B-B14F-4D97-AF65-F5344CB8AC3E}">
        <p14:creationId xmlns:p14="http://schemas.microsoft.com/office/powerpoint/2010/main" val="293262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10.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Introduce the roadmap and explain its purpose and focus areas</a:t>
            </a:r>
            <a:endParaRPr lang="da-DK"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Speaking notes</a:t>
            </a: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In 2020, a joint roadmap was developed by the IFRC, the ICRC and National Societies as a way forward for the Movement to implement the policy and resolution. </a:t>
            </a:r>
            <a:endParaRPr lang="da-DK" sz="1200" kern="1200" dirty="0">
              <a:solidFill>
                <a:schemeClr val="tx1"/>
              </a:solidFill>
              <a:effectLst/>
              <a:latin typeface="+mn-lt"/>
              <a:ea typeface="+mn-ea"/>
              <a:cs typeface="+mn-cs"/>
            </a:endParaRPr>
          </a:p>
          <a:p>
            <a:pPr marL="54000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The roadmap supports a strategic and coordinated approach to implementation of the policy and resolution and identifies six priority action areas – as shown on the PowerPoint slide. These areas were selected as areas on which all Movement components could work and show </a:t>
            </a:r>
            <a:r>
              <a:rPr lang="en-AU" sz="1200" kern="1200" dirty="0">
                <a:solidFill>
                  <a:schemeClr val="tx1"/>
                </a:solidFill>
                <a:effectLst/>
                <a:latin typeface="+mn-lt"/>
                <a:ea typeface="+mn-ea"/>
                <a:cs typeface="+mn-cs"/>
              </a:rPr>
              <a:t>collective impact and highlight MHPSS as part of our core identify and brand. </a:t>
            </a:r>
            <a:endParaRPr lang="da-DK" sz="1200" kern="1200" dirty="0">
              <a:solidFill>
                <a:schemeClr val="tx1"/>
              </a:solidFill>
              <a:effectLst/>
              <a:latin typeface="+mn-lt"/>
              <a:ea typeface="+mn-ea"/>
              <a:cs typeface="+mn-cs"/>
            </a:endParaRPr>
          </a:p>
          <a:p>
            <a:pPr marL="54000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It sets out key activities for National Societies, IFRC and ICRC and for the Movement as a whole and outlines the outputs and outcomes expected by 2023. </a:t>
            </a:r>
            <a:endParaRPr lang="da-DK" sz="1200" kern="1200" dirty="0">
              <a:solidFill>
                <a:schemeClr val="tx1"/>
              </a:solidFill>
              <a:effectLst/>
              <a:latin typeface="+mn-lt"/>
              <a:ea typeface="+mn-ea"/>
              <a:cs typeface="+mn-cs"/>
            </a:endParaRPr>
          </a:p>
          <a:p>
            <a:pPr marL="54000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The roadmap is not intended as a standalone document but should be read together with the policy and resolution. </a:t>
            </a:r>
            <a:endParaRPr lang="da-DK" sz="1200" kern="1200" dirty="0">
              <a:solidFill>
                <a:schemeClr val="tx1"/>
              </a:solidFill>
              <a:effectLst/>
              <a:latin typeface="+mn-lt"/>
              <a:ea typeface="+mn-ea"/>
              <a:cs typeface="+mn-cs"/>
            </a:endParaRPr>
          </a:p>
          <a:p>
            <a:pPr marL="54000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IFRC, ICRC and National Societies are supporting and coordinating the rollout of the roadmap through 6 working groups – one for each priority action area. </a:t>
            </a:r>
            <a:endParaRPr lang="da-DK"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GB" sz="1200" b="0" i="0" u="none" strike="noStrike" kern="1200" dirty="0">
                <a:solidFill>
                  <a:schemeClr val="tx1"/>
                </a:solidFill>
                <a:effectLst/>
                <a:latin typeface="+mn-lt"/>
                <a:ea typeface="+mn-ea"/>
                <a:cs typeface="+mn-cs"/>
              </a:rPr>
              <a:t>Enquires to join a working group can be sent to the IFRC Reference Centre for Psychosocial Support at </a:t>
            </a:r>
            <a:r>
              <a:rPr lang="en-AU" sz="1200" b="0" i="0" u="sng" strike="noStrike" kern="1200" dirty="0">
                <a:solidFill>
                  <a:schemeClr val="tx1"/>
                </a:solidFill>
                <a:effectLst/>
                <a:latin typeface="+mn-lt"/>
                <a:ea typeface="+mn-ea"/>
                <a:cs typeface="+mn-cs"/>
                <a:hlinkClick r:id="rId3"/>
              </a:rPr>
              <a:t>psychosocial.centre@ifrc.org</a:t>
            </a:r>
            <a:r>
              <a:rPr lang="en-AU" sz="1200" b="0" i="0" u="none" strike="noStrike" kern="1200" dirty="0">
                <a:solidFill>
                  <a:schemeClr val="tx1"/>
                </a:solidFill>
                <a:effectLst/>
                <a:latin typeface="+mn-lt"/>
                <a:ea typeface="+mn-ea"/>
                <a:cs typeface="+mn-cs"/>
              </a:rPr>
              <a:t> who will then redirect your enquiry to the correct working group lead.</a:t>
            </a:r>
            <a:endParaRPr lang="en-GB" dirty="0"/>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10</a:t>
            </a:fld>
            <a:endParaRPr lang="en-GB"/>
          </a:p>
        </p:txBody>
      </p:sp>
    </p:spTree>
    <p:extLst>
      <p:ext uri="{BB962C8B-B14F-4D97-AF65-F5344CB8AC3E}">
        <p14:creationId xmlns:p14="http://schemas.microsoft.com/office/powerpoint/2010/main" val="35054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11.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Provide link to resources on the policy, resolution and roadmap</a:t>
            </a:r>
          </a:p>
          <a:p>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Speaking notes</a:t>
            </a:r>
          </a:p>
          <a:p>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Before concluding our discussion today, I wanted to bring your attention to where you can find more </a:t>
            </a:r>
            <a:r>
              <a:rPr lang="en-AU" sz="1200" kern="1200" dirty="0">
                <a:solidFill>
                  <a:schemeClr val="tx1"/>
                </a:solidFill>
                <a:effectLst/>
                <a:latin typeface="+mn-lt"/>
                <a:ea typeface="+mn-ea"/>
                <a:cs typeface="+mn-cs"/>
              </a:rPr>
              <a:t>resources for programming in MHPSS and on the policy and resolution.</a:t>
            </a:r>
          </a:p>
          <a:p>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u="sng" kern="1200" dirty="0">
                <a:solidFill>
                  <a:schemeClr val="tx1"/>
                </a:solidFill>
                <a:effectLst/>
                <a:latin typeface="+mn-lt"/>
                <a:ea typeface="+mn-ea"/>
                <a:cs typeface="+mn-cs"/>
                <a:hlinkClick r:id="rId3"/>
              </a:rPr>
              <a:t>ICRC MHPSS Guidelines</a:t>
            </a:r>
            <a:r>
              <a:rPr lang="en-GB" sz="1200" kern="1200" dirty="0">
                <a:solidFill>
                  <a:schemeClr val="tx1"/>
                </a:solidFill>
                <a:effectLst/>
                <a:latin typeface="+mn-lt"/>
                <a:ea typeface="+mn-ea"/>
                <a:cs typeface="+mn-cs"/>
              </a:rPr>
              <a:t> (in English, French, Portuguese, Arabic and Spanish) can be found at this web address: </a:t>
            </a:r>
            <a:r>
              <a:rPr lang="en-GB" sz="1200" u="sng" kern="1200" dirty="0">
                <a:solidFill>
                  <a:schemeClr val="tx1"/>
                </a:solidFill>
                <a:effectLst/>
                <a:latin typeface="+mn-lt"/>
                <a:ea typeface="+mn-ea"/>
                <a:cs typeface="+mn-cs"/>
                <a:hlinkClick r:id="rId3"/>
              </a:rPr>
              <a:t>https://www.icrc.org/en/publication/4311-guidelines-mental-health-and-psychosocial-support</a:t>
            </a:r>
            <a:r>
              <a:rPr lang="en-GB" sz="1200" kern="1200" dirty="0">
                <a:solidFill>
                  <a:schemeClr val="tx1"/>
                </a:solidFill>
                <a:effectLst/>
                <a:latin typeface="+mn-lt"/>
                <a:ea typeface="+mn-ea"/>
                <a:cs typeface="+mn-cs"/>
              </a:rPr>
              <a:t> or by doing an internet search</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The policy and the resolution can be found on the IFRC PS Centre website, either by going to the home page and using the search engine (click the magnifying glass)</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Also the IFRC PS Centre hosts a webpage dedicated to resources that will assist in the implementation of the MHPSS policy, resolution and roadmap. Many of the videos shown today are on this website, along with key reference documents, podcasts, webinars and more that all support the implementation of the policy, resolution and roadmap. It can be found here: </a:t>
            </a:r>
            <a:r>
              <a:rPr lang="en-GB" sz="1200" u="sng" kern="1200" dirty="0">
                <a:solidFill>
                  <a:schemeClr val="tx1"/>
                </a:solidFill>
                <a:effectLst/>
                <a:latin typeface="+mn-lt"/>
                <a:ea typeface="+mn-ea"/>
                <a:cs typeface="+mn-cs"/>
                <a:hlinkClick r:id="rId4"/>
              </a:rPr>
              <a:t>https://pscentre.org/movement-resource-room-mhpss-policy-and-resolution/</a:t>
            </a:r>
            <a:r>
              <a:rPr lang="en-GB" sz="1200" kern="1200" dirty="0">
                <a:solidFill>
                  <a:schemeClr val="tx1"/>
                </a:solidFill>
                <a:effectLst/>
                <a:latin typeface="+mn-lt"/>
                <a:ea typeface="+mn-ea"/>
                <a:cs typeface="+mn-cs"/>
              </a:rPr>
              <a:t> </a:t>
            </a:r>
          </a:p>
          <a:p>
            <a:pPr marL="0" lvl="0" indent="0">
              <a:buFont typeface="Arial" panose="020B0604020202020204" pitchFamily="34" charset="0"/>
              <a:buNone/>
            </a:pPr>
            <a:endParaRPr lang="da-DK"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Thank you for your attention and I am happy to take any questions. </a:t>
            </a:r>
            <a:endParaRPr lang="da-DK"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11</a:t>
            </a:fld>
            <a:endParaRPr lang="en-GB"/>
          </a:p>
        </p:txBody>
      </p:sp>
    </p:spTree>
    <p:extLst>
      <p:ext uri="{BB962C8B-B14F-4D97-AF65-F5344CB8AC3E}">
        <p14:creationId xmlns:p14="http://schemas.microsoft.com/office/powerpoint/2010/main" val="185974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SLIDE 2.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Raise awareness of the unmet mental health and psychosocial needs; ii) Create a sense of urgency, and iii) Use statistics and graphics to support</a:t>
            </a:r>
            <a:endParaRPr lang="da-DK" sz="1200" kern="1200" dirty="0">
              <a:solidFill>
                <a:schemeClr val="tx1"/>
              </a:solidFill>
              <a:effectLst/>
              <a:latin typeface="+mn-lt"/>
              <a:ea typeface="+mn-ea"/>
              <a:cs typeface="+mn-cs"/>
            </a:endParaRPr>
          </a:p>
          <a:p>
            <a:pPr lvl="0"/>
            <a:endParaRPr lang="en-GB" sz="1200" b="1" u="none" kern="1200" dirty="0">
              <a:solidFill>
                <a:schemeClr val="tx1"/>
              </a:solidFill>
              <a:effectLst/>
              <a:latin typeface="+mn-lt"/>
              <a:ea typeface="+mn-ea"/>
              <a:cs typeface="+mn-cs"/>
            </a:endParaRPr>
          </a:p>
          <a:p>
            <a:pPr lvl="0"/>
            <a:r>
              <a:rPr lang="en-GB" sz="1200" b="1" u="none" kern="1200" dirty="0">
                <a:solidFill>
                  <a:schemeClr val="tx1"/>
                </a:solidFill>
                <a:effectLst/>
                <a:latin typeface="+mn-lt"/>
                <a:ea typeface="+mn-ea"/>
                <a:cs typeface="+mn-cs"/>
              </a:rPr>
              <a:t>Video options</a:t>
            </a:r>
          </a:p>
          <a:p>
            <a:pPr lvl="0"/>
            <a:r>
              <a:rPr lang="en-GB" sz="1200" b="0" u="none" kern="1200" dirty="0">
                <a:solidFill>
                  <a:schemeClr val="tx1"/>
                </a:solidFill>
                <a:effectLst/>
                <a:latin typeface="+mn-lt"/>
                <a:ea typeface="+mn-ea"/>
                <a:cs typeface="+mn-cs"/>
              </a:rPr>
              <a:t>You may wish to show a video. Below are two options developed by and for the Red Cross Red Crescent Movement on the importance of mental health and psychosocial support. Or you may use your own video on this topic.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https://youtu.be/FDKnxU7BkG4</a:t>
            </a:r>
            <a:r>
              <a:rPr lang="en-GB" dirty="0"/>
              <a:t> “Let’s act together” 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kern="1200" dirty="0">
                <a:solidFill>
                  <a:schemeClr val="tx1"/>
                </a:solidFill>
                <a:effectLst/>
                <a:latin typeface="+mn-lt"/>
                <a:ea typeface="+mn-ea"/>
                <a:cs typeface="+mn-cs"/>
                <a:hlinkClick r:id="rId4"/>
              </a:rPr>
              <a:t>https://youtu.be/LAaI6JC5eLY</a:t>
            </a:r>
            <a:r>
              <a:rPr lang="en-GB" sz="1200" b="0" i="0" u="sng" kern="1200" dirty="0">
                <a:solidFill>
                  <a:schemeClr val="tx1"/>
                </a:solidFill>
                <a:effectLst/>
                <a:latin typeface="+mn-lt"/>
                <a:ea typeface="+mn-ea"/>
                <a:cs typeface="+mn-cs"/>
              </a:rPr>
              <a:t> </a:t>
            </a:r>
            <a:r>
              <a:rPr lang="da-DK" dirty="0"/>
              <a:t>”The International Red Cross Red Crescent Movement’s commitments on mental health and psychosocial needs” 3 minutes</a:t>
            </a:r>
            <a:endParaRPr lang="en-AU" sz="1200" i="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Speaking Notes. Adapt to your context and choose the most relevant points. You may wish to show a video instead or as well and shorten the speaking notes</a:t>
            </a:r>
            <a:br>
              <a:rPr lang="en-US" sz="1200" b="1"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AU" sz="1200" kern="1200" dirty="0">
                <a:solidFill>
                  <a:schemeClr val="tx1"/>
                </a:solidFill>
                <a:effectLst/>
                <a:latin typeface="+mn-lt"/>
                <a:ea typeface="+mn-ea"/>
                <a:cs typeface="+mn-cs"/>
              </a:rPr>
              <a:t>Mental health and psychosocial support needs are real, urgent and life threatening. </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They are among the leading causes of ill-health and disability worldwide. </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Yet nearly two-thirds of people with known mental health and psychosocial needs never seek help, due to a lack of access to care and treatment, and the stigma surrounding this issue.</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In 2019, WHO estimated that more than 80% of people with mental health conditions are without any form of quality, affordable mental health care. </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At the same time, 800,000 people die due to suicide every year, and it is the second leading cause of death among young people.</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Armed conflicts, natural disasters and other emergencies have an immense long-term impact on mental health and psychosocial wellbeing. </a:t>
            </a:r>
            <a:endParaRPr lang="da-DK"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GB" sz="1200" kern="1200" dirty="0">
                <a:solidFill>
                  <a:schemeClr val="tx1"/>
                </a:solidFill>
                <a:effectLst/>
                <a:latin typeface="+mn-lt"/>
                <a:ea typeface="+mn-ea"/>
                <a:cs typeface="+mn-cs"/>
              </a:rPr>
              <a:t>The rates of mental health conditions increase extensively after emergencies and especially in situations of armed conflict. </a:t>
            </a:r>
            <a:endParaRPr lang="da-DK"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GB" sz="1200" kern="1200" dirty="0">
                <a:solidFill>
                  <a:schemeClr val="tx1"/>
                </a:solidFill>
                <a:effectLst/>
                <a:latin typeface="+mn-lt"/>
                <a:ea typeface="+mn-ea"/>
                <a:cs typeface="+mn-cs"/>
              </a:rPr>
              <a:t>Emergencies affect or destroy community and family resources and undermine personal coping strategies and social connections, which would normally support people. </a:t>
            </a:r>
            <a:endParaRPr lang="da-DK"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GB" sz="1200" kern="1200" dirty="0">
                <a:solidFill>
                  <a:schemeClr val="tx1"/>
                </a:solidFill>
                <a:effectLst/>
                <a:latin typeface="+mn-lt"/>
                <a:ea typeface="+mn-ea"/>
                <a:cs typeface="+mn-cs"/>
              </a:rPr>
              <a:t>Psychosocial difficulties increase too when, for instance, people are separated from or lose members of their family or friends, living conditions become very difficult and people are exposed to violence or cannot access assistance. </a:t>
            </a:r>
          </a:p>
          <a:p>
            <a:pPr marL="457200" lvl="1"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It is well documented that unmet mental health and psychosocial needs have far-reaching and long-term human, social and economic impacts. </a:t>
            </a:r>
          </a:p>
          <a:p>
            <a:pPr marL="17145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Mental health and psychosocial needs remain unmet for different reasons, including:</a:t>
            </a:r>
            <a:endParaRPr lang="da-DK"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n-GB" sz="1200" kern="1200" dirty="0">
                <a:solidFill>
                  <a:schemeClr val="tx1"/>
                </a:solidFill>
                <a:effectLst/>
                <a:latin typeface="+mn-lt"/>
                <a:ea typeface="+mn-ea"/>
                <a:cs typeface="+mn-cs"/>
              </a:rPr>
              <a:t>the strong stigma around mental health </a:t>
            </a:r>
            <a:endParaRPr lang="da-DK"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n-GB" sz="1200" kern="1200" dirty="0">
                <a:solidFill>
                  <a:schemeClr val="tx1"/>
                </a:solidFill>
                <a:effectLst/>
                <a:latin typeface="+mn-lt"/>
                <a:ea typeface="+mn-ea"/>
                <a:cs typeface="+mn-cs"/>
              </a:rPr>
              <a:t>the lack of protection of affected people </a:t>
            </a:r>
            <a:endParaRPr lang="da-DK"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n-GB" sz="1200" kern="1200" dirty="0">
                <a:solidFill>
                  <a:schemeClr val="tx1"/>
                </a:solidFill>
                <a:effectLst/>
                <a:latin typeface="+mn-lt"/>
                <a:ea typeface="+mn-ea"/>
                <a:cs typeface="+mn-cs"/>
              </a:rPr>
              <a:t>limited access to services</a:t>
            </a:r>
            <a:endParaRPr lang="da-DK"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n-GB" sz="1200" kern="1200" dirty="0">
                <a:solidFill>
                  <a:schemeClr val="tx1"/>
                </a:solidFill>
                <a:effectLst/>
                <a:latin typeface="+mn-lt"/>
                <a:ea typeface="+mn-ea"/>
                <a:cs typeface="+mn-cs"/>
              </a:rPr>
              <a:t>lack of capacity of the professional workforce, and/or </a:t>
            </a:r>
            <a:endParaRPr lang="da-DK"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n-GB" sz="1200" kern="1200" dirty="0">
                <a:solidFill>
                  <a:schemeClr val="tx1"/>
                </a:solidFill>
                <a:effectLst/>
                <a:latin typeface="+mn-lt"/>
                <a:ea typeface="+mn-ea"/>
                <a:cs typeface="+mn-cs"/>
              </a:rPr>
              <a:t>insufficient resources for, and prioritization of, mental health and psychosocial needs.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200" b="1"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2</a:t>
            </a:fld>
            <a:endParaRPr lang="en-GB"/>
          </a:p>
        </p:txBody>
      </p:sp>
    </p:spTree>
    <p:extLst>
      <p:ext uri="{BB962C8B-B14F-4D97-AF65-F5344CB8AC3E}">
        <p14:creationId xmlns:p14="http://schemas.microsoft.com/office/powerpoint/2010/main" val="340207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3.</a:t>
            </a:r>
            <a:r>
              <a:rPr lang="en-GB" sz="1200" i="1" kern="1200" dirty="0">
                <a:solidFill>
                  <a:schemeClr val="tx1"/>
                </a:solidFill>
                <a:effectLst/>
                <a:latin typeface="+mn-lt"/>
                <a:ea typeface="+mn-ea"/>
                <a:cs typeface="+mn-cs"/>
              </a:rPr>
              <a:t> 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Explain the reasons behind developing the MHPSS Policy and Resolution, and ii) Provide a brief introduction to the process of developing the mental health and psychosocial support Policy and Resolution</a:t>
            </a:r>
            <a:endParaRPr lang="da-DK"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Speaking Notes. Adapt to your context. </a:t>
            </a:r>
          </a:p>
          <a:p>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Addressing mental health and psychosocial needs is a central part of the Movement’s broader objectives to prevent and alleviate human suffering, to protect life, health and dignity and to promote health and social welfare among individuals and communities. </a:t>
            </a:r>
          </a:p>
          <a:p>
            <a:pPr marL="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Every day, volunteers and staff support communities and individuals by providing psychological and psychosocial support, promoting existing individual and community coping mechanisms, building resilience and referring people to, or providing, mental health services when needed.</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The Movement saw an urgent need to </a:t>
            </a:r>
            <a:r>
              <a:rPr lang="en-GB" sz="1200" b="1" kern="1200" dirty="0">
                <a:solidFill>
                  <a:schemeClr val="tx1"/>
                </a:solidFill>
                <a:effectLst/>
                <a:latin typeface="+mn-lt"/>
                <a:ea typeface="+mn-ea"/>
                <a:cs typeface="+mn-cs"/>
              </a:rPr>
              <a:t>increase efforts</a:t>
            </a:r>
            <a:r>
              <a:rPr lang="en-GB" sz="1200" kern="1200" dirty="0">
                <a:solidFill>
                  <a:schemeClr val="tx1"/>
                </a:solidFill>
                <a:effectLst/>
                <a:latin typeface="+mn-lt"/>
                <a:ea typeface="+mn-ea"/>
                <a:cs typeface="+mn-cs"/>
              </a:rPr>
              <a:t> to address the extensive unmet mental health and psychosocial support needs, and therefore, in December 2019, the Movement made historical commitments and adopted a joint Movement policy on mental health and psychosocial needs in all contexts. Also, together with 196 States (the State parties to the Geneva Conventions) the Movement adopted a resolution on addressing the mental health and psychosocial needs of people affected by armed conflicts, natural disasters and other emergencies. </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Both documents have been developed through an inclusive drafting and review process involving the IFRC secretariat, the IFRC PS Centre, ICRC and more than 25 National Societies.</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b="1" kern="1200" dirty="0">
                <a:solidFill>
                  <a:schemeClr val="tx1"/>
                </a:solidFill>
                <a:effectLst/>
                <a:latin typeface="+mn-lt"/>
                <a:ea typeface="+mn-ea"/>
                <a:cs typeface="+mn-cs"/>
              </a:rPr>
              <a:t>The purpose of the policy </a:t>
            </a:r>
            <a:r>
              <a:rPr lang="en-GB" sz="1200" kern="1200" dirty="0">
                <a:solidFill>
                  <a:schemeClr val="tx1"/>
                </a:solidFill>
                <a:effectLst/>
                <a:latin typeface="+mn-lt"/>
                <a:ea typeface="+mn-ea"/>
                <a:cs typeface="+mn-cs"/>
              </a:rPr>
              <a:t>is to contribute to an enhanced Movement response by providing overall guidance to National Societies, the International Federation of the Red Cross and the International Committee of the Red Cross on how to build a more harmonized, integrated, contextually appropriate and holistic response to mental health and psychosocial needs. </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b="1" kern="1200" dirty="0">
                <a:solidFill>
                  <a:schemeClr val="tx1"/>
                </a:solidFill>
                <a:effectLst/>
                <a:latin typeface="+mn-lt"/>
                <a:ea typeface="+mn-ea"/>
                <a:cs typeface="+mn-cs"/>
              </a:rPr>
              <a:t>The purpose of the resolution </a:t>
            </a:r>
            <a:r>
              <a:rPr lang="en-GB" sz="1200" kern="1200" dirty="0">
                <a:solidFill>
                  <a:schemeClr val="tx1"/>
                </a:solidFill>
                <a:effectLst/>
                <a:latin typeface="+mn-lt"/>
                <a:ea typeface="+mn-ea"/>
                <a:cs typeface="+mn-cs"/>
              </a:rPr>
              <a:t>is to recognize the urgent need to scale up the collective response to the mental health and psychosocial needs of people affected by armed conflicts, natural disasters and other emergencies. Its aim is also to support joint and cohesive efforts with States and other stakeholders to address critical gaps in mental health and psychosocial support services.</a:t>
            </a:r>
            <a:endParaRPr lang="da-DK" sz="1200" kern="1200" dirty="0">
              <a:solidFill>
                <a:schemeClr val="tx1"/>
              </a:solidFill>
              <a:effectLst/>
              <a:latin typeface="+mn-lt"/>
              <a:ea typeface="+mn-ea"/>
              <a:cs typeface="+mn-cs"/>
            </a:endParaRPr>
          </a:p>
          <a:p>
            <a:pPr lvl="0"/>
            <a:endParaRPr lang="en-GB" sz="1200" b="1" u="none"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3</a:t>
            </a:fld>
            <a:endParaRPr lang="en-GB"/>
          </a:p>
        </p:txBody>
      </p:sp>
    </p:spTree>
    <p:extLst>
      <p:ext uri="{BB962C8B-B14F-4D97-AF65-F5344CB8AC3E}">
        <p14:creationId xmlns:p14="http://schemas.microsoft.com/office/powerpoint/2010/main" val="308590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4.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Give an overview of the MHPSS Policy and 33IC Resolution; ii) Describe the main similarities and differences between the MHPSS policy and resolution</a:t>
            </a:r>
            <a:endParaRPr lang="da-DK"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Speaking Notes. </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policy and the resolution both have the goal of enhancing mental health and psychosocial support. However, they have a slightly different focus, target audience and content. </a:t>
            </a:r>
          </a:p>
          <a:p>
            <a:pPr marL="17145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For whom?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policy has been developed by and for all National Societies</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IFRC and the ICRC.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Resolution (on addressing the mental health and psychosocial needs of people affected by armed conflicts, natural disasters and other emergencies) was adopted jointly by States and the Movement. </a:t>
            </a:r>
            <a:r>
              <a:rPr lang="en-GB" sz="1200" i="1" kern="1200" dirty="0">
                <a:solidFill>
                  <a:schemeClr val="tx1"/>
                </a:solidFill>
                <a:effectLst/>
                <a:latin typeface="+mn-lt"/>
                <a:ea typeface="+mn-ea"/>
                <a:cs typeface="+mn-cs"/>
              </a:rPr>
              <a:t>[you may wish to also mention here that your own State and National Society signed the resolution]</a:t>
            </a:r>
          </a:p>
          <a:p>
            <a:pPr marL="628650" lvl="1"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Focused on which operating contexts?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policy refers to work conducted in </a:t>
            </a:r>
            <a:r>
              <a:rPr lang="en-GB" sz="1200" b="1" kern="1200" dirty="0">
                <a:solidFill>
                  <a:schemeClr val="tx1"/>
                </a:solidFill>
                <a:effectLst/>
                <a:latin typeface="+mn-lt"/>
                <a:ea typeface="+mn-ea"/>
                <a:cs typeface="+mn-cs"/>
              </a:rPr>
              <a:t>all contexts </a:t>
            </a:r>
            <a:r>
              <a:rPr lang="en-GB" sz="1200" kern="1200" dirty="0">
                <a:solidFill>
                  <a:schemeClr val="tx1"/>
                </a:solidFill>
                <a:effectLst/>
                <a:latin typeface="+mn-lt"/>
                <a:ea typeface="+mn-ea"/>
                <a:cs typeface="+mn-cs"/>
              </a:rPr>
              <a:t>by the components of the Movement.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resolution </a:t>
            </a:r>
            <a:r>
              <a:rPr lang="en-GB" sz="1200" kern="1200" dirty="0">
                <a:solidFill>
                  <a:schemeClr val="tx1"/>
                </a:solidFill>
                <a:effectLst/>
                <a:latin typeface="+mn-lt"/>
                <a:ea typeface="+mn-ea"/>
                <a:cs typeface="+mn-cs"/>
              </a:rPr>
              <a:t>focuses </a:t>
            </a:r>
            <a:r>
              <a:rPr lang="en-GB" sz="1200" b="1" kern="1200" dirty="0">
                <a:solidFill>
                  <a:schemeClr val="tx1"/>
                </a:solidFill>
                <a:effectLst/>
                <a:latin typeface="+mn-lt"/>
                <a:ea typeface="+mn-ea"/>
                <a:cs typeface="+mn-cs"/>
              </a:rPr>
              <a:t>specifically on</a:t>
            </a:r>
            <a:r>
              <a:rPr lang="en-GB" sz="1200" kern="1200" dirty="0">
                <a:solidFill>
                  <a:schemeClr val="tx1"/>
                </a:solidFill>
                <a:effectLst/>
                <a:latin typeface="+mn-lt"/>
                <a:ea typeface="+mn-ea"/>
                <a:cs typeface="+mn-cs"/>
              </a:rPr>
              <a:t> armed conflicts, natural disasters and other emergencies, including those arising in the context of migration.</a:t>
            </a:r>
          </a:p>
          <a:p>
            <a:pPr marL="628650" lvl="1"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inside the documents / the contents?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policy provides a mental health and psychosocial support framework and presents eight policy statements to support all National Societies, IFRC and ICRC in ensuring the quality of mental health and psychosocial support responses.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resolution is a call for joint and cohesive efforts between the Movement, States and other stakeholders to address critical gaps in mental health and psychosocial support for people affected by armed conflicts, natural disasters and other emergencies. It also highlights steps to be taken by States </a:t>
            </a:r>
            <a:r>
              <a:rPr lang="en-GB" sz="1200" b="1" kern="1200" dirty="0">
                <a:solidFill>
                  <a:schemeClr val="tx1"/>
                </a:solidFill>
                <a:effectLst/>
                <a:latin typeface="+mn-lt"/>
                <a:ea typeface="+mn-ea"/>
                <a:cs typeface="+mn-cs"/>
              </a:rPr>
              <a:t>and</a:t>
            </a:r>
            <a:r>
              <a:rPr lang="en-GB" sz="1200" kern="1200" dirty="0">
                <a:solidFill>
                  <a:schemeClr val="tx1"/>
                </a:solidFill>
                <a:effectLst/>
                <a:latin typeface="+mn-lt"/>
                <a:ea typeface="+mn-ea"/>
                <a:cs typeface="+mn-cs"/>
              </a:rPr>
              <a:t> the Movement.</a:t>
            </a:r>
            <a:endParaRPr lang="da-DK" sz="1200" kern="1200" dirty="0">
              <a:solidFill>
                <a:schemeClr val="tx1"/>
              </a:solidFill>
              <a:effectLst/>
              <a:latin typeface="+mn-lt"/>
              <a:ea typeface="+mn-ea"/>
              <a:cs typeface="+mn-cs"/>
            </a:endParaRPr>
          </a:p>
          <a:p>
            <a:pPr lvl="0"/>
            <a:endParaRPr lang="da-DK"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4</a:t>
            </a:fld>
            <a:endParaRPr lang="en-GB"/>
          </a:p>
        </p:txBody>
      </p:sp>
    </p:spTree>
    <p:extLst>
      <p:ext uri="{BB962C8B-B14F-4D97-AF65-F5344CB8AC3E}">
        <p14:creationId xmlns:p14="http://schemas.microsoft.com/office/powerpoint/2010/main" val="225462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5.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Restate the purpose of the policy, and ii) Explain the policy more deeply</a:t>
            </a:r>
          </a:p>
          <a:p>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Video Option</a:t>
            </a:r>
            <a:r>
              <a:rPr lang="en-GB" sz="1200" kern="1200" dirty="0">
                <a:solidFill>
                  <a:schemeClr val="tx1"/>
                </a:solidFill>
                <a:effectLst/>
                <a:latin typeface="+mn-lt"/>
                <a:ea typeface="+mn-ea"/>
                <a:cs typeface="+mn-cs"/>
              </a:rPr>
              <a:t>: You may wish to show a 2 ½ minute video explaining the policy. It is available in the four languages of the IFRC: </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Arabic:</a:t>
            </a:r>
            <a:r>
              <a:rPr lang="en-GB" sz="1200" kern="1200" dirty="0">
                <a:solidFill>
                  <a:srgbClr val="FF0000"/>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https://youtu.be/eaNuU44TCHM</a:t>
            </a:r>
            <a:endParaRPr lang="en-GB"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English: </a:t>
            </a:r>
            <a:r>
              <a:rPr lang="en-GB" sz="1200" b="0" i="0" u="sng" kern="1200" dirty="0">
                <a:solidFill>
                  <a:schemeClr val="tx1"/>
                </a:solidFill>
                <a:effectLst/>
                <a:latin typeface="+mn-lt"/>
                <a:ea typeface="+mn-ea"/>
                <a:cs typeface="+mn-cs"/>
                <a:hlinkClick r:id="rId3"/>
              </a:rPr>
              <a:t>https://youtu.be/-I_12qZd4gM</a:t>
            </a:r>
            <a:endParaRPr lang="en-GB"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French</a:t>
            </a:r>
            <a:r>
              <a:rPr lang="en-GB" sz="1200" u="none" kern="1200" dirty="0">
                <a:solidFill>
                  <a:schemeClr val="accent1"/>
                </a:solidFill>
                <a:effectLst/>
                <a:latin typeface="+mn-lt"/>
                <a:ea typeface="+mn-ea"/>
                <a:cs typeface="+mn-cs"/>
              </a:rPr>
              <a:t>: </a:t>
            </a:r>
            <a:r>
              <a:rPr lang="en-GB" sz="1200" b="0" i="0" u="sng" kern="1200" dirty="0">
                <a:solidFill>
                  <a:schemeClr val="tx1"/>
                </a:solidFill>
                <a:effectLst/>
                <a:latin typeface="+mn-lt"/>
                <a:ea typeface="+mn-ea"/>
                <a:cs typeface="+mn-cs"/>
                <a:hlinkClick r:id="rId4"/>
              </a:rPr>
              <a:t>https://youtu.be/3jrgzGlt0yE</a:t>
            </a:r>
            <a:endParaRPr lang="en-GB" sz="1200" u="sng" kern="1200" baseline="0" dirty="0">
              <a:solidFill>
                <a:schemeClr val="bg1"/>
              </a:solidFill>
              <a:effectLst/>
              <a:latin typeface="+mn-lt"/>
              <a:ea typeface="+mn-ea"/>
              <a:cs typeface="+mn-cs"/>
            </a:endParaRPr>
          </a:p>
          <a:p>
            <a:pPr lvl="0"/>
            <a:r>
              <a:rPr lang="en-GB" sz="1200" kern="1200" dirty="0">
                <a:solidFill>
                  <a:schemeClr val="tx1"/>
                </a:solidFill>
                <a:effectLst/>
                <a:latin typeface="+mn-lt"/>
                <a:ea typeface="+mn-ea"/>
                <a:cs typeface="+mn-cs"/>
              </a:rPr>
              <a:t>Spanish: </a:t>
            </a:r>
            <a:r>
              <a:rPr lang="en-GB" sz="1200" b="0" i="0" u="sng" kern="1200" dirty="0">
                <a:solidFill>
                  <a:schemeClr val="tx1"/>
                </a:solidFill>
                <a:effectLst/>
                <a:latin typeface="+mn-lt"/>
                <a:ea typeface="+mn-ea"/>
                <a:cs typeface="+mn-cs"/>
                <a:hlinkClick r:id="rId4"/>
              </a:rPr>
              <a:t>https://youtu.be/kNFXSRsT5Uw</a:t>
            </a:r>
            <a:endParaRPr lang="en-GB" sz="1200" b="0" i="0" u="sng" kern="1200" dirty="0">
              <a:solidFill>
                <a:schemeClr val="tx1"/>
              </a:solidFill>
              <a:effectLst/>
              <a:latin typeface="+mn-lt"/>
              <a:ea typeface="+mn-ea"/>
              <a:cs typeface="+mn-cs"/>
            </a:endParaRPr>
          </a:p>
          <a:p>
            <a:pPr lvl="0"/>
            <a:endParaRPr lang="da-D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Speaking notes </a:t>
            </a:r>
            <a:r>
              <a:rPr lang="en-GB" sz="1200" b="1" kern="1200" dirty="0">
                <a:solidFill>
                  <a:schemeClr val="tx1"/>
                </a:solidFill>
                <a:effectLst/>
                <a:latin typeface="+mn-lt"/>
                <a:ea typeface="+mn-ea"/>
                <a:cs typeface="+mn-cs"/>
              </a:rPr>
              <a:t>[You may wish to also directly mention by your own National Society by name]</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As already mentioned, the purpose of the policy is to contribute to an enhanced Movement response to mental health and psychosocial needs. It seeks to ensure quality and provides overall guidance.</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The policy helps the components of the Movement (National Societies, the IFRC and ICRC) to work more efficiently together and more coherently to ensure quality MHPSS services around the world. </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Through the policy, the Movement [</a:t>
            </a:r>
            <a:r>
              <a:rPr lang="en-GB" sz="1200" i="1" kern="1200" dirty="0">
                <a:solidFill>
                  <a:schemeClr val="tx1"/>
                </a:solidFill>
                <a:effectLst/>
                <a:latin typeface="+mn-lt"/>
                <a:ea typeface="+mn-ea"/>
                <a:cs typeface="+mn-cs"/>
              </a:rPr>
              <a:t>including our own National Society</a:t>
            </a:r>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commits to provide basic psychosocial support and to integrate MHPSS in all its humanitarian activities. </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This also includes a commitment to building the Movement’s </a:t>
            </a:r>
            <a:r>
              <a:rPr lang="en-GB" sz="1200" i="1" kern="1200" dirty="0">
                <a:solidFill>
                  <a:schemeClr val="tx1"/>
                </a:solidFill>
                <a:effectLst/>
                <a:latin typeface="+mn-lt"/>
                <a:ea typeface="+mn-ea"/>
                <a:cs typeface="+mn-cs"/>
              </a:rPr>
              <a:t>[and our own National Society’s</a:t>
            </a:r>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ca</a:t>
            </a:r>
            <a:r>
              <a:rPr lang="en-GB" sz="1200" kern="1200" dirty="0">
                <a:solidFill>
                  <a:schemeClr val="tx1"/>
                </a:solidFill>
                <a:effectLst/>
                <a:latin typeface="+mn-lt"/>
                <a:ea typeface="+mn-ea"/>
                <a:cs typeface="+mn-cs"/>
              </a:rPr>
              <a:t>pacity to assess and identify needs, to refer clients to suitable services, and to advocate in relation to the full spectrum of mental health and psychosocial support needs.</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All National Societies, </a:t>
            </a:r>
            <a:r>
              <a:rPr lang="en-GB" sz="1200" i="1" kern="1200" dirty="0">
                <a:solidFill>
                  <a:schemeClr val="tx1"/>
                </a:solidFill>
                <a:effectLst/>
                <a:latin typeface="+mn-lt"/>
                <a:ea typeface="+mn-ea"/>
                <a:cs typeface="+mn-cs"/>
              </a:rPr>
              <a:t>[including our own National Society], </a:t>
            </a:r>
            <a:r>
              <a:rPr lang="en-GB" sz="1200" kern="1200" dirty="0">
                <a:solidFill>
                  <a:schemeClr val="tx1"/>
                </a:solidFill>
                <a:effectLst/>
                <a:latin typeface="+mn-lt"/>
                <a:ea typeface="+mn-ea"/>
                <a:cs typeface="+mn-cs"/>
              </a:rPr>
              <a:t>the IFRC and the ICRC each have responsibilities to address mental health and psychosocial needs. These are defined in accordance with:</a:t>
            </a:r>
            <a:endParaRPr lang="da-DK"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GB" sz="1200" kern="1200" dirty="0">
                <a:solidFill>
                  <a:schemeClr val="tx1"/>
                </a:solidFill>
                <a:effectLst/>
                <a:latin typeface="+mn-lt"/>
                <a:ea typeface="+mn-ea"/>
                <a:cs typeface="+mn-cs"/>
              </a:rPr>
              <a:t>their mandate and role</a:t>
            </a:r>
            <a:endParaRPr lang="da-DK"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GB" sz="1200" kern="1200" dirty="0">
                <a:solidFill>
                  <a:schemeClr val="tx1"/>
                </a:solidFill>
                <a:effectLst/>
                <a:latin typeface="+mn-lt"/>
                <a:ea typeface="+mn-ea"/>
                <a:cs typeface="+mn-cs"/>
              </a:rPr>
              <a:t>the needs and gaps identified in the specific contexts in which they are working, and</a:t>
            </a:r>
            <a:endParaRPr lang="da-DK"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GB" sz="1200" kern="1200" dirty="0">
                <a:solidFill>
                  <a:schemeClr val="tx1"/>
                </a:solidFill>
                <a:effectLst/>
                <a:latin typeface="+mn-lt"/>
                <a:ea typeface="+mn-ea"/>
                <a:cs typeface="+mn-cs"/>
              </a:rPr>
              <a:t>their resources, capacities and expertise</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200" b="1"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5</a:t>
            </a:fld>
            <a:endParaRPr lang="en-GB"/>
          </a:p>
        </p:txBody>
      </p:sp>
    </p:spTree>
    <p:extLst>
      <p:ext uri="{BB962C8B-B14F-4D97-AF65-F5344CB8AC3E}">
        <p14:creationId xmlns:p14="http://schemas.microsoft.com/office/powerpoint/2010/main" val="383676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6.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Dive into the content of the eight policy statements</a:t>
            </a:r>
            <a:endParaRPr lang="da-DK"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Speaking notes. Two options of presenting this slide are offered. </a:t>
            </a:r>
            <a:endParaRPr lang="da-DK"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 practical exercise </a:t>
            </a:r>
            <a:endParaRPr lang="da-DK"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 verbal presentation  </a:t>
            </a:r>
          </a:p>
          <a:p>
            <a:pPr marL="228600" lvl="0" indent="-228600">
              <a:buFont typeface="+mj-lt"/>
              <a:buAutoNum type="arabicPeriod"/>
            </a:pP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Let’s go a little deeper into the content of the eight policy statements. The eight policy statements act as a guide to how the Movement should be providing mental health and psychosocial support in all contexts to affected populations, including staff and volunteers. </a:t>
            </a:r>
          </a:p>
          <a:p>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(Option 1. A practical exercise) </a:t>
            </a:r>
            <a:endParaRPr lang="da-DK"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Instructions:</a:t>
            </a:r>
            <a:endParaRPr lang="da-DK" sz="1200" kern="1200" dirty="0">
              <a:solidFill>
                <a:schemeClr val="tx1"/>
              </a:solidFill>
              <a:effectLst/>
              <a:latin typeface="+mn-lt"/>
              <a:ea typeface="+mn-ea"/>
              <a:cs typeface="+mn-cs"/>
            </a:endParaRPr>
          </a:p>
          <a:p>
            <a:pPr marL="5400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Show where the policy can be found either on the PS Centre website in Arabic, English, French, Spanish </a:t>
            </a:r>
            <a:r>
              <a:rPr lang="en-GB" sz="1200" u="sng" kern="1200" dirty="0">
                <a:solidFill>
                  <a:schemeClr val="tx1"/>
                </a:solidFill>
                <a:effectLst/>
                <a:latin typeface="+mn-lt"/>
                <a:ea typeface="+mn-ea"/>
                <a:cs typeface="+mn-cs"/>
                <a:hlinkClick r:id="rId3"/>
              </a:rPr>
              <a:t>https://pscentre.org/movement-resource-room-mhpss-policy-and-resolution/</a:t>
            </a:r>
            <a:r>
              <a:rPr lang="en-GB" sz="1200" kern="1200" dirty="0">
                <a:solidFill>
                  <a:schemeClr val="tx1"/>
                </a:solidFill>
                <a:effectLst/>
                <a:latin typeface="+mn-lt"/>
                <a:ea typeface="+mn-ea"/>
                <a:cs typeface="+mn-cs"/>
              </a:rPr>
              <a:t>, or on your own National Society website if it is there)</a:t>
            </a:r>
          </a:p>
          <a:p>
            <a:pPr marL="540000" lvl="1" indent="-171450">
              <a:buFont typeface="Arial" panose="020B0604020202020204" pitchFamily="34" charset="0"/>
              <a:buChar char="•"/>
            </a:pPr>
            <a:r>
              <a:rPr lang="en-GB" sz="1200" kern="1200" dirty="0">
                <a:solidFill>
                  <a:schemeClr val="tx1"/>
                </a:solidFill>
                <a:effectLst/>
                <a:latin typeface="+mn-lt"/>
                <a:ea typeface="+mn-ea"/>
                <a:cs typeface="+mn-cs"/>
              </a:rPr>
              <a:t>Give participants the full text of the eight statements from the policy, including the detailed guidance text. </a:t>
            </a:r>
            <a:endParaRPr lang="da-DK" sz="1200" kern="1200" dirty="0">
              <a:solidFill>
                <a:schemeClr val="tx1"/>
              </a:solidFill>
              <a:effectLst/>
              <a:latin typeface="+mn-lt"/>
              <a:ea typeface="+mn-ea"/>
              <a:cs typeface="+mn-cs"/>
            </a:endParaRPr>
          </a:p>
          <a:p>
            <a:pPr marL="5400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Put participants into groups. Give them the following instructions: “I’m going to ask you to discuss in pairs or small groups one of the policy statements in detail. After 5 minutes, I am going to ask you to describe this policy statement </a:t>
            </a:r>
            <a:r>
              <a:rPr lang="en-GB" sz="1200" i="1" kern="1200" dirty="0">
                <a:solidFill>
                  <a:schemeClr val="tx1"/>
                </a:solidFill>
                <a:effectLst/>
                <a:latin typeface="+mn-lt"/>
                <a:ea typeface="+mn-ea"/>
                <a:cs typeface="+mn-cs"/>
              </a:rPr>
              <a:t>in your own words</a:t>
            </a:r>
            <a:r>
              <a:rPr lang="en-GB" sz="1200" kern="1200" dirty="0">
                <a:solidFill>
                  <a:schemeClr val="tx1"/>
                </a:solidFill>
                <a:effectLst/>
                <a:latin typeface="+mn-lt"/>
                <a:ea typeface="+mn-ea"/>
                <a:cs typeface="+mn-cs"/>
              </a:rPr>
              <a:t> to the plenary.” (</a:t>
            </a:r>
            <a:r>
              <a:rPr lang="en-GB" sz="1200" i="1" kern="1200" dirty="0">
                <a:solidFill>
                  <a:schemeClr val="tx1"/>
                </a:solidFill>
                <a:effectLst/>
                <a:latin typeface="+mn-lt"/>
                <a:ea typeface="+mn-ea"/>
                <a:cs typeface="+mn-cs"/>
              </a:rPr>
              <a:t>you may also wish to ask them to provide an example of this policy statement in action</a:t>
            </a:r>
            <a:r>
              <a:rPr lang="en-GB" sz="1200" kern="1200" dirty="0">
                <a:solidFill>
                  <a:schemeClr val="tx1"/>
                </a:solidFill>
                <a:effectLst/>
                <a:latin typeface="+mn-lt"/>
                <a:ea typeface="+mn-ea"/>
                <a:cs typeface="+mn-cs"/>
              </a:rPr>
              <a:t>)</a:t>
            </a:r>
            <a:endParaRPr lang="da-DK"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GB" sz="1200" kern="1200" dirty="0">
                <a:solidFill>
                  <a:schemeClr val="tx1"/>
                </a:solidFill>
                <a:effectLst/>
                <a:latin typeface="+mn-lt"/>
                <a:ea typeface="+mn-ea"/>
                <a:cs typeface="+mn-cs"/>
              </a:rPr>
              <a:t>After 5 minutes, bring the group back together and ask each group to very briefly state the policy statement in their own words. </a:t>
            </a:r>
          </a:p>
          <a:p>
            <a:pPr lvl="1"/>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(Option 2. A verbal presentation. Adapt text to your speaking style. You may wish to add examples of the policy statements in action in your National Society).</a:t>
            </a:r>
            <a:r>
              <a:rPr lang="en-GB"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Instructions:</a:t>
            </a:r>
            <a:endParaRPr lang="da-DK"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GB" sz="1200" kern="1200" dirty="0">
                <a:solidFill>
                  <a:schemeClr val="tx1"/>
                </a:solidFill>
                <a:effectLst/>
                <a:latin typeface="+mn-lt"/>
                <a:ea typeface="+mn-ea"/>
                <a:cs typeface="+mn-cs"/>
              </a:rPr>
              <a:t>Use the below numbered text to explain each policy statement briefly. </a:t>
            </a:r>
            <a:endParaRPr lang="da-DK"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n-GB" sz="1200" kern="1200" dirty="0">
                <a:solidFill>
                  <a:schemeClr val="tx1"/>
                </a:solidFill>
                <a:effectLst/>
                <a:latin typeface="+mn-lt"/>
                <a:ea typeface="+mn-ea"/>
                <a:cs typeface="+mn-cs"/>
              </a:rPr>
              <a:t>Show where the policy can be found either on the PS Centre website in Arabic, English, French, Spanish </a:t>
            </a:r>
            <a:r>
              <a:rPr lang="en-GB" sz="1200" u="sng" kern="1200" dirty="0">
                <a:solidFill>
                  <a:schemeClr val="tx1"/>
                </a:solidFill>
                <a:effectLst/>
                <a:latin typeface="+mn-lt"/>
                <a:ea typeface="+mn-ea"/>
                <a:cs typeface="+mn-cs"/>
                <a:hlinkClick r:id="rId3"/>
              </a:rPr>
              <a:t>https://pscentre.org/movement-resource-room-mhpss-policy-and-resolution/</a:t>
            </a:r>
            <a:r>
              <a:rPr lang="en-GB" sz="1200" kern="1200" dirty="0">
                <a:solidFill>
                  <a:schemeClr val="tx1"/>
                </a:solidFill>
                <a:effectLst/>
                <a:latin typeface="+mn-lt"/>
                <a:ea typeface="+mn-ea"/>
                <a:cs typeface="+mn-cs"/>
              </a:rPr>
              <a:t>, or on your own National Society website if it is there)</a:t>
            </a:r>
          </a:p>
          <a:p>
            <a:pPr marL="628650" lvl="1"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228600">
              <a:buFont typeface="+mj-lt"/>
              <a:buAutoNum type="arabicPeriod"/>
            </a:pPr>
            <a:r>
              <a:rPr lang="en-GB" sz="1200" b="1" kern="1200" dirty="0">
                <a:solidFill>
                  <a:schemeClr val="tx1"/>
                </a:solidFill>
                <a:effectLst/>
                <a:latin typeface="+mn-lt"/>
                <a:ea typeface="+mn-ea"/>
                <a:cs typeface="+mn-cs"/>
              </a:rPr>
              <a:t>Ensure impartial access to mental health and psychosocial support and prioritize prevention and early response. </a:t>
            </a:r>
            <a:r>
              <a:rPr lang="en-GB" sz="1200" kern="1200" dirty="0">
                <a:solidFill>
                  <a:schemeClr val="tx1"/>
                </a:solidFill>
                <a:effectLst/>
                <a:latin typeface="+mn-lt"/>
                <a:ea typeface="+mn-ea"/>
                <a:cs typeface="+mn-cs"/>
              </a:rPr>
              <a:t>The Movement always responds to mental health and psychosocial needs based on and in accordance with the Fundamental Principles.</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228600">
              <a:buFont typeface="+mj-lt"/>
              <a:buAutoNum type="arabicPeriod"/>
            </a:pPr>
            <a:r>
              <a:rPr lang="en-GB" sz="1200" b="1" kern="1200" dirty="0">
                <a:solidFill>
                  <a:schemeClr val="tx1"/>
                </a:solidFill>
                <a:effectLst/>
                <a:latin typeface="+mn-lt"/>
                <a:ea typeface="+mn-ea"/>
                <a:cs typeface="+mn-cs"/>
              </a:rPr>
              <a:t>Ensure comprehensive and integrated support and care for people with mental health and psychosocial needs. </a:t>
            </a:r>
            <a:r>
              <a:rPr lang="en-GB" sz="1200" kern="1200" dirty="0">
                <a:solidFill>
                  <a:schemeClr val="tx1"/>
                </a:solidFill>
                <a:effectLst/>
                <a:latin typeface="+mn-lt"/>
                <a:ea typeface="+mn-ea"/>
                <a:cs typeface="+mn-cs"/>
              </a:rPr>
              <a:t>Mental health and psychosocial needs vary greatly and have many different factors associated with them. A comprehensive, multi-layered approach is therefore recommended in promoting mental health and psychosocial wellbeing. This includes basic psychosocial support, focused psychosocial support, psychological support and specialized mental health care.</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228600">
              <a:buFont typeface="+mj-lt"/>
              <a:buAutoNum type="arabicPeriod"/>
            </a:pPr>
            <a:r>
              <a:rPr lang="en-GB" sz="1200" b="1" kern="1200" dirty="0">
                <a:solidFill>
                  <a:schemeClr val="tx1"/>
                </a:solidFill>
                <a:effectLst/>
                <a:latin typeface="+mn-lt"/>
                <a:ea typeface="+mn-ea"/>
                <a:cs typeface="+mn-cs"/>
              </a:rPr>
              <a:t>Recognize the resilience, participation and diversity of people in all mental health and psychosocial activities. </a:t>
            </a:r>
            <a:r>
              <a:rPr lang="en-GB" sz="1200" kern="1200" dirty="0">
                <a:solidFill>
                  <a:schemeClr val="tx1"/>
                </a:solidFill>
                <a:effectLst/>
                <a:latin typeface="+mn-lt"/>
                <a:ea typeface="+mn-ea"/>
                <a:cs typeface="+mn-cs"/>
              </a:rPr>
              <a:t>The participation of people with mental health and psychosocial needs in response activities strengthens community engagement and accountability, mitigates the risk of doing harm and ensures that support is provided in a context-specific and culturally sensitive manner.</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228600">
              <a:buFont typeface="+mj-lt"/>
              <a:buAutoNum type="arabicPeriod"/>
            </a:pPr>
            <a:r>
              <a:rPr lang="en-GB" sz="1200" b="1" kern="1200" dirty="0">
                <a:solidFill>
                  <a:schemeClr val="tx1"/>
                </a:solidFill>
                <a:effectLst/>
                <a:latin typeface="+mn-lt"/>
                <a:ea typeface="+mn-ea"/>
                <a:cs typeface="+mn-cs"/>
              </a:rPr>
              <a:t>Ensure protection of safety, dignity and rights. </a:t>
            </a:r>
            <a:r>
              <a:rPr lang="en-GB" sz="1200" kern="1200" dirty="0">
                <a:solidFill>
                  <a:schemeClr val="tx1"/>
                </a:solidFill>
                <a:effectLst/>
                <a:latin typeface="+mn-lt"/>
                <a:ea typeface="+mn-ea"/>
                <a:cs typeface="+mn-cs"/>
              </a:rPr>
              <a:t>Failure to ensure people’s safety, dignity and rights may cause great mental health and psychosocial concerns and increase existing vulnerabilities. Through protection activities, the components of the Movement can contribute to preventing or limiting exposure to risk and ensure that services do no harm.</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228600">
              <a:buFont typeface="+mj-lt"/>
              <a:buAutoNum type="arabicPeriod"/>
            </a:pPr>
            <a:r>
              <a:rPr lang="en-GB" sz="1200" b="1" kern="1200" dirty="0">
                <a:solidFill>
                  <a:schemeClr val="tx1"/>
                </a:solidFill>
                <a:effectLst/>
                <a:latin typeface="+mn-lt"/>
                <a:ea typeface="+mn-ea"/>
                <a:cs typeface="+mn-cs"/>
              </a:rPr>
              <a:t>Address stigma, exclusion and discrimination. </a:t>
            </a:r>
            <a:r>
              <a:rPr lang="en-GB" sz="1200" kern="1200" dirty="0">
                <a:solidFill>
                  <a:schemeClr val="tx1"/>
                </a:solidFill>
                <a:effectLst/>
                <a:latin typeface="+mn-lt"/>
                <a:ea typeface="+mn-ea"/>
                <a:cs typeface="+mn-cs"/>
              </a:rPr>
              <a:t>People with mental health and psychosocial needs often face stigma and discrimination, which can sometimes have severe consequences for their safety, health and dignity, exclude them from society and prevent them from accessing assistance and protection. By addressing stigma and marginalization, we help to prevent further harm and promote dignity, inclusion and non-discrimination.</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228600">
              <a:buFont typeface="+mj-lt"/>
              <a:buAutoNum type="arabicPeriod"/>
            </a:pPr>
            <a:r>
              <a:rPr lang="en-GB" sz="1200" b="1" kern="1200" dirty="0">
                <a:solidFill>
                  <a:schemeClr val="tx1"/>
                </a:solidFill>
                <a:effectLst/>
                <a:latin typeface="+mn-lt"/>
                <a:ea typeface="+mn-ea"/>
                <a:cs typeface="+mn-cs"/>
              </a:rPr>
              <a:t>Implement and contribute to the development of interventions based on mental health and psychosocial support standards and practices that are internationally recognized and informed by evidence. </a:t>
            </a:r>
            <a:r>
              <a:rPr lang="en-GB" sz="1200" kern="1200" dirty="0">
                <a:solidFill>
                  <a:schemeClr val="tx1"/>
                </a:solidFill>
                <a:effectLst/>
                <a:latin typeface="+mn-lt"/>
                <a:ea typeface="+mn-ea"/>
                <a:cs typeface="+mn-cs"/>
              </a:rPr>
              <a:t>As mental health and psychosocial support often involves highly sensitive issues, well-intentioned but ill-informed action has the potential to cause harm. By applying and contributing to evidence-informed mental health and psychosocial support and ensuring that all staff and volunteers responding to mental health and psychosocial support needs are regularly trained, supervised and equipped, we reduce the risks of doing harm and ensure dignity and quality in the services delivered.</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228600">
              <a:buFont typeface="+mj-lt"/>
              <a:buAutoNum type="arabicPeriod"/>
            </a:pPr>
            <a:r>
              <a:rPr lang="en-GB" sz="1200" b="1" kern="1200" dirty="0">
                <a:solidFill>
                  <a:schemeClr val="tx1"/>
                </a:solidFill>
                <a:effectLst/>
                <a:latin typeface="+mn-lt"/>
                <a:ea typeface="+mn-ea"/>
                <a:cs typeface="+mn-cs"/>
              </a:rPr>
              <a:t>Protect the mental health and psychosocial wellbeing of staff and volunteers. </a:t>
            </a:r>
            <a:r>
              <a:rPr lang="en-GB" sz="1200" kern="1200" dirty="0">
                <a:solidFill>
                  <a:schemeClr val="tx1"/>
                </a:solidFill>
                <a:effectLst/>
                <a:latin typeface="+mn-lt"/>
                <a:ea typeface="+mn-ea"/>
                <a:cs typeface="+mn-cs"/>
              </a:rPr>
              <a:t>The mental health and psychosocial wellbeing of staff and volunteers is often affected as they work in difficult and stressful environments and are exposed to highly distressing experiences owing to the nature of mental health and psychosocial support work. The Movement exercises its duty of care and, in doing so, we not only promote the safety, health and wellbeing of staff and volunteers, but also ensure the quality of the services we provide.</a:t>
            </a:r>
            <a:br>
              <a:rPr lang="en-GB" sz="1200" kern="1200" dirty="0">
                <a:solidFill>
                  <a:schemeClr val="tx1"/>
                </a:solidFill>
                <a:effectLst/>
                <a:latin typeface="+mn-lt"/>
                <a:ea typeface="+mn-ea"/>
                <a:cs typeface="+mn-cs"/>
              </a:rPr>
            </a:br>
            <a:endParaRPr lang="da-DK" sz="1200" kern="1200" dirty="0">
              <a:solidFill>
                <a:schemeClr val="tx1"/>
              </a:solidFill>
              <a:effectLst/>
              <a:latin typeface="+mn-lt"/>
              <a:ea typeface="+mn-ea"/>
              <a:cs typeface="+mn-cs"/>
            </a:endParaRPr>
          </a:p>
          <a:p>
            <a:pPr marL="540000" lvl="0" indent="-228600">
              <a:buFont typeface="+mj-lt"/>
              <a:buAutoNum type="arabicPeriod"/>
            </a:pPr>
            <a:r>
              <a:rPr lang="en-GB" sz="1200" b="1" kern="1200" dirty="0">
                <a:solidFill>
                  <a:schemeClr val="tx1"/>
                </a:solidFill>
                <a:effectLst/>
                <a:latin typeface="+mn-lt"/>
                <a:ea typeface="+mn-ea"/>
                <a:cs typeface="+mn-cs"/>
              </a:rPr>
              <a:t>Develop mental health and psychosocial support capacity. </a:t>
            </a:r>
            <a:r>
              <a:rPr lang="en-GB" sz="1200" kern="1200" dirty="0">
                <a:solidFill>
                  <a:schemeClr val="tx1"/>
                </a:solidFill>
                <a:effectLst/>
                <a:latin typeface="+mn-lt"/>
                <a:ea typeface="+mn-ea"/>
                <a:cs typeface="+mn-cs"/>
              </a:rPr>
              <a:t>Human resources are the most valuable asset of mental health and psychosocial support services. These services rely on the capacity, competence and motivation of staff and volunteers. The Movement will contribute to building sustainable mental health and psychosocial support systems by strengthening its mental health and psychosocial support capacity and partnering with public authorities and other </a:t>
            </a:r>
            <a:r>
              <a:rPr lang="en-GB" sz="1200" b="0" kern="1200" dirty="0">
                <a:solidFill>
                  <a:schemeClr val="tx1"/>
                </a:solidFill>
                <a:effectLst/>
                <a:latin typeface="+mn-lt"/>
                <a:ea typeface="+mn-ea"/>
                <a:cs typeface="+mn-cs"/>
              </a:rPr>
              <a:t>stakeholders.</a:t>
            </a:r>
            <a:endParaRPr lang="da-DK"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6</a:t>
            </a:fld>
            <a:endParaRPr lang="en-GB"/>
          </a:p>
        </p:txBody>
      </p:sp>
    </p:spTree>
    <p:extLst>
      <p:ext uri="{BB962C8B-B14F-4D97-AF65-F5344CB8AC3E}">
        <p14:creationId xmlns:p14="http://schemas.microsoft.com/office/powerpoint/2010/main" val="190447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7.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Briefly explain the MHPSS framework</a:t>
            </a:r>
            <a:endParaRPr lang="da-DK"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Video options: </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suggested to show a video, made by and for the Movement, that explains the MHPSS framework. Two video options are available. Option 1 is a basic video that is 2 ½ minutes long. Option 2 is more detailed and possibly more relatable as it contains case examples. It is 12 minutes long. Both are available subtitled in four languages of the IFRC:</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Arabic: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Option 1: https://youtu.be/L-T3sj2Y6Hk</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Option 2:</a:t>
            </a:r>
            <a:r>
              <a:rPr lang="en-GB" sz="1200" b="0" i="0" u="none" strike="noStrike"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https://youtu.be/jV8Sc552g1Q</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English: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Option 1: </a:t>
            </a:r>
            <a:r>
              <a:rPr lang="en-GB" sz="1200" b="0" i="0" u="sng" kern="1200" dirty="0">
                <a:solidFill>
                  <a:schemeClr val="tx1"/>
                </a:solidFill>
                <a:effectLst/>
                <a:latin typeface="+mn-lt"/>
                <a:ea typeface="+mn-ea"/>
                <a:cs typeface="+mn-cs"/>
                <a:hlinkClick r:id="rId4"/>
              </a:rPr>
              <a:t>https://youtu.be/zAHD8CEWuXU</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Option 2: https://youtu.be/QUoLiPAAP4M</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French: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Option 1: https://youtu.be/Nid7E15Uay0</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Option2: </a:t>
            </a:r>
            <a:r>
              <a:rPr lang="en-GB" sz="1200" u="none" strike="noStrike" kern="1200" dirty="0">
                <a:solidFill>
                  <a:schemeClr val="tx1"/>
                </a:solidFill>
                <a:effectLst/>
                <a:latin typeface="+mn-lt"/>
                <a:ea typeface="+mn-ea"/>
                <a:cs typeface="+mn-cs"/>
                <a:hlinkClick r:id="rId5"/>
              </a:rPr>
              <a:t>https://youtu.be/AZjo2zhDkcM</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Spanish: </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Option 1: https://youtu.be/kSHekOK0drE</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Option2: </a:t>
            </a:r>
            <a:r>
              <a:rPr lang="en-GB" sz="1200" u="none" strike="noStrike" kern="1200" dirty="0">
                <a:solidFill>
                  <a:schemeClr val="tx1"/>
                </a:solidFill>
                <a:effectLst/>
                <a:latin typeface="+mn-lt"/>
                <a:ea typeface="+mn-ea"/>
                <a:cs typeface="+mn-cs"/>
                <a:hlinkClick r:id="rId6"/>
              </a:rPr>
              <a:t>https://youtu.be/e_bkzT67W3g</a:t>
            </a:r>
            <a:endParaRPr lang="en-GB" sz="1200" u="none" strike="noStrike" kern="1200" dirty="0">
              <a:solidFill>
                <a:schemeClr val="tx1"/>
              </a:solidFill>
              <a:effectLst/>
              <a:latin typeface="+mn-lt"/>
              <a:ea typeface="+mn-ea"/>
              <a:cs typeface="+mn-cs"/>
            </a:endParaRPr>
          </a:p>
          <a:p>
            <a:pPr lvl="0"/>
            <a:endParaRPr lang="da-DK"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Speaking notes. These serve as an introduction to either of the video options. They are</a:t>
            </a:r>
            <a:r>
              <a:rPr lang="en-US" sz="1200" b="1" kern="1200" dirty="0">
                <a:solidFill>
                  <a:schemeClr val="tx1"/>
                </a:solidFill>
                <a:effectLst/>
                <a:latin typeface="+mn-lt"/>
                <a:ea typeface="+mn-ea"/>
                <a:cs typeface="+mn-cs"/>
              </a:rPr>
              <a:t> not detailed enough as a standalone description of the MHPSS Framework.</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As I already mentioned, all National Societies, the IFRC and the ICRC respond to mental health and psychosocial needs in accordance with their respective roles and mandate. And while each response or role may be different, what is unifying is the way MHPSS support is organised. </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The MHPSS Framework model illustrated on this slide represents the framework of services that are required to address the needs of individuals, families and communities in all contexts. </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As you can see, the MHPSS Framework is comprised of 4 layers, and a protective circle. It also has a focus on ensuring that the right level of skills and supervision are provided to offer quality services. </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 key to organizing mental health and psychosocial support is to develop a layered system of complementary support that meets the needs of different groups. This multi-layered approach does not imply that all Movement components must provide services in all layers. </a:t>
            </a:r>
            <a:endParaRPr lang="da-DK"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GB" sz="1200" kern="1200" dirty="0">
                <a:solidFill>
                  <a:schemeClr val="tx1"/>
                </a:solidFill>
                <a:effectLst/>
                <a:latin typeface="+mn-lt"/>
                <a:ea typeface="+mn-ea"/>
                <a:cs typeface="+mn-cs"/>
              </a:rPr>
              <a:t>However, all Movement components are expected to </a:t>
            </a:r>
            <a:r>
              <a:rPr lang="en-GB" sz="1200" b="1" kern="1200" dirty="0">
                <a:solidFill>
                  <a:schemeClr val="tx1"/>
                </a:solidFill>
                <a:effectLst/>
                <a:latin typeface="+mn-lt"/>
                <a:ea typeface="+mn-ea"/>
                <a:cs typeface="+mn-cs"/>
              </a:rPr>
              <a:t>assess, refer and advocate</a:t>
            </a:r>
            <a:r>
              <a:rPr lang="en-GB" sz="1200" kern="1200" dirty="0">
                <a:solidFill>
                  <a:schemeClr val="tx1"/>
                </a:solidFill>
                <a:effectLst/>
                <a:latin typeface="+mn-lt"/>
                <a:ea typeface="+mn-ea"/>
                <a:cs typeface="+mn-cs"/>
              </a:rPr>
              <a:t> in relation to the full spectrum of mental health and psychosocial support presented in the model, (from basic psychosocial support through to specialized mental health care).</a:t>
            </a:r>
          </a:p>
          <a:p>
            <a:pPr marL="628650" lvl="1"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Now we are going to watch a short video that explains the MHPSS Framework in more detail. </a:t>
            </a:r>
          </a:p>
          <a:p>
            <a:pPr lvl="1" rtl="0"/>
            <a:r>
              <a:rPr lang="en-GB" sz="1200" i="1" kern="1200" dirty="0">
                <a:solidFill>
                  <a:schemeClr val="tx1"/>
                </a:solidFill>
                <a:effectLst/>
                <a:latin typeface="+mn-lt"/>
                <a:ea typeface="+mn-ea"/>
                <a:cs typeface="+mn-cs"/>
              </a:rPr>
              <a:t>Show one of the video options listed on this slide</a:t>
            </a:r>
            <a:endParaRPr lang="da-DK" sz="1200" i="0" kern="1200" dirty="0">
              <a:solidFill>
                <a:schemeClr val="tx1"/>
              </a:solidFill>
              <a:effectLst/>
              <a:latin typeface="+mn-lt"/>
              <a:ea typeface="+mn-ea"/>
              <a:cs typeface="+mn-cs"/>
            </a:endParaRPr>
          </a:p>
          <a:p>
            <a:pPr lvl="1" rtl="0"/>
            <a:endParaRPr lang="da-DK" sz="1200" i="0" kern="1200" dirty="0">
              <a:solidFill>
                <a:schemeClr val="tx1"/>
              </a:solidFill>
              <a:effectLst/>
              <a:latin typeface="+mn-lt"/>
              <a:ea typeface="+mn-ea"/>
              <a:cs typeface="+mn-cs"/>
            </a:endParaRPr>
          </a:p>
          <a:p>
            <a:pPr lvl="1" rtl="0"/>
            <a:r>
              <a:rPr lang="da-DK" sz="1200" i="0" kern="1200" dirty="0">
                <a:solidFill>
                  <a:schemeClr val="tx1"/>
                </a:solidFill>
                <a:effectLst/>
                <a:latin typeface="+mn-lt"/>
                <a:ea typeface="+mn-ea"/>
                <a:cs typeface="+mn-cs"/>
              </a:rPr>
              <a:t>After the video, y</a:t>
            </a:r>
            <a:r>
              <a:rPr lang="en-GB" sz="1200" i="1" kern="1200" dirty="0" err="1">
                <a:solidFill>
                  <a:schemeClr val="tx1"/>
                </a:solidFill>
                <a:effectLst/>
                <a:latin typeface="+mn-lt"/>
                <a:ea typeface="+mn-ea"/>
                <a:cs typeface="+mn-cs"/>
              </a:rPr>
              <a:t>ou</a:t>
            </a:r>
            <a:r>
              <a:rPr lang="en-GB" sz="1200" i="1" kern="1200" dirty="0">
                <a:solidFill>
                  <a:schemeClr val="tx1"/>
                </a:solidFill>
                <a:effectLst/>
                <a:latin typeface="+mn-lt"/>
                <a:ea typeface="+mn-ea"/>
                <a:cs typeface="+mn-cs"/>
              </a:rPr>
              <a:t> may wish to also do a </a:t>
            </a:r>
            <a:r>
              <a:rPr lang="en-GB" sz="1200" b="1" i="1" kern="1200" dirty="0">
                <a:solidFill>
                  <a:schemeClr val="tx1"/>
                </a:solidFill>
                <a:effectLst/>
                <a:latin typeface="+mn-lt"/>
                <a:ea typeface="+mn-ea"/>
                <a:cs typeface="+mn-cs"/>
              </a:rPr>
              <a:t>practical exercise</a:t>
            </a:r>
            <a:r>
              <a:rPr lang="en-GB" sz="1200" i="1" kern="1200" dirty="0">
                <a:solidFill>
                  <a:schemeClr val="tx1"/>
                </a:solidFill>
                <a:effectLst/>
                <a:latin typeface="+mn-lt"/>
                <a:ea typeface="+mn-ea"/>
                <a:cs typeface="+mn-cs"/>
              </a:rPr>
              <a:t> and ask the audience to discuss some examples of their work, where they would sit on the framework, and ask if suitable training and supervision is currently being provided. </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a-DK" sz="1200" kern="1200" dirty="0">
              <a:solidFill>
                <a:schemeClr val="tx1"/>
              </a:solidFill>
              <a:effectLst/>
              <a:latin typeface="+mn-lt"/>
              <a:ea typeface="+mn-ea"/>
              <a:cs typeface="+mn-cs"/>
            </a:endParaRPr>
          </a:p>
          <a:p>
            <a:endParaRPr lang="da-DK" dirty="0"/>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7</a:t>
            </a:fld>
            <a:endParaRPr lang="en-GB"/>
          </a:p>
        </p:txBody>
      </p:sp>
    </p:spTree>
    <p:extLst>
      <p:ext uri="{BB962C8B-B14F-4D97-AF65-F5344CB8AC3E}">
        <p14:creationId xmlns:p14="http://schemas.microsoft.com/office/powerpoint/2010/main" val="337705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8.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Restate who the resolution is for, and ii) Explain the purpose of the resolution</a:t>
            </a:r>
            <a:endParaRPr lang="da-DK"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a:lnSpc>
                <a:spcPct val="107000"/>
              </a:lnSpc>
              <a:spcAft>
                <a:spcPts val="800"/>
              </a:spcAft>
            </a:pPr>
            <a:r>
              <a:rPr lang="en-US" sz="1800" b="1" dirty="0">
                <a:effectLst/>
                <a:latin typeface="Verdana" panose="020B0604030504040204" pitchFamily="34" charset="0"/>
                <a:ea typeface="Calibri" panose="020F0502020204030204" pitchFamily="34" charset="0"/>
                <a:cs typeface="Arial" panose="020B0604020202020204" pitchFamily="34" charset="0"/>
              </a:rPr>
              <a:t>Speaking notes. Adapt to your context. </a:t>
            </a:r>
            <a:r>
              <a:rPr lang="en-AU" sz="1800" dirty="0">
                <a:effectLst/>
                <a:latin typeface="Verdana" panose="020B0604030504040204" pitchFamily="34" charset="0"/>
                <a:ea typeface="Calibri" panose="020F0502020204030204" pitchFamily="34" charset="0"/>
                <a:cs typeface="Arial" panose="020B0604020202020204" pitchFamily="34" charset="0"/>
              </a:rPr>
              <a:t> </a:t>
            </a:r>
            <a:endParaRPr lang="da-DK" sz="1800" dirty="0">
              <a:effectLst/>
              <a:latin typeface="Verdana" panose="020B0604030504040204" pitchFamily="34" charset="0"/>
              <a:ea typeface="Calibri" panose="020F0502020204030204" pitchFamily="34" charset="0"/>
              <a:cs typeface="Arial" panose="020B0604020202020204" pitchFamily="34" charset="0"/>
            </a:endParaRPr>
          </a:p>
          <a:p>
            <a:pPr marL="540000" lvl="0" indent="-342900">
              <a:lnSpc>
                <a:spcPct val="107000"/>
              </a:lnSpc>
              <a:spcAft>
                <a:spcPts val="800"/>
              </a:spcAft>
              <a:buFont typeface="Arial" panose="020B0604020202020204" pitchFamily="34" charset="0"/>
              <a:buChar char="•"/>
              <a:tabLst>
                <a:tab pos="457200" algn="l"/>
              </a:tabLst>
            </a:pPr>
            <a:r>
              <a:rPr lang="en-GB" sz="1800" dirty="0">
                <a:effectLst/>
                <a:latin typeface="Verdana" panose="020B0604030504040204" pitchFamily="34" charset="0"/>
                <a:ea typeface="Calibri" panose="020F0502020204030204" pitchFamily="34" charset="0"/>
                <a:cs typeface="Times New Roman" panose="02020603050405020304" pitchFamily="18" charset="0"/>
              </a:rPr>
              <a:t>As already noted, the resolution is focused only on the context of people affected by armed conflicts, natural disasters and other emergencies. This includes the needs of migrants, refugees and internally displaced persons.</a:t>
            </a:r>
          </a:p>
          <a:p>
            <a:pPr marL="540000" lvl="0" indent="0">
              <a:lnSpc>
                <a:spcPct val="107000"/>
              </a:lnSpc>
              <a:spcAft>
                <a:spcPts val="800"/>
              </a:spcAft>
              <a:buFont typeface="Arial" panose="020B0604020202020204" pitchFamily="34" charset="0"/>
              <a:buNone/>
              <a:tabLst>
                <a:tab pos="457200" algn="l"/>
              </a:tabLst>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540000" lvl="0" indent="-342900">
              <a:lnSpc>
                <a:spcPct val="107000"/>
              </a:lnSpc>
              <a:spcAft>
                <a:spcPts val="800"/>
              </a:spcAft>
              <a:buFont typeface="Arial" panose="020B0604020202020204" pitchFamily="34" charset="0"/>
              <a:buChar char="•"/>
              <a:tabLst>
                <a:tab pos="457200" algn="l"/>
              </a:tabLst>
            </a:pPr>
            <a:r>
              <a:rPr lang="en-AU" sz="1800" dirty="0">
                <a:effectLst/>
                <a:latin typeface="Verdana" panose="020B0604030504040204" pitchFamily="34" charset="0"/>
                <a:ea typeface="Calibri" panose="020F0502020204030204" pitchFamily="34" charset="0"/>
                <a:cs typeface="Times New Roman" panose="02020603050405020304" pitchFamily="18" charset="0"/>
              </a:rPr>
              <a:t>The resolution </a:t>
            </a:r>
            <a:r>
              <a:rPr lang="en-GB" sz="1800" dirty="0">
                <a:effectLst/>
                <a:latin typeface="Verdana" panose="020B0604030504040204" pitchFamily="34" charset="0"/>
                <a:ea typeface="Calibri" panose="020F0502020204030204" pitchFamily="34" charset="0"/>
                <a:cs typeface="Times New Roman" panose="02020603050405020304" pitchFamily="18" charset="0"/>
              </a:rPr>
              <a:t>has been signed by all 196 States party to the Geneva conventions, all National Societies, the IFRC and the ICRC. </a:t>
            </a:r>
          </a:p>
          <a:p>
            <a:pPr marL="540000" lvl="0" indent="0">
              <a:lnSpc>
                <a:spcPct val="107000"/>
              </a:lnSpc>
              <a:spcAft>
                <a:spcPts val="800"/>
              </a:spcAft>
              <a:buFont typeface="Arial" panose="020B0604020202020204" pitchFamily="34" charset="0"/>
              <a:buNone/>
              <a:tabLst>
                <a:tab pos="457200" algn="l"/>
              </a:tabLst>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540000" lvl="0" indent="-342900">
              <a:lnSpc>
                <a:spcPct val="107000"/>
              </a:lnSpc>
              <a:spcAft>
                <a:spcPts val="800"/>
              </a:spcAft>
              <a:buFont typeface="Arial" panose="020B0604020202020204" pitchFamily="34" charset="0"/>
              <a:buChar char="•"/>
              <a:tabLst>
                <a:tab pos="457200" algn="l"/>
              </a:tabLst>
            </a:pPr>
            <a:r>
              <a:rPr lang="en-GB" sz="1800" dirty="0">
                <a:effectLst/>
                <a:latin typeface="Verdana" panose="020B0604030504040204" pitchFamily="34" charset="0"/>
                <a:ea typeface="Calibri" panose="020F0502020204030204" pitchFamily="34" charset="0"/>
                <a:cs typeface="Times New Roman" panose="02020603050405020304" pitchFamily="18" charset="0"/>
              </a:rPr>
              <a:t>It is a call for joint and cohesive efforts between the Movement, States and other stakeholders to address critical gaps in mental health and psychosocial care, and it underscores</a:t>
            </a:r>
            <a:r>
              <a:rPr lang="en-GB" sz="1800" i="1" dirty="0">
                <a:effectLst/>
                <a:latin typeface="Verdana" panose="020B0604030504040204" pitchFamily="34" charset="0"/>
                <a:ea typeface="Calibri" panose="020F0502020204030204" pitchFamily="34" charset="0"/>
                <a:cs typeface="Times New Roman" panose="02020603050405020304" pitchFamily="18" charset="0"/>
              </a:rPr>
              <a:t> </a:t>
            </a:r>
            <a:r>
              <a:rPr lang="en-GB" sz="1800" dirty="0">
                <a:effectLst/>
                <a:latin typeface="Verdana" panose="020B0604030504040204" pitchFamily="34" charset="0"/>
                <a:ea typeface="Calibri" panose="020F0502020204030204" pitchFamily="34" charset="0"/>
                <a:cs typeface="Times New Roman" panose="02020603050405020304" pitchFamily="18" charset="0"/>
              </a:rPr>
              <a:t>the urgent demand to increase efforts to respond to these needs by means of prevention, promotion, protection and assistance.</a:t>
            </a:r>
          </a:p>
          <a:p>
            <a:pPr marL="540000" lvl="0" indent="0">
              <a:lnSpc>
                <a:spcPct val="107000"/>
              </a:lnSpc>
              <a:spcAft>
                <a:spcPts val="800"/>
              </a:spcAft>
              <a:buFont typeface="Arial" panose="020B0604020202020204" pitchFamily="34" charset="0"/>
              <a:buNone/>
              <a:tabLst>
                <a:tab pos="457200" algn="l"/>
              </a:tabLst>
            </a:pP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540000" lvl="0" indent="-342900">
              <a:lnSpc>
                <a:spcPct val="107000"/>
              </a:lnSpc>
              <a:spcAft>
                <a:spcPts val="800"/>
              </a:spcAft>
              <a:buFont typeface="Arial" panose="020B0604020202020204" pitchFamily="34" charset="0"/>
              <a:buChar char="•"/>
              <a:tabLst>
                <a:tab pos="457200" algn="l"/>
              </a:tabLst>
            </a:pPr>
            <a:r>
              <a:rPr lang="en-AU" sz="1800" dirty="0">
                <a:effectLst/>
                <a:latin typeface="Verdana" panose="020B0604030504040204" pitchFamily="34" charset="0"/>
                <a:ea typeface="Calibri" panose="020F0502020204030204" pitchFamily="34" charset="0"/>
                <a:cs typeface="Times New Roman" panose="02020603050405020304" pitchFamily="18" charset="0"/>
              </a:rPr>
              <a:t>While States have the primary responsibility to respond to the mental health and psychosocial needs of people in their territory. The Movement have important complementary and supportive roles, including through the auxiliary role of National Societies.</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54000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342900">
              <a:lnSpc>
                <a:spcPct val="107000"/>
              </a:lnSpc>
              <a:buFont typeface="Arial" panose="020B0604020202020204" pitchFamily="34" charset="0"/>
              <a:buChar char="•"/>
              <a:tabLst>
                <a:tab pos="457200" algn="l"/>
              </a:tabLst>
            </a:pPr>
            <a:r>
              <a:rPr lang="en-AU" sz="900" dirty="0">
                <a:effectLst/>
                <a:latin typeface="Verdana" panose="020B0604030504040204" pitchFamily="34" charset="0"/>
                <a:ea typeface="Calibri" panose="020F0502020204030204" pitchFamily="34" charset="0"/>
                <a:cs typeface="Times New Roman" panose="02020603050405020304" pitchFamily="18" charset="0"/>
              </a:rPr>
              <a:t>Mental health and psychosocial needs increase dramatically as a result of armed conflicts, natural disasters and other emergencies. This is due to many factors including:</a:t>
            </a:r>
            <a:endParaRPr lang="da-DK" sz="900" dirty="0">
              <a:effectLst/>
              <a:latin typeface="Verdana" panose="020B0604030504040204" pitchFamily="34" charset="0"/>
              <a:ea typeface="Calibri" panose="020F0502020204030204" pitchFamily="34" charset="0"/>
              <a:cs typeface="Times New Roman" panose="02020603050405020304" pitchFamily="18" charset="0"/>
            </a:endParaRPr>
          </a:p>
          <a:p>
            <a:pPr marL="900000" lvl="1" indent="-285750">
              <a:lnSpc>
                <a:spcPct val="107000"/>
              </a:lnSpc>
              <a:buFont typeface="Courier New" panose="02070309020205020404" pitchFamily="49" charset="0"/>
              <a:buChar char="o"/>
            </a:pPr>
            <a:r>
              <a:rPr lang="en-AU" sz="900" dirty="0">
                <a:effectLst/>
                <a:latin typeface="Verdana" panose="020B0604030504040204" pitchFamily="34" charset="0"/>
                <a:ea typeface="Calibri" panose="020F0502020204030204" pitchFamily="34" charset="0"/>
                <a:cs typeface="Arial" panose="020B0604020202020204" pitchFamily="34" charset="0"/>
              </a:rPr>
              <a:t>People may be exposed to extremely distressing experiences, such as separation from or loss of loved ones, loss of property and livelihoods and severe violations of human dignity, including sexual and gender-based violence, torture and other forms of ill-treatment. </a:t>
            </a:r>
            <a:endParaRPr lang="da-DK" sz="900" dirty="0">
              <a:effectLst/>
              <a:latin typeface="Verdana" panose="020B0604030504040204" pitchFamily="34" charset="0"/>
              <a:ea typeface="Calibri" panose="020F0502020204030204" pitchFamily="34" charset="0"/>
              <a:cs typeface="Arial" panose="020B0604020202020204" pitchFamily="34" charset="0"/>
            </a:endParaRPr>
          </a:p>
          <a:p>
            <a:pPr marL="900000" lvl="1" indent="-285750">
              <a:lnSpc>
                <a:spcPct val="107000"/>
              </a:lnSpc>
              <a:buFont typeface="Courier New" panose="02070309020205020404" pitchFamily="49" charset="0"/>
              <a:buChar char="o"/>
            </a:pPr>
            <a:r>
              <a:rPr lang="en-AU" sz="900" dirty="0">
                <a:effectLst/>
                <a:latin typeface="Verdana" panose="020B0604030504040204" pitchFamily="34" charset="0"/>
                <a:ea typeface="Calibri" panose="020F0502020204030204" pitchFamily="34" charset="0"/>
                <a:cs typeface="Arial" panose="020B0604020202020204" pitchFamily="34" charset="0"/>
              </a:rPr>
              <a:t>These experiences often take place repeatedly over many years, as emergencies grow in complexity and duration. As a result, pre-existing mental health conditions may resurface or be exacerbated, and other mental health conditions can arise as a direct consequence of these experiences. </a:t>
            </a:r>
            <a:endParaRPr lang="da-DK" sz="900" dirty="0">
              <a:effectLst/>
              <a:latin typeface="Verdana" panose="020B0604030504040204" pitchFamily="34" charset="0"/>
              <a:ea typeface="Calibri" panose="020F0502020204030204" pitchFamily="34" charset="0"/>
              <a:cs typeface="Arial" panose="020B0604020202020204" pitchFamily="34" charset="0"/>
            </a:endParaRPr>
          </a:p>
          <a:p>
            <a:pPr marL="900000" lvl="1" indent="-285750">
              <a:lnSpc>
                <a:spcPct val="107000"/>
              </a:lnSpc>
              <a:buFont typeface="Courier New" panose="02070309020205020404" pitchFamily="49" charset="0"/>
              <a:buChar char="o"/>
            </a:pPr>
            <a:r>
              <a:rPr lang="en-AU" sz="900" dirty="0">
                <a:effectLst/>
                <a:latin typeface="Verdana" panose="020B0604030504040204" pitchFamily="34" charset="0"/>
                <a:ea typeface="Calibri" panose="020F0502020204030204" pitchFamily="34" charset="0"/>
                <a:cs typeface="Arial" panose="020B0604020202020204" pitchFamily="34" charset="0"/>
              </a:rPr>
              <a:t>Social and community support systems erode, and material resources that affected people need for coping and recovery are damaged or destroyed. </a:t>
            </a:r>
            <a:endParaRPr lang="da-DK" sz="900" dirty="0">
              <a:effectLst/>
              <a:latin typeface="Verdana" panose="020B0604030504040204" pitchFamily="34" charset="0"/>
              <a:ea typeface="Calibri" panose="020F0502020204030204" pitchFamily="34" charset="0"/>
              <a:cs typeface="Arial" panose="020B0604020202020204" pitchFamily="34" charset="0"/>
            </a:endParaRPr>
          </a:p>
          <a:p>
            <a:pPr marL="900000" lvl="1" indent="-285750">
              <a:lnSpc>
                <a:spcPct val="107000"/>
              </a:lnSpc>
              <a:spcAft>
                <a:spcPts val="800"/>
              </a:spcAft>
              <a:buFont typeface="Courier New" panose="02070309020205020404" pitchFamily="49" charset="0"/>
              <a:buChar char="o"/>
            </a:pPr>
            <a:r>
              <a:rPr lang="en-AU" sz="900" dirty="0">
                <a:effectLst/>
                <a:latin typeface="Verdana" panose="020B0604030504040204" pitchFamily="34" charset="0"/>
                <a:ea typeface="Calibri" panose="020F0502020204030204" pitchFamily="34" charset="0"/>
                <a:cs typeface="Arial" panose="020B0604020202020204" pitchFamily="34" charset="0"/>
              </a:rPr>
              <a:t>Many people are forced to leave their homes, which is often accompanied by the disruption of social connections, a lack of information, uncertainty about immigration status and policies, hostility and undignified and protracted detention, all of which add additional stress.</a:t>
            </a:r>
            <a:endParaRPr lang="da-DK" sz="900" dirty="0">
              <a:effectLst/>
              <a:latin typeface="Verdana" panose="020B0604030504040204" pitchFamily="34" charset="0"/>
              <a:ea typeface="Calibri" panose="020F0502020204030204" pitchFamily="34" charset="0"/>
              <a:cs typeface="Arial" panose="020B0604020202020204" pitchFamily="34" charset="0"/>
            </a:endParaRPr>
          </a:p>
          <a:p>
            <a:endParaRPr lang="en-GB" sz="1200" b="1"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8</a:t>
            </a:fld>
            <a:endParaRPr lang="en-GB"/>
          </a:p>
        </p:txBody>
      </p:sp>
    </p:spTree>
    <p:extLst>
      <p:ext uri="{BB962C8B-B14F-4D97-AF65-F5344CB8AC3E}">
        <p14:creationId xmlns:p14="http://schemas.microsoft.com/office/powerpoint/2010/main" val="427977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9. </a:t>
            </a:r>
            <a:r>
              <a:rPr lang="en-GB" sz="1200" i="1" kern="1200" dirty="0">
                <a:solidFill>
                  <a:schemeClr val="tx1"/>
                </a:solidFill>
                <a:effectLst/>
                <a:latin typeface="+mn-lt"/>
                <a:ea typeface="+mn-ea"/>
                <a:cs typeface="+mn-cs"/>
              </a:rPr>
              <a:t>Purpose of slide: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Go deeper into the content of the resolution</a:t>
            </a:r>
            <a:endParaRPr lang="da-DK"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Video option</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may wish to show a video about the resolution instead of using the speaking notes. It is available in the 4 languages of the IFRC:</a:t>
            </a:r>
          </a:p>
          <a:p>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Arabic: </a:t>
            </a:r>
            <a:r>
              <a:rPr lang="en-GB" sz="1200" kern="1200" dirty="0">
                <a:solidFill>
                  <a:schemeClr val="tx1"/>
                </a:solidFill>
                <a:effectLst/>
                <a:latin typeface="+mn-lt"/>
                <a:ea typeface="+mn-ea"/>
                <a:cs typeface="+mn-cs"/>
              </a:rPr>
              <a:t>https://youtu.be/D21DAufSYfo</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English: </a:t>
            </a:r>
            <a:r>
              <a:rPr lang="en-GB" sz="1200" b="0" i="0" u="sng" kern="1200" dirty="0">
                <a:solidFill>
                  <a:schemeClr val="tx1"/>
                </a:solidFill>
                <a:effectLst/>
                <a:latin typeface="+mn-lt"/>
                <a:ea typeface="+mn-ea"/>
                <a:cs typeface="+mn-cs"/>
              </a:rPr>
              <a:t>https://youtu.be/ci2XnEaV5AM</a:t>
            </a:r>
          </a:p>
          <a:p>
            <a:r>
              <a:rPr lang="en-US" sz="1200" kern="1200" dirty="0">
                <a:solidFill>
                  <a:schemeClr val="tx1"/>
                </a:solidFill>
                <a:effectLst/>
                <a:latin typeface="+mn-lt"/>
                <a:ea typeface="+mn-ea"/>
                <a:cs typeface="+mn-cs"/>
              </a:rPr>
              <a:t>French: </a:t>
            </a:r>
            <a:r>
              <a:rPr lang="en-GB" sz="1200" kern="1200" dirty="0">
                <a:solidFill>
                  <a:schemeClr val="tx1"/>
                </a:solidFill>
                <a:effectLst/>
                <a:latin typeface="+mn-lt"/>
                <a:ea typeface="+mn-ea"/>
                <a:cs typeface="+mn-cs"/>
              </a:rPr>
              <a:t>https://youtu.be/h0oB3vR_CiY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Spanish: </a:t>
            </a:r>
            <a:r>
              <a:rPr lang="en-GB" sz="1200" kern="1200" dirty="0">
                <a:solidFill>
                  <a:schemeClr val="tx1"/>
                </a:solidFill>
                <a:effectLst/>
                <a:latin typeface="+mn-lt"/>
                <a:ea typeface="+mn-ea"/>
                <a:cs typeface="+mn-cs"/>
              </a:rPr>
              <a:t>https://youtu.be/N3TOZvmRzo0</a:t>
            </a:r>
            <a:endParaRPr lang="en-US"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Speaking notes</a:t>
            </a:r>
            <a:endParaRPr lang="da-DK" sz="1200" kern="1200" dirty="0">
              <a:solidFill>
                <a:schemeClr val="tx1"/>
              </a:solidFill>
              <a:effectLst/>
              <a:latin typeface="+mn-lt"/>
              <a:ea typeface="+mn-ea"/>
              <a:cs typeface="+mn-cs"/>
            </a:endParaRPr>
          </a:p>
          <a:p>
            <a:pPr marL="540000" indent="-171450">
              <a:buFont typeface="Arial" panose="020B0604020202020204" pitchFamily="34" charset="0"/>
              <a:buChar char="•"/>
            </a:pPr>
            <a:r>
              <a:rPr lang="en-GB" sz="1200" kern="1200" dirty="0">
                <a:solidFill>
                  <a:schemeClr val="tx1"/>
                </a:solidFill>
                <a:effectLst/>
                <a:latin typeface="+mn-lt"/>
                <a:ea typeface="+mn-ea"/>
                <a:cs typeface="+mn-cs"/>
              </a:rPr>
              <a:t>Specifically, the resolution calls upon States, National Societies, IFRC and ICRC to increase efforts to:</a:t>
            </a:r>
          </a:p>
          <a:p>
            <a:pPr marL="54000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ensure early and sustained access to mental health and psychosocial support services by people affected by armed conflicts, natural disasters and other emergencies;</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Invest in local and community-based action and enhance cooperation between national societies and States;</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Ensure that mental health and psychosocial support responses include psychosocial, psychological and specialized mental health care;</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Integrate mental health and psychosocial support into all activities addressing humanitarian needs, including prevention and protection, and ensure that mental health and psychosocial support and responses addressing other humanitarian needs, such as shelter, food, livelihoods, education and support to separated families and families of the missing, are mutually reinforcing;</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Strengthen the quality and capacity of the workforce, including volunteers, responding to the mental health and psychosocial needs of people affected by armed conflicts, natural disasters and other emergencies, in close coordination and cooperation with the components of the Movement;</a:t>
            </a:r>
          </a:p>
          <a:p>
            <a:pPr marL="540000" lvl="0" indent="0">
              <a:buFont typeface="Arial" panose="020B0604020202020204" pitchFamily="34" charset="0"/>
              <a:buNone/>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Address stigma, exclusion and discrimination related to mental health and psychosocial needs through approaches that respect the dignity and reinforce the participation of affected people, in particular persons with lived experiences, in a context-specific, culturally and faith-sensitive way;</a:t>
            </a:r>
          </a:p>
          <a:p>
            <a:pPr marL="540000" lvl="0" indent="-171450">
              <a:buFont typeface="Arial" panose="020B0604020202020204" pitchFamily="34" charset="0"/>
              <a:buChar char="•"/>
            </a:pPr>
            <a:endParaRPr lang="da-DK"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n-GB" sz="1200" kern="1200" dirty="0">
                <a:solidFill>
                  <a:schemeClr val="tx1"/>
                </a:solidFill>
                <a:effectLst/>
                <a:latin typeface="+mn-lt"/>
                <a:ea typeface="+mn-ea"/>
                <a:cs typeface="+mn-cs"/>
              </a:rPr>
              <a:t>Protect and promote the mental health and psychosocial well-being of staff and volunteers who are responding to humanitarian needs across all sectors, equipping them with the necessary skills, tools and supervision to cope with stressful situations and responding to their specific mental health and psychosocial needs.</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200" b="1"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9</a:t>
            </a:fld>
            <a:endParaRPr lang="en-GB"/>
          </a:p>
        </p:txBody>
      </p:sp>
    </p:spTree>
    <p:extLst>
      <p:ext uri="{BB962C8B-B14F-4D97-AF65-F5344CB8AC3E}">
        <p14:creationId xmlns:p14="http://schemas.microsoft.com/office/powerpoint/2010/main" val="226572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2" y="1511256"/>
            <a:ext cx="4860925" cy="1325563"/>
          </a:xfrm>
        </p:spPr>
        <p:txBody>
          <a:bodyPr/>
          <a:lstStyle>
            <a:lvl1pPr>
              <a:defRPr cap="all" baseline="0"/>
            </a:lvl1pPr>
          </a:lstStyle>
          <a:p>
            <a:r>
              <a:rPr lang="en-US" dirty="0"/>
              <a:t>Mental health matters</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3350997"/>
            <a:ext cx="4860000" cy="2383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10">
            <a:extLst>
              <a:ext uri="{FF2B5EF4-FFF2-40B4-BE49-F238E27FC236}">
                <a16:creationId xmlns:a16="http://schemas.microsoft.com/office/drawing/2014/main" id="{9DC392A9-A928-424D-96A0-534107F11E57}"/>
              </a:ext>
            </a:extLst>
          </p:cNvPr>
          <p:cNvSpPr>
            <a:spLocks noGrp="1"/>
          </p:cNvSpPr>
          <p:nvPr>
            <p:ph type="pic" sz="quarter" idx="11"/>
          </p:nvPr>
        </p:nvSpPr>
        <p:spPr>
          <a:xfrm>
            <a:off x="5411787" y="0"/>
            <a:ext cx="6766559" cy="6858000"/>
          </a:xfrm>
          <a:solidFill>
            <a:schemeClr val="bg2"/>
          </a:solidFill>
        </p:spPr>
        <p:txBody>
          <a:bodyPr/>
          <a:lstStyle/>
          <a:p>
            <a:endParaRPr lang="en-GB"/>
          </a:p>
        </p:txBody>
      </p:sp>
    </p:spTree>
    <p:extLst>
      <p:ext uri="{BB962C8B-B14F-4D97-AF65-F5344CB8AC3E}">
        <p14:creationId xmlns:p14="http://schemas.microsoft.com/office/powerpoint/2010/main" val="1793523106"/>
      </p:ext>
    </p:extLst>
  </p:cSld>
  <p:clrMapOvr>
    <a:masterClrMapping/>
  </p:clrMapOvr>
  <p:extLst>
    <p:ext uri="{DCECCB84-F9BA-43D5-87BE-67443E8EF086}">
      <p15:sldGuideLst xmlns:p15="http://schemas.microsoft.com/office/powerpoint/2012/main">
        <p15:guide id="1" orient="horz" pos="1026" userDrawn="1">
          <p15:clr>
            <a:srgbClr val="FBAE40"/>
          </p15:clr>
        </p15:guide>
        <p15:guide id="2" orient="horz" pos="2115" userDrawn="1">
          <p15:clr>
            <a:srgbClr val="FBAE40"/>
          </p15:clr>
        </p15:guide>
        <p15:guide id="3" pos="347" userDrawn="1">
          <p15:clr>
            <a:srgbClr val="FBAE40"/>
          </p15:clr>
        </p15:guide>
        <p15:guide id="5" pos="3409" userDrawn="1">
          <p15:clr>
            <a:srgbClr val="FBAE40"/>
          </p15:clr>
        </p15:guide>
        <p15:guide id="6" orient="horz" pos="3906" userDrawn="1">
          <p15:clr>
            <a:srgbClr val="FBAE40"/>
          </p15:clr>
        </p15:guide>
        <p15:guide id="7" orient="horz" pos="36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rows)_Text and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3" y="784747"/>
            <a:ext cx="4860925" cy="1325563"/>
          </a:xfrm>
        </p:spPr>
        <p:txBody>
          <a:bodyPr/>
          <a:lstStyle>
            <a:lvl1pPr>
              <a:defRPr/>
            </a:lvl1pPr>
          </a:lstStyle>
          <a:p>
            <a:r>
              <a:rPr lang="en-US" dirty="0"/>
              <a:t>Click to edit </a:t>
            </a:r>
            <a:br>
              <a:rPr lang="en-US" dirty="0"/>
            </a:br>
            <a:r>
              <a:rPr lang="en-US" dirty="0"/>
              <a:t>Master title style</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2492375"/>
            <a:ext cx="4860926" cy="3241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988050" y="873124"/>
            <a:ext cx="5653088" cy="5334305"/>
          </a:xfrm>
          <a:solidFill>
            <a:schemeClr val="bg2"/>
          </a:solidFill>
        </p:spPr>
        <p:txBody>
          <a:bodyPr/>
          <a:lstStyle/>
          <a:p>
            <a:endParaRPr lang="en-GB"/>
          </a:p>
        </p:txBody>
      </p:sp>
    </p:spTree>
    <p:extLst>
      <p:ext uri="{BB962C8B-B14F-4D97-AF65-F5344CB8AC3E}">
        <p14:creationId xmlns:p14="http://schemas.microsoft.com/office/powerpoint/2010/main" val="909975696"/>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570" userDrawn="1">
          <p15:clr>
            <a:srgbClr val="FBAE40"/>
          </p15:clr>
        </p15:guide>
        <p15:guide id="3" pos="347" userDrawn="1">
          <p15:clr>
            <a:srgbClr val="FBAE40"/>
          </p15:clr>
        </p15:guide>
        <p15:guide id="4" pos="3409" userDrawn="1">
          <p15:clr>
            <a:srgbClr val="FBAE40"/>
          </p15:clr>
        </p15:guide>
        <p15:guide id="5" orient="horz" pos="3906" userDrawn="1">
          <p15:clr>
            <a:srgbClr val="FBAE40"/>
          </p15:clr>
        </p15:guide>
        <p15:guide id="6" orient="horz" pos="3612" userDrawn="1">
          <p15:clr>
            <a:srgbClr val="FBAE40"/>
          </p15:clr>
        </p15:guide>
        <p15:guide id="7" pos="3772" userDrawn="1">
          <p15:clr>
            <a:srgbClr val="FBAE40"/>
          </p15:clr>
        </p15:guide>
        <p15:guide id="8" pos="73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rows)_Text and Picture (Blue backg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F5355D-E8A2-4A15-89CC-E8265610EAB2}"/>
              </a:ext>
            </a:extLst>
          </p:cNvPr>
          <p:cNvSpPr/>
          <p:nvPr userDrawn="1"/>
        </p:nvSpPr>
        <p:spPr>
          <a:xfrm>
            <a:off x="5692140" y="0"/>
            <a:ext cx="64998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3" y="784747"/>
            <a:ext cx="4860925" cy="1325563"/>
          </a:xfrm>
        </p:spPr>
        <p:txBody>
          <a:bodyPr/>
          <a:lstStyle>
            <a:lvl1pPr>
              <a:defRPr/>
            </a:lvl1pPr>
          </a:lstStyle>
          <a:p>
            <a:r>
              <a:rPr lang="en-US" dirty="0"/>
              <a:t>Click to edit </a:t>
            </a:r>
            <a:br>
              <a:rPr lang="en-US" dirty="0"/>
            </a:br>
            <a:r>
              <a:rPr lang="en-US" dirty="0"/>
              <a:t>Master title style</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2492375"/>
            <a:ext cx="4860926" cy="3241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700713" y="0"/>
            <a:ext cx="6491287" cy="6858000"/>
          </a:xfrm>
          <a:noFill/>
        </p:spPr>
        <p:txBody>
          <a:bodyPr/>
          <a:lstStyle/>
          <a:p>
            <a:endParaRPr lang="en-GB"/>
          </a:p>
        </p:txBody>
      </p:sp>
    </p:spTree>
    <p:extLst>
      <p:ext uri="{BB962C8B-B14F-4D97-AF65-F5344CB8AC3E}">
        <p14:creationId xmlns:p14="http://schemas.microsoft.com/office/powerpoint/2010/main" val="2806517053"/>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570" userDrawn="1">
          <p15:clr>
            <a:srgbClr val="FBAE40"/>
          </p15:clr>
        </p15:guide>
        <p15:guide id="3" pos="347" userDrawn="1">
          <p15:clr>
            <a:srgbClr val="FBAE40"/>
          </p15:clr>
        </p15:guide>
        <p15:guide id="4" pos="3409" userDrawn="1">
          <p15:clr>
            <a:srgbClr val="FBAE40"/>
          </p15:clr>
        </p15:guide>
        <p15:guide id="5" orient="horz" pos="3906" userDrawn="1">
          <p15:clr>
            <a:srgbClr val="FBAE40"/>
          </p15:clr>
        </p15:guide>
        <p15:guide id="6" orient="horz" pos="3612" userDrawn="1">
          <p15:clr>
            <a:srgbClr val="FBAE40"/>
          </p15:clr>
        </p15:guide>
        <p15:guide id="7" pos="733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row)_Text and Pictur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1844675"/>
            <a:ext cx="4860926" cy="3889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988050" y="657225"/>
            <a:ext cx="5653086" cy="5543550"/>
          </a:xfrm>
          <a:solidFill>
            <a:schemeClr val="bg2"/>
          </a:solidFill>
        </p:spPr>
        <p:txBody>
          <a:bodyPr/>
          <a:lstStyle/>
          <a:p>
            <a:endParaRPr lang="en-GB"/>
          </a:p>
        </p:txBody>
      </p:sp>
      <p:sp>
        <p:nvSpPr>
          <p:cNvPr id="2" name="Title 1">
            <a:extLst>
              <a:ext uri="{FF2B5EF4-FFF2-40B4-BE49-F238E27FC236}">
                <a16:creationId xmlns:a16="http://schemas.microsoft.com/office/drawing/2014/main" id="{887B67DD-E2AA-4612-8BD2-D307E3008158}"/>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3951329532"/>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162" userDrawn="1">
          <p15:clr>
            <a:srgbClr val="FBAE40"/>
          </p15:clr>
        </p15:guide>
        <p15:guide id="3" pos="347" userDrawn="1">
          <p15:clr>
            <a:srgbClr val="FBAE40"/>
          </p15:clr>
        </p15:guide>
        <p15:guide id="4" pos="3409" userDrawn="1">
          <p15:clr>
            <a:srgbClr val="FBAE40"/>
          </p15:clr>
        </p15:guide>
        <p15:guide id="5" orient="horz" pos="3612" userDrawn="1">
          <p15:clr>
            <a:srgbClr val="FBAE40"/>
          </p15:clr>
        </p15:guide>
        <p15:guide id="6" orient="horz" pos="3906" userDrawn="1">
          <p15:clr>
            <a:srgbClr val="FBAE40"/>
          </p15:clr>
        </p15:guide>
        <p15:guide id="7" pos="7333" userDrawn="1">
          <p15:clr>
            <a:srgbClr val="FBAE40"/>
          </p15:clr>
        </p15:guide>
        <p15:guide id="8"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Picture + Tex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B4317A8A-462C-480A-91FB-ECE158C45313}"/>
              </a:ext>
            </a:extLst>
          </p:cNvPr>
          <p:cNvSpPr>
            <a:spLocks noGrp="1"/>
          </p:cNvSpPr>
          <p:nvPr>
            <p:ph type="pic" sz="quarter" idx="13"/>
          </p:nvPr>
        </p:nvSpPr>
        <p:spPr>
          <a:xfrm>
            <a:off x="1" y="0"/>
            <a:ext cx="5016499" cy="6858000"/>
          </a:xfrm>
          <a:solidFill>
            <a:schemeClr val="bg2"/>
          </a:solidFill>
        </p:spPr>
        <p:txBody>
          <a:bodyPr/>
          <a:lstStyle/>
          <a:p>
            <a:endParaRPr lang="en-GB"/>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5448300" y="657225"/>
            <a:ext cx="6192309" cy="5543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4234497"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hasCustomPrompt="1"/>
          </p:nvPr>
        </p:nvSpPr>
        <p:spPr>
          <a:xfrm>
            <a:off x="550863" y="579007"/>
            <a:ext cx="4234497" cy="655433"/>
          </a:xfrm>
        </p:spPr>
        <p:txBody>
          <a:bodyPr/>
          <a:lstStyle>
            <a:lvl1pPr>
              <a:defRPr/>
            </a:lvl1pPr>
          </a:lstStyle>
          <a:p>
            <a:r>
              <a:rPr lang="en-US" dirty="0"/>
              <a:t>Heading</a:t>
            </a:r>
            <a:endParaRPr lang="en-GB" dirty="0"/>
          </a:p>
        </p:txBody>
      </p:sp>
    </p:spTree>
    <p:extLst>
      <p:ext uri="{BB962C8B-B14F-4D97-AF65-F5344CB8AC3E}">
        <p14:creationId xmlns:p14="http://schemas.microsoft.com/office/powerpoint/2010/main" val="769052233"/>
      </p:ext>
    </p:extLst>
  </p:cSld>
  <p:clrMapOvr>
    <a:masterClrMapping/>
  </p:clrMapOvr>
  <p:extLst>
    <p:ext uri="{DCECCB84-F9BA-43D5-87BE-67443E8EF086}">
      <p15:sldGuideLst xmlns:p15="http://schemas.microsoft.com/office/powerpoint/2012/main">
        <p15:guide id="1" pos="3432"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ext (2 colum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1844676"/>
            <a:ext cx="5292725" cy="3889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6347884" y="1844676"/>
            <a:ext cx="5292725" cy="3889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5292725"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1527073710"/>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55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ext (2 Block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2565400"/>
            <a:ext cx="5292725" cy="3168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6347884" y="2565400"/>
            <a:ext cx="5292725" cy="3168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5292725"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hasCustomPrompt="1"/>
          </p:nvPr>
        </p:nvSpPr>
        <p:spPr>
          <a:xfrm>
            <a:off x="550863" y="1735729"/>
            <a:ext cx="5292725" cy="655433"/>
          </a:xfrm>
        </p:spPr>
        <p:txBody>
          <a:bodyPr/>
          <a:lstStyle>
            <a:lvl1pPr>
              <a:defRPr/>
            </a:lvl1pPr>
          </a:lstStyle>
          <a:p>
            <a:r>
              <a:rPr lang="en-US" dirty="0"/>
              <a:t>Heading</a:t>
            </a:r>
            <a:endParaRPr lang="en-GB" dirty="0"/>
          </a:p>
        </p:txBody>
      </p:sp>
      <p:sp>
        <p:nvSpPr>
          <p:cNvPr id="3" name="Text Placeholder 2">
            <a:extLst>
              <a:ext uri="{FF2B5EF4-FFF2-40B4-BE49-F238E27FC236}">
                <a16:creationId xmlns:a16="http://schemas.microsoft.com/office/drawing/2014/main" id="{F382291A-BF1F-4C16-AA5F-58D06A5C4743}"/>
              </a:ext>
            </a:extLst>
          </p:cNvPr>
          <p:cNvSpPr>
            <a:spLocks noGrp="1"/>
          </p:cNvSpPr>
          <p:nvPr>
            <p:ph type="body" sz="quarter" idx="13" hasCustomPrompt="1"/>
          </p:nvPr>
        </p:nvSpPr>
        <p:spPr>
          <a:xfrm>
            <a:off x="6347885" y="1735729"/>
            <a:ext cx="5293254" cy="655433"/>
          </a:xfrm>
        </p:spPr>
        <p:txBody>
          <a:bodyPr/>
          <a:lstStyle>
            <a:lvl1pPr>
              <a:defRPr sz="4800">
                <a:solidFill>
                  <a:schemeClr val="accent1"/>
                </a:solidFill>
                <a:latin typeface="+mj-lt"/>
              </a:defRPr>
            </a:lvl1pPr>
          </a:lstStyle>
          <a:p>
            <a:pPr lvl="0"/>
            <a:r>
              <a:rPr lang="en-US" dirty="0"/>
              <a:t>Heading</a:t>
            </a:r>
          </a:p>
        </p:txBody>
      </p:sp>
    </p:spTree>
    <p:extLst>
      <p:ext uri="{BB962C8B-B14F-4D97-AF65-F5344CB8AC3E}">
        <p14:creationId xmlns:p14="http://schemas.microsoft.com/office/powerpoint/2010/main" val="3351504604"/>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16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 page_Road picture">
    <p:spTree>
      <p:nvGrpSpPr>
        <p:cNvPr id="1" name=""/>
        <p:cNvGrpSpPr/>
        <p:nvPr/>
      </p:nvGrpSpPr>
      <p:grpSpPr>
        <a:xfrm>
          <a:off x="0" y="0"/>
          <a:ext cx="0" cy="0"/>
          <a:chOff x="0" y="0"/>
          <a:chExt cx="0" cy="0"/>
        </a:xfrm>
      </p:grpSpPr>
      <p:pic>
        <p:nvPicPr>
          <p:cNvPr id="6" name="Picture 5" descr="Arrow&#10;&#10;Description automatically generated with low confidence">
            <a:extLst>
              <a:ext uri="{FF2B5EF4-FFF2-40B4-BE49-F238E27FC236}">
                <a16:creationId xmlns:a16="http://schemas.microsoft.com/office/drawing/2014/main" id="{003F5F2D-21AB-47D8-97D7-5E8C7C770D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14610" b="1188"/>
          <a:stretch/>
        </p:blipFill>
        <p:spPr>
          <a:xfrm>
            <a:off x="7631405" y="1580531"/>
            <a:ext cx="4560595" cy="5277469"/>
          </a:xfrm>
          <a:prstGeom prst="rect">
            <a:avLst/>
          </a:prstGeom>
        </p:spPr>
      </p:pic>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1665289"/>
            <a:ext cx="4211637" cy="4535486"/>
          </a:xfrm>
        </p:spPr>
        <p:txBody>
          <a:bodyPr/>
          <a:lstStyle>
            <a:lvl1pPr>
              <a:spcAft>
                <a:spcPts val="1000"/>
              </a:spcAft>
              <a:defRPr sz="2000"/>
            </a:lvl1pPr>
            <a:lvl2pPr marL="342900" indent="-342900">
              <a:spcAft>
                <a:spcPts val="1000"/>
              </a:spcAft>
              <a:buFont typeface="+mj-lt"/>
              <a:buAutoNum type="arabicPeriod"/>
              <a:defRPr sz="1600"/>
            </a:lvl2pPr>
            <a:lvl3pPr marL="0" indent="0">
              <a:spcAft>
                <a:spcPts val="1000"/>
              </a:spcAft>
              <a:buFont typeface="+mj-lt"/>
              <a:buNone/>
              <a:defRPr sz="1600"/>
            </a:lvl3pPr>
            <a:lvl4pPr marL="342000" indent="-342900">
              <a:spcAft>
                <a:spcPts val="1000"/>
              </a:spcAft>
              <a:buFont typeface="+mj-lt"/>
              <a:buAutoNum type="arabicPeriod"/>
              <a:defRPr sz="1600"/>
            </a:lvl4pPr>
            <a:lvl5pPr marL="342000" indent="-342900">
              <a:spcAft>
                <a:spcPts val="1000"/>
              </a:spcAft>
              <a:buFont typeface="+mj-lt"/>
              <a:buAutoNum type="arabicPeriod"/>
              <a:defRPr sz="1600"/>
            </a:lvl5pPr>
          </a:lstStyle>
          <a:p>
            <a:pPr lvl="0"/>
            <a:r>
              <a:rPr lang="en-US" dirty="0"/>
              <a:t>Click to edit Master text styles</a:t>
            </a:r>
          </a:p>
          <a:p>
            <a:pPr lvl="1"/>
            <a:r>
              <a:rPr lang="en-US" dirty="0"/>
              <a:t>Second level</a:t>
            </a:r>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5113020" y="1665289"/>
            <a:ext cx="6527589" cy="4535486"/>
          </a:xfrm>
        </p:spPr>
        <p:txBody>
          <a:bodyPr/>
          <a:lstStyle>
            <a:lvl1pPr>
              <a:spcAft>
                <a:spcPts val="1000"/>
              </a:spcAft>
              <a:defRPr sz="2000"/>
            </a:lvl1pPr>
            <a:lvl2pPr marL="342900" indent="-342900">
              <a:spcAft>
                <a:spcPts val="1000"/>
              </a:spcAft>
              <a:buFont typeface="+mj-lt"/>
              <a:buAutoNum type="arabicPeriod"/>
              <a:defRPr sz="1600"/>
            </a:lvl2pPr>
            <a:lvl3pPr marL="342000" indent="-342900">
              <a:spcAft>
                <a:spcPts val="1000"/>
              </a:spcAft>
              <a:buFont typeface="+mj-lt"/>
              <a:buAutoNum type="arabicPeriod"/>
              <a:defRPr sz="1600"/>
            </a:lvl3pPr>
            <a:lvl4pPr marL="342000" indent="-342900">
              <a:spcAft>
                <a:spcPts val="1000"/>
              </a:spcAft>
              <a:buFont typeface="+mj-lt"/>
              <a:buAutoNum type="arabicPeriod"/>
              <a:defRPr sz="1600"/>
            </a:lvl4pPr>
            <a:lvl5pPr marL="342000" indent="-342900">
              <a:spcAft>
                <a:spcPts val="1000"/>
              </a:spcAft>
              <a:buFont typeface="+mj-lt"/>
              <a:buAutoNum type="arabicPeriod"/>
              <a:defRPr sz="1600"/>
            </a:lvl5pPr>
          </a:lstStyle>
          <a:p>
            <a:pPr lvl="0"/>
            <a:r>
              <a:rPr lang="en-US" dirty="0"/>
              <a:t>Click to edit Master text styles</a:t>
            </a:r>
          </a:p>
          <a:p>
            <a:pPr lvl="1"/>
            <a:r>
              <a:rPr lang="en-US" dirty="0"/>
              <a:t>Second level</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p:nvPr>
        </p:nvSpPr>
        <p:spPr>
          <a:xfrm>
            <a:off x="550863" y="598771"/>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2769458307"/>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049"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5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20A806-C730-4522-81DF-D4E9F9337559}"/>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1638680117"/>
      </p:ext>
    </p:extLst>
  </p:cSld>
  <p:clrMapOvr>
    <a:masterClrMapping/>
  </p:clrMapOvr>
  <p:extLst>
    <p:ext uri="{DCECCB84-F9BA-43D5-87BE-67443E8EF086}">
      <p15:sldGuideLst xmlns:p15="http://schemas.microsoft.com/office/powerpoint/2012/main">
        <p15:guide id="1" pos="347" userDrawn="1">
          <p15:clr>
            <a:srgbClr val="FBAE40"/>
          </p15:clr>
        </p15:guide>
        <p15:guide id="2" pos="7333" userDrawn="1">
          <p15:clr>
            <a:srgbClr val="FBAE40"/>
          </p15:clr>
        </p15:guide>
        <p15:guide id="3" orient="horz" pos="550" userDrawn="1">
          <p15:clr>
            <a:srgbClr val="FBAE40"/>
          </p15:clr>
        </p15:guide>
        <p15:guide id="4" orient="horz" pos="36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28160-906F-4777-9083-91F61949AC60}"/>
              </a:ext>
            </a:extLst>
          </p:cNvPr>
          <p:cNvSpPr>
            <a:spLocks noGrp="1"/>
          </p:cNvSpPr>
          <p:nvPr>
            <p:ph type="title"/>
          </p:nvPr>
        </p:nvSpPr>
        <p:spPr>
          <a:xfrm>
            <a:off x="550862" y="784747"/>
            <a:ext cx="11090275" cy="1325563"/>
          </a:xfrm>
          <a:prstGeom prst="rect">
            <a:avLst/>
          </a:prstGeom>
        </p:spPr>
        <p:txBody>
          <a:bodyPr vert="horz" lIns="0" tIns="0" rIns="0" bIns="0" rtlCol="0" anchor="b" anchorCtr="0">
            <a:no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D6D36AB5-E8DF-47EC-99FB-F8CCD7AFBD40}"/>
              </a:ext>
            </a:extLst>
          </p:cNvPr>
          <p:cNvSpPr>
            <a:spLocks noGrp="1"/>
          </p:cNvSpPr>
          <p:nvPr>
            <p:ph type="body" idx="1"/>
          </p:nvPr>
        </p:nvSpPr>
        <p:spPr>
          <a:xfrm>
            <a:off x="550863" y="2492375"/>
            <a:ext cx="11090274" cy="32416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Tree>
    <p:extLst>
      <p:ext uri="{BB962C8B-B14F-4D97-AF65-F5344CB8AC3E}">
        <p14:creationId xmlns:p14="http://schemas.microsoft.com/office/powerpoint/2010/main" val="350681068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9" r:id="rId3"/>
    <p:sldLayoutId id="2147483656" r:id="rId4"/>
    <p:sldLayoutId id="2147483657" r:id="rId5"/>
    <p:sldLayoutId id="2147483652" r:id="rId6"/>
    <p:sldLayoutId id="2147483660" r:id="rId7"/>
    <p:sldLayoutId id="2147483658" r:id="rId8"/>
    <p:sldLayoutId id="2147483654" r:id="rId9"/>
  </p:sldLayoutIdLst>
  <p:txStyles>
    <p:title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800"/>
        </a:spcBef>
        <a:spcAft>
          <a:spcPts val="800"/>
        </a:spcAft>
        <a:buFont typeface="Arial" panose="020B0604020202020204" pitchFamily="34" charset="0"/>
        <a:buNone/>
        <a:defRPr sz="2400" b="1" kern="1200">
          <a:solidFill>
            <a:schemeClr val="tx1"/>
          </a:solidFill>
          <a:latin typeface="+mn-lt"/>
          <a:ea typeface="+mn-ea"/>
          <a:cs typeface="+mn-cs"/>
        </a:defRPr>
      </a:lvl1pPr>
      <a:lvl2pPr marL="342000" indent="-342000" algn="l" defTabSz="914400" rtl="0" eaLnBrk="1" latinLnBrk="0" hangingPunct="1">
        <a:lnSpc>
          <a:spcPct val="90000"/>
        </a:lnSpc>
        <a:spcBef>
          <a:spcPts val="0"/>
        </a:spcBef>
        <a:spcAft>
          <a:spcPts val="800"/>
        </a:spcAft>
        <a:buFont typeface="Arial" panose="020B0604020202020204" pitchFamily="34" charset="0"/>
        <a:buChar char="•"/>
        <a:defRPr sz="2400" kern="1200">
          <a:solidFill>
            <a:schemeClr val="tx1"/>
          </a:solidFill>
          <a:latin typeface="+mn-lt"/>
          <a:ea typeface="+mn-ea"/>
          <a:cs typeface="+mn-cs"/>
        </a:defRPr>
      </a:lvl2pPr>
      <a:lvl3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3pPr>
      <a:lvl4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4pPr>
      <a:lvl5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5pPr>
      <a:lvl6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6pPr>
      <a:lvl7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7pPr>
      <a:lvl8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8pPr>
      <a:lvl9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icrc.org/en/publication/4311-guidelines-mental-health-and-psychosocial-suppor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hyperlink" Target="https://pscentre.org/movement-resource-room-mhpss-policy-and-resolution/" TargetMode="External"/><Relationship Id="rId4" Type="http://schemas.openxmlformats.org/officeDocument/2006/relationships/hyperlink" Target="https://pscentre.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FDKnxU7BkG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I_12qZd4g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pscentre.org/movement-resource-room-mhpss-policy-and-resolu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UoLiPAAP4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17EE-0415-42F1-8A37-8F6373535717}"/>
              </a:ext>
            </a:extLst>
          </p:cNvPr>
          <p:cNvSpPr>
            <a:spLocks noGrp="1"/>
          </p:cNvSpPr>
          <p:nvPr>
            <p:ph type="title"/>
          </p:nvPr>
        </p:nvSpPr>
        <p:spPr>
          <a:xfrm>
            <a:off x="550862" y="1511256"/>
            <a:ext cx="4860925" cy="1325563"/>
          </a:xfrm>
        </p:spPr>
        <p:txBody>
          <a:bodyPr/>
          <a:lstStyle/>
          <a:p>
            <a:r>
              <a:rPr lang="sv-SE" dirty="0"/>
              <a:t>Mental </a:t>
            </a:r>
            <a:r>
              <a:rPr lang="sv-SE" dirty="0" err="1"/>
              <a:t>health</a:t>
            </a:r>
            <a:r>
              <a:rPr lang="sv-SE" dirty="0"/>
              <a:t> </a:t>
            </a:r>
            <a:r>
              <a:rPr lang="sv-SE" dirty="0" err="1"/>
              <a:t>matters</a:t>
            </a:r>
            <a:endParaRPr lang="en-GB" dirty="0"/>
          </a:p>
        </p:txBody>
      </p:sp>
      <p:sp>
        <p:nvSpPr>
          <p:cNvPr id="3" name="Text Placeholder 2">
            <a:extLst>
              <a:ext uri="{FF2B5EF4-FFF2-40B4-BE49-F238E27FC236}">
                <a16:creationId xmlns:a16="http://schemas.microsoft.com/office/drawing/2014/main" id="{DF10B6CD-0093-40D3-BD20-BEC0BC4FAA05}"/>
              </a:ext>
            </a:extLst>
          </p:cNvPr>
          <p:cNvSpPr>
            <a:spLocks noGrp="1"/>
          </p:cNvSpPr>
          <p:nvPr>
            <p:ph type="body" sz="quarter" idx="10"/>
          </p:nvPr>
        </p:nvSpPr>
        <p:spPr>
          <a:xfrm>
            <a:off x="550862" y="3350997"/>
            <a:ext cx="4860000" cy="2383054"/>
          </a:xfrm>
        </p:spPr>
        <p:txBody>
          <a:bodyPr/>
          <a:lstStyle/>
          <a:p>
            <a:pPr lvl="1"/>
            <a:r>
              <a:rPr lang="en-US" dirty="0"/>
              <a:t>Your preferred subtitle</a:t>
            </a:r>
          </a:p>
          <a:p>
            <a:pPr lvl="1"/>
            <a:r>
              <a:rPr lang="en-US" dirty="0"/>
              <a:t>Your  organization’s name</a:t>
            </a:r>
          </a:p>
          <a:p>
            <a:pPr lvl="1"/>
            <a:r>
              <a:rPr lang="en-US" dirty="0"/>
              <a:t>Your logo </a:t>
            </a:r>
          </a:p>
          <a:p>
            <a:pPr lvl="1"/>
            <a:r>
              <a:rPr lang="en-US" dirty="0"/>
              <a:t>Or other relevant information</a:t>
            </a:r>
          </a:p>
        </p:txBody>
      </p:sp>
      <p:pic>
        <p:nvPicPr>
          <p:cNvPr id="8" name="Picture Placeholder 7" descr="Two women smile while talking supportively to each other">
            <a:extLst>
              <a:ext uri="{FF2B5EF4-FFF2-40B4-BE49-F238E27FC236}">
                <a16:creationId xmlns:a16="http://schemas.microsoft.com/office/drawing/2014/main" id="{9204BC1F-15AE-4B3B-B12D-E2DB2A6BA50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 r="5"/>
          <a:stretch>
            <a:fillRect/>
          </a:stretch>
        </p:blipFill>
        <p:spPr/>
      </p:pic>
    </p:spTree>
    <p:extLst>
      <p:ext uri="{BB962C8B-B14F-4D97-AF65-F5344CB8AC3E}">
        <p14:creationId xmlns:p14="http://schemas.microsoft.com/office/powerpoint/2010/main" val="54434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6">
            <a:extLst>
              <a:ext uri="{FF2B5EF4-FFF2-40B4-BE49-F238E27FC236}">
                <a16:creationId xmlns:a16="http://schemas.microsoft.com/office/drawing/2014/main" id="{0F0624C5-9CA5-471D-B721-892D6B243407}"/>
              </a:ext>
            </a:extLst>
          </p:cNvPr>
          <p:cNvSpPr/>
          <p:nvPr/>
        </p:nvSpPr>
        <p:spPr>
          <a:xfrm rot="5400000">
            <a:off x="2210648" y="2820251"/>
            <a:ext cx="4919330" cy="24894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 Placeholder 1">
            <a:extLst>
              <a:ext uri="{FF2B5EF4-FFF2-40B4-BE49-F238E27FC236}">
                <a16:creationId xmlns:a16="http://schemas.microsoft.com/office/drawing/2014/main" id="{9C2138C0-7574-4C4F-8EB4-CC3AB2D9E7EA}"/>
              </a:ext>
            </a:extLst>
          </p:cNvPr>
          <p:cNvSpPr>
            <a:spLocks noGrp="1"/>
          </p:cNvSpPr>
          <p:nvPr>
            <p:ph type="body" sz="quarter" idx="10"/>
          </p:nvPr>
        </p:nvSpPr>
        <p:spPr/>
        <p:txBody>
          <a:bodyPr/>
          <a:lstStyle/>
          <a:p>
            <a:r>
              <a:rPr lang="en-US" dirty="0"/>
              <a:t>Priority action areas:</a:t>
            </a:r>
          </a:p>
          <a:p>
            <a:pPr lvl="1"/>
            <a:r>
              <a:rPr lang="en-US" dirty="0"/>
              <a:t>Guarantee a basic level of psychosocial </a:t>
            </a:r>
            <a:br>
              <a:rPr lang="en-US" dirty="0"/>
            </a:br>
            <a:r>
              <a:rPr lang="en-US" dirty="0"/>
              <a:t>support and integrate mental health and </a:t>
            </a:r>
            <a:br>
              <a:rPr lang="en-US" dirty="0"/>
            </a:br>
            <a:r>
              <a:rPr lang="en-US" dirty="0"/>
              <a:t>psychosocial support across sectors</a:t>
            </a:r>
          </a:p>
          <a:p>
            <a:pPr lvl="1"/>
            <a:r>
              <a:rPr lang="en-US" dirty="0"/>
              <a:t>Develop a holistic MHPSS approach </a:t>
            </a:r>
            <a:br>
              <a:rPr lang="en-US" dirty="0"/>
            </a:br>
            <a:r>
              <a:rPr lang="en-US" dirty="0"/>
              <a:t>between Movement components and in </a:t>
            </a:r>
            <a:br>
              <a:rPr lang="en-US" dirty="0"/>
            </a:br>
            <a:r>
              <a:rPr lang="en-US" dirty="0"/>
              <a:t>collaboration with other actors</a:t>
            </a:r>
          </a:p>
          <a:p>
            <a:pPr lvl="1"/>
            <a:r>
              <a:rPr lang="en-US" dirty="0"/>
              <a:t>Protect and promote the mental health </a:t>
            </a:r>
            <a:br>
              <a:rPr lang="en-US" dirty="0"/>
            </a:br>
            <a:r>
              <a:rPr lang="en-US" dirty="0"/>
              <a:t>and psychosocial well-being of staff and </a:t>
            </a:r>
            <a:br>
              <a:rPr lang="en-US" dirty="0"/>
            </a:br>
            <a:r>
              <a:rPr lang="en-US" dirty="0"/>
              <a:t>volunteers</a:t>
            </a:r>
          </a:p>
          <a:p>
            <a:pPr lvl="1"/>
            <a:r>
              <a:rPr lang="en-US" dirty="0"/>
              <a:t>Demonstrate the impact of MHPSS </a:t>
            </a:r>
            <a:br>
              <a:rPr lang="en-US" dirty="0"/>
            </a:br>
            <a:r>
              <a:rPr lang="en-US" dirty="0"/>
              <a:t>interventions through research, evidence, </a:t>
            </a:r>
            <a:br>
              <a:rPr lang="en-US" dirty="0"/>
            </a:br>
            <a:r>
              <a:rPr lang="en-US" dirty="0"/>
              <a:t>monitoring and evaluation </a:t>
            </a:r>
          </a:p>
          <a:p>
            <a:pPr lvl="1"/>
            <a:r>
              <a:rPr lang="en-US" dirty="0"/>
              <a:t>Strengthen resource mobilization for </a:t>
            </a:r>
            <a:br>
              <a:rPr lang="en-US" dirty="0"/>
            </a:br>
            <a:r>
              <a:rPr lang="en-US" dirty="0"/>
              <a:t>MHPSS in humanitarian response</a:t>
            </a:r>
          </a:p>
          <a:p>
            <a:pPr lvl="1"/>
            <a:r>
              <a:rPr lang="en-US" dirty="0"/>
              <a:t>Mobilize political support for MHPSS </a:t>
            </a:r>
            <a:br>
              <a:rPr lang="en-US" dirty="0"/>
            </a:br>
            <a:r>
              <a:rPr lang="en-US" dirty="0"/>
              <a:t>– humanitarian diplomacy and advocacy </a:t>
            </a:r>
          </a:p>
          <a:p>
            <a:endParaRPr lang="en-GB" dirty="0"/>
          </a:p>
        </p:txBody>
      </p:sp>
      <p:sp>
        <p:nvSpPr>
          <p:cNvPr id="3" name="Text Placeholder 2">
            <a:extLst>
              <a:ext uri="{FF2B5EF4-FFF2-40B4-BE49-F238E27FC236}">
                <a16:creationId xmlns:a16="http://schemas.microsoft.com/office/drawing/2014/main" id="{890ED8D1-7A39-437E-B683-13319A31C8DF}"/>
              </a:ext>
            </a:extLst>
          </p:cNvPr>
          <p:cNvSpPr>
            <a:spLocks noGrp="1"/>
          </p:cNvSpPr>
          <p:nvPr>
            <p:ph type="body" sz="quarter" idx="11"/>
          </p:nvPr>
        </p:nvSpPr>
        <p:spPr/>
        <p:txBody>
          <a:bodyPr/>
          <a:lstStyle/>
          <a:p>
            <a:r>
              <a:rPr lang="en-US" dirty="0"/>
              <a:t>By the end of 2023, the expected outcomes are:</a:t>
            </a:r>
          </a:p>
          <a:p>
            <a:pPr lvl="1"/>
            <a:r>
              <a:rPr lang="en-US" dirty="0"/>
              <a:t>A basic level of psychosocial support is established in National </a:t>
            </a:r>
            <a:br>
              <a:rPr lang="en-US" dirty="0"/>
            </a:br>
            <a:r>
              <a:rPr lang="en-US" dirty="0"/>
              <a:t>Societies, the IFRC and the ICRC, and MHPSS considerations </a:t>
            </a:r>
            <a:br>
              <a:rPr lang="en-US" dirty="0"/>
            </a:br>
            <a:r>
              <a:rPr lang="en-US" dirty="0"/>
              <a:t>are integrated into other key humanitarian services</a:t>
            </a:r>
          </a:p>
          <a:p>
            <a:pPr lvl="1"/>
            <a:r>
              <a:rPr lang="en-US" dirty="0"/>
              <a:t>Access to quality MHPSS services across the Movement’s </a:t>
            </a:r>
            <a:br>
              <a:rPr lang="en-US" dirty="0"/>
            </a:br>
            <a:r>
              <a:rPr lang="en-US" dirty="0"/>
              <a:t>MHPSS framework2  has increased in selected </a:t>
            </a:r>
            <a:br>
              <a:rPr lang="en-US" dirty="0"/>
            </a:br>
            <a:r>
              <a:rPr lang="en-US" dirty="0"/>
              <a:t>operational contexts</a:t>
            </a:r>
          </a:p>
          <a:p>
            <a:pPr lvl="1"/>
            <a:r>
              <a:rPr lang="en-US" dirty="0"/>
              <a:t>A supportive and caring working </a:t>
            </a:r>
            <a:br>
              <a:rPr lang="en-US" dirty="0"/>
            </a:br>
            <a:r>
              <a:rPr lang="en-US" dirty="0"/>
              <a:t>environment is achieved and sustained </a:t>
            </a:r>
            <a:br>
              <a:rPr lang="en-US" dirty="0"/>
            </a:br>
            <a:r>
              <a:rPr lang="en-US" dirty="0"/>
              <a:t>across the Movement </a:t>
            </a:r>
          </a:p>
          <a:p>
            <a:pPr lvl="1"/>
            <a:r>
              <a:rPr lang="en-US" dirty="0"/>
              <a:t>The impact of MHPSS interventions </a:t>
            </a:r>
            <a:br>
              <a:rPr lang="en-US" dirty="0"/>
            </a:br>
            <a:r>
              <a:rPr lang="en-US" dirty="0"/>
              <a:t>and innovative approaches is documented more widely</a:t>
            </a:r>
          </a:p>
          <a:p>
            <a:pPr lvl="1"/>
            <a:r>
              <a:rPr lang="en-US" dirty="0"/>
              <a:t>The Movement’s financial resources for MHPSS have increased </a:t>
            </a:r>
            <a:br>
              <a:rPr lang="en-US" dirty="0"/>
            </a:br>
            <a:r>
              <a:rPr lang="en-US" dirty="0"/>
              <a:t>in line with funding targets defined in a Movement resource </a:t>
            </a:r>
            <a:br>
              <a:rPr lang="en-US" dirty="0"/>
            </a:br>
            <a:r>
              <a:rPr lang="en-US" dirty="0"/>
              <a:t>mobilization strategy for MHPSS </a:t>
            </a:r>
          </a:p>
          <a:p>
            <a:pPr lvl="1"/>
            <a:r>
              <a:rPr lang="en-US" dirty="0"/>
              <a:t>The commitments set out in resolution 2 are reflected in </a:t>
            </a:r>
            <a:br>
              <a:rPr lang="en-US" dirty="0"/>
            </a:br>
            <a:r>
              <a:rPr lang="en-US" dirty="0"/>
              <a:t>national and international policy and legal frameworks</a:t>
            </a:r>
          </a:p>
        </p:txBody>
      </p:sp>
      <p:sp>
        <p:nvSpPr>
          <p:cNvPr id="4" name="Title 3">
            <a:extLst>
              <a:ext uri="{FF2B5EF4-FFF2-40B4-BE49-F238E27FC236}">
                <a16:creationId xmlns:a16="http://schemas.microsoft.com/office/drawing/2014/main" id="{0E7B7976-0A7E-4F1A-91DF-83434E205EFE}"/>
              </a:ext>
            </a:extLst>
          </p:cNvPr>
          <p:cNvSpPr>
            <a:spLocks noGrp="1"/>
          </p:cNvSpPr>
          <p:nvPr>
            <p:ph type="title"/>
          </p:nvPr>
        </p:nvSpPr>
        <p:spPr>
          <a:xfrm>
            <a:off x="550863" y="601867"/>
            <a:ext cx="11090275" cy="655433"/>
          </a:xfrm>
        </p:spPr>
        <p:txBody>
          <a:bodyPr/>
          <a:lstStyle/>
          <a:p>
            <a:r>
              <a:rPr lang="en-US" dirty="0"/>
              <a:t>A roadmap for implementation 2020–2023</a:t>
            </a:r>
            <a:endParaRPr lang="en-GB" dirty="0"/>
          </a:p>
        </p:txBody>
      </p:sp>
    </p:spTree>
    <p:extLst>
      <p:ext uri="{BB962C8B-B14F-4D97-AF65-F5344CB8AC3E}">
        <p14:creationId xmlns:p14="http://schemas.microsoft.com/office/powerpoint/2010/main" val="338370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B0BCBF-6A6B-4736-B460-9AC5F2D55513}"/>
              </a:ext>
            </a:extLst>
          </p:cNvPr>
          <p:cNvSpPr>
            <a:spLocks noGrp="1"/>
          </p:cNvSpPr>
          <p:nvPr>
            <p:ph type="body" sz="quarter" idx="10"/>
          </p:nvPr>
        </p:nvSpPr>
        <p:spPr>
          <a:xfrm>
            <a:off x="550862" y="1844675"/>
            <a:ext cx="4860926" cy="3889375"/>
          </a:xfrm>
        </p:spPr>
        <p:txBody>
          <a:bodyPr/>
          <a:lstStyle/>
          <a:p>
            <a:pPr indent="-342000"/>
            <a:r>
              <a:rPr lang="en-GB" b="0" dirty="0">
                <a:solidFill>
                  <a:schemeClr val="accent1"/>
                </a:solidFill>
                <a:hlinkClick r:id="rId3">
                  <a:extLst>
                    <a:ext uri="{A12FA001-AC4F-418D-AE19-62706E023703}">
                      <ahyp:hlinkClr xmlns:ahyp="http://schemas.microsoft.com/office/drawing/2018/hyperlinkcolor" val="tx"/>
                    </a:ext>
                  </a:extLst>
                </a:hlinkClick>
              </a:rPr>
              <a:t>ICRC MHPSS Guidelines</a:t>
            </a:r>
            <a:r>
              <a:rPr lang="en-GB" b="0" dirty="0">
                <a:solidFill>
                  <a:schemeClr val="accent1"/>
                </a:solidFill>
              </a:rPr>
              <a:t> </a:t>
            </a:r>
            <a:br>
              <a:rPr lang="en-GB" b="0" dirty="0"/>
            </a:br>
            <a:r>
              <a:rPr lang="en-GB" b="0" dirty="0"/>
              <a:t>(Arabic, English, French, </a:t>
            </a:r>
            <a:br>
              <a:rPr lang="en-GB" b="0" dirty="0"/>
            </a:br>
            <a:r>
              <a:rPr lang="en-GB" b="0" dirty="0"/>
              <a:t>Portuguese, Spanish)</a:t>
            </a:r>
          </a:p>
          <a:p>
            <a:pPr indent="-342000"/>
            <a:r>
              <a:rPr lang="da-DK" b="0" dirty="0"/>
              <a:t>IFRC Reference Centre for </a:t>
            </a:r>
            <a:br>
              <a:rPr lang="da-DK" b="0" dirty="0"/>
            </a:br>
            <a:r>
              <a:rPr lang="da-DK" b="0" dirty="0"/>
              <a:t>Psychosocial Support (PS </a:t>
            </a:r>
            <a:br>
              <a:rPr lang="da-DK" b="0" dirty="0"/>
            </a:br>
            <a:r>
              <a:rPr lang="da-DK" b="0" dirty="0"/>
              <a:t>Centre) at </a:t>
            </a:r>
            <a:r>
              <a:rPr lang="da-DK" b="0" dirty="0">
                <a:solidFill>
                  <a:schemeClr val="accent1"/>
                </a:solidFill>
                <a:hlinkClick r:id="rId4">
                  <a:extLst>
                    <a:ext uri="{A12FA001-AC4F-418D-AE19-62706E023703}">
                      <ahyp:hlinkClr xmlns:ahyp="http://schemas.microsoft.com/office/drawing/2018/hyperlinkcolor" val="tx"/>
                    </a:ext>
                  </a:extLst>
                </a:hlinkClick>
              </a:rPr>
              <a:t>pscentre.org</a:t>
            </a:r>
            <a:r>
              <a:rPr lang="da-DK" b="0" dirty="0">
                <a:solidFill>
                  <a:srgbClr val="0563C1"/>
                </a:solidFill>
                <a:hlinkClick r:id="rId4">
                  <a:extLst>
                    <a:ext uri="{A12FA001-AC4F-418D-AE19-62706E023703}">
                      <ahyp:hlinkClr xmlns:ahyp="http://schemas.microsoft.com/office/drawing/2018/hyperlinkcolor" val="tx"/>
                    </a:ext>
                  </a:extLst>
                </a:hlinkClick>
              </a:rPr>
              <a:t>  </a:t>
            </a:r>
            <a:endParaRPr lang="da-DK" b="0" dirty="0"/>
          </a:p>
          <a:p>
            <a:pPr indent="-342000"/>
            <a:r>
              <a:rPr lang="da-DK" b="0" dirty="0"/>
              <a:t>PS Centre website. Search </a:t>
            </a:r>
            <a:br>
              <a:rPr lang="da-DK" b="0" dirty="0"/>
            </a:br>
            <a:r>
              <a:rPr lang="da-DK" b="0" dirty="0"/>
              <a:t>for </a:t>
            </a:r>
            <a:r>
              <a:rPr lang="da-DK" b="0" i="1" dirty="0">
                <a:solidFill>
                  <a:schemeClr val="accent1"/>
                </a:solidFill>
              </a:rPr>
              <a:t>‘</a:t>
            </a:r>
            <a:r>
              <a:rPr lang="da-DK" b="0" i="1" dirty="0">
                <a:solidFill>
                  <a:schemeClr val="accent1"/>
                </a:solidFill>
                <a:hlinkClick r:id="rId5">
                  <a:extLst>
                    <a:ext uri="{A12FA001-AC4F-418D-AE19-62706E023703}">
                      <ahyp:hlinkClr xmlns:ahyp="http://schemas.microsoft.com/office/drawing/2018/hyperlinkcolor" val="tx"/>
                    </a:ext>
                  </a:extLst>
                </a:hlinkClick>
              </a:rPr>
              <a:t>Resource Room</a:t>
            </a:r>
            <a:r>
              <a:rPr lang="da-DK" b="0" i="1" dirty="0">
                <a:solidFill>
                  <a:schemeClr val="accent1"/>
                </a:solidFill>
              </a:rPr>
              <a:t>’ </a:t>
            </a:r>
            <a:r>
              <a:rPr lang="da-DK" b="0" dirty="0"/>
              <a:t>on the </a:t>
            </a:r>
            <a:br>
              <a:rPr lang="da-DK" b="0" dirty="0"/>
            </a:br>
            <a:r>
              <a:rPr lang="da-DK" b="0" dirty="0"/>
              <a:t>PS Centre website</a:t>
            </a:r>
          </a:p>
        </p:txBody>
      </p:sp>
      <p:sp>
        <p:nvSpPr>
          <p:cNvPr id="5" name="Title 4">
            <a:extLst>
              <a:ext uri="{FF2B5EF4-FFF2-40B4-BE49-F238E27FC236}">
                <a16:creationId xmlns:a16="http://schemas.microsoft.com/office/drawing/2014/main" id="{41E14A4F-EC3B-42E8-9F2F-95E43D415174}"/>
              </a:ext>
            </a:extLst>
          </p:cNvPr>
          <p:cNvSpPr>
            <a:spLocks noGrp="1"/>
          </p:cNvSpPr>
          <p:nvPr>
            <p:ph type="title"/>
          </p:nvPr>
        </p:nvSpPr>
        <p:spPr>
          <a:xfrm>
            <a:off x="550863" y="784747"/>
            <a:ext cx="11090275" cy="655433"/>
          </a:xfrm>
        </p:spPr>
        <p:txBody>
          <a:bodyPr/>
          <a:lstStyle/>
          <a:p>
            <a:r>
              <a:rPr lang="en-GB" dirty="0"/>
              <a:t>Resources</a:t>
            </a:r>
          </a:p>
        </p:txBody>
      </p:sp>
      <p:pic>
        <p:nvPicPr>
          <p:cNvPr id="15" name="Picture Placeholder 14" descr="A picture containing text, map, linedrawing&#10;&#10;Description automatically generated">
            <a:extLst>
              <a:ext uri="{FF2B5EF4-FFF2-40B4-BE49-F238E27FC236}">
                <a16:creationId xmlns:a16="http://schemas.microsoft.com/office/drawing/2014/main" id="{E8CBDA70-A0A3-4375-81AF-3DBFB22124FA}"/>
              </a:ext>
            </a:extLst>
          </p:cNvPr>
          <p:cNvPicPr>
            <a:picLocks noGrp="1" noChangeAspect="1"/>
          </p:cNvPicPr>
          <p:nvPr>
            <p:ph type="pic" sz="quarter" idx="11"/>
          </p:nvPr>
        </p:nvPicPr>
        <p:blipFill rotWithShape="1">
          <a:blip r:embed="rId6">
            <a:extLst>
              <a:ext uri="{28A0092B-C50C-407E-A947-70E740481C1C}">
                <a14:useLocalDpi xmlns:a14="http://schemas.microsoft.com/office/drawing/2010/main" val="0"/>
              </a:ext>
            </a:extLst>
          </a:blip>
          <a:srcRect l="577" t="343" r="39"/>
          <a:stretch/>
        </p:blipFill>
        <p:spPr>
          <a:xfrm>
            <a:off x="4324350" y="-16349"/>
            <a:ext cx="7867650" cy="6876766"/>
          </a:xfrm>
        </p:spPr>
      </p:pic>
    </p:spTree>
    <p:extLst>
      <p:ext uri="{BB962C8B-B14F-4D97-AF65-F5344CB8AC3E}">
        <p14:creationId xmlns:p14="http://schemas.microsoft.com/office/powerpoint/2010/main" val="240266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D1DC-CFCD-46FA-8576-CBF3AB0D7BDB}"/>
              </a:ext>
            </a:extLst>
          </p:cNvPr>
          <p:cNvSpPr>
            <a:spLocks noGrp="1"/>
          </p:cNvSpPr>
          <p:nvPr>
            <p:ph type="title"/>
          </p:nvPr>
        </p:nvSpPr>
        <p:spPr/>
        <p:txBody>
          <a:bodyPr/>
          <a:lstStyle/>
          <a:p>
            <a:r>
              <a:rPr lang="en-GB" dirty="0"/>
              <a:t>Why mental health </a:t>
            </a:r>
            <a:br>
              <a:rPr lang="en-GB" dirty="0"/>
            </a:br>
            <a:r>
              <a:rPr lang="en-GB" dirty="0"/>
              <a:t>matters</a:t>
            </a:r>
          </a:p>
        </p:txBody>
      </p:sp>
      <p:sp>
        <p:nvSpPr>
          <p:cNvPr id="3" name="Text Placeholder 2">
            <a:extLst>
              <a:ext uri="{FF2B5EF4-FFF2-40B4-BE49-F238E27FC236}">
                <a16:creationId xmlns:a16="http://schemas.microsoft.com/office/drawing/2014/main" id="{97C590BE-0DD1-400F-AF12-F5226B0A7149}"/>
              </a:ext>
            </a:extLst>
          </p:cNvPr>
          <p:cNvSpPr>
            <a:spLocks noGrp="1"/>
          </p:cNvSpPr>
          <p:nvPr>
            <p:ph type="body" sz="quarter" idx="10"/>
          </p:nvPr>
        </p:nvSpPr>
        <p:spPr>
          <a:xfrm>
            <a:off x="550862" y="2492375"/>
            <a:ext cx="5437188" cy="3241675"/>
          </a:xfrm>
        </p:spPr>
        <p:txBody>
          <a:bodyPr/>
          <a:lstStyle/>
          <a:p>
            <a:pPr lvl="1"/>
            <a:r>
              <a:rPr lang="en-US" dirty="0"/>
              <a:t>Real, urgent and life-threatening needs</a:t>
            </a:r>
          </a:p>
          <a:p>
            <a:pPr lvl="1"/>
            <a:r>
              <a:rPr lang="en-US" dirty="0"/>
              <a:t>A leading cause of disability worldwide</a:t>
            </a:r>
          </a:p>
          <a:p>
            <a:pPr lvl="1"/>
            <a:r>
              <a:rPr lang="en-US" dirty="0"/>
              <a:t>80% of people with mental health</a:t>
            </a:r>
            <a:br>
              <a:rPr lang="en-US" dirty="0"/>
            </a:br>
            <a:r>
              <a:rPr lang="en-US" dirty="0"/>
              <a:t>conditions are without quality, </a:t>
            </a:r>
            <a:br>
              <a:rPr lang="en-US" dirty="0"/>
            </a:br>
            <a:r>
              <a:rPr lang="en-US" dirty="0"/>
              <a:t>affordable care</a:t>
            </a:r>
          </a:p>
          <a:p>
            <a:pPr lvl="1"/>
            <a:r>
              <a:rPr lang="en-US" dirty="0"/>
              <a:t>Long term and far-reaching impacts</a:t>
            </a:r>
          </a:p>
          <a:p>
            <a:pPr lvl="1"/>
            <a:r>
              <a:rPr lang="en-US" dirty="0"/>
              <a:t>Individuals, families, entire communities </a:t>
            </a:r>
            <a:br>
              <a:rPr lang="en-US" dirty="0"/>
            </a:br>
            <a:r>
              <a:rPr lang="en-US" dirty="0"/>
              <a:t>and societies affected</a:t>
            </a:r>
          </a:p>
          <a:p>
            <a:pPr lvl="1"/>
            <a:endParaRPr lang="en-GB" dirty="0"/>
          </a:p>
        </p:txBody>
      </p:sp>
      <p:sp>
        <p:nvSpPr>
          <p:cNvPr id="4" name="Text Placeholder 3">
            <a:extLst>
              <a:ext uri="{FF2B5EF4-FFF2-40B4-BE49-F238E27FC236}">
                <a16:creationId xmlns:a16="http://schemas.microsoft.com/office/drawing/2014/main" id="{DD366BF7-9CC4-4E43-8E45-5B6235144294}"/>
              </a:ext>
            </a:extLst>
          </p:cNvPr>
          <p:cNvSpPr>
            <a:spLocks noGrp="1"/>
          </p:cNvSpPr>
          <p:nvPr>
            <p:ph type="body" sz="quarter" idx="12"/>
          </p:nvPr>
        </p:nvSpPr>
        <p:spPr/>
        <p:txBody>
          <a:bodyPr/>
          <a:lstStyle/>
          <a:p>
            <a:r>
              <a:rPr lang="en-GB" dirty="0">
                <a:hlinkClick r:id="rId3">
                  <a:extLst>
                    <a:ext uri="{A12FA001-AC4F-418D-AE19-62706E023703}">
                      <ahyp:hlinkClr xmlns:ahyp="http://schemas.microsoft.com/office/drawing/2018/hyperlinkcolor" val="tx"/>
                    </a:ext>
                  </a:extLst>
                </a:hlinkClick>
              </a:rPr>
              <a:t>https://youtu.be/FDKnxU7BkG4</a:t>
            </a:r>
            <a:r>
              <a:rPr lang="en-GB" dirty="0"/>
              <a:t> </a:t>
            </a:r>
            <a:endParaRPr lang="da-DK" dirty="0"/>
          </a:p>
        </p:txBody>
      </p:sp>
      <p:pic>
        <p:nvPicPr>
          <p:cNvPr id="11" name="Picture Placeholder 10" descr="A female wearing a head covering and COVID mask kneels to talk to a child">
            <a:extLst>
              <a:ext uri="{FF2B5EF4-FFF2-40B4-BE49-F238E27FC236}">
                <a16:creationId xmlns:a16="http://schemas.microsoft.com/office/drawing/2014/main" id="{48B696BC-47EA-455A-908C-BDC36AA6A34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914" r="1914"/>
          <a:stretch>
            <a:fillRect/>
          </a:stretch>
        </p:blipFill>
        <p:spPr>
          <a:xfrm>
            <a:off x="5988049" y="540590"/>
            <a:ext cx="6203951" cy="5854104"/>
          </a:xfrm>
        </p:spPr>
      </p:pic>
    </p:spTree>
    <p:extLst>
      <p:ext uri="{BB962C8B-B14F-4D97-AF65-F5344CB8AC3E}">
        <p14:creationId xmlns:p14="http://schemas.microsoft.com/office/powerpoint/2010/main" val="375910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39AF-067C-434A-A03A-19E9863B509A}"/>
              </a:ext>
            </a:extLst>
          </p:cNvPr>
          <p:cNvSpPr>
            <a:spLocks noGrp="1"/>
          </p:cNvSpPr>
          <p:nvPr>
            <p:ph type="body" sz="quarter" idx="10"/>
          </p:nvPr>
        </p:nvSpPr>
        <p:spPr>
          <a:xfrm>
            <a:off x="550862" y="1844675"/>
            <a:ext cx="5437188" cy="3889375"/>
          </a:xfrm>
        </p:spPr>
        <p:txBody>
          <a:bodyPr/>
          <a:lstStyle/>
          <a:p>
            <a:r>
              <a:rPr lang="en-US" dirty="0"/>
              <a:t>A Movement </a:t>
            </a:r>
            <a:r>
              <a:rPr lang="en-US" dirty="0">
                <a:solidFill>
                  <a:schemeClr val="accent1"/>
                </a:solidFill>
              </a:rPr>
              <a:t>Policy</a:t>
            </a:r>
            <a:r>
              <a:rPr lang="en-US" dirty="0"/>
              <a:t> </a:t>
            </a:r>
          </a:p>
          <a:p>
            <a:pPr lvl="1"/>
            <a:r>
              <a:rPr lang="en-US" dirty="0"/>
              <a:t>A more harmonized, holistic, integrated and contextually appropriate response</a:t>
            </a:r>
          </a:p>
          <a:p>
            <a:pPr lvl="1"/>
            <a:r>
              <a:rPr lang="en-US" dirty="0"/>
              <a:t>ensure quality and provide overall guidance</a:t>
            </a:r>
          </a:p>
          <a:p>
            <a:r>
              <a:rPr lang="en-US" dirty="0"/>
              <a:t>A </a:t>
            </a:r>
            <a:r>
              <a:rPr lang="en-US" dirty="0">
                <a:solidFill>
                  <a:schemeClr val="accent1"/>
                </a:solidFill>
              </a:rPr>
              <a:t>Resolution</a:t>
            </a:r>
            <a:r>
              <a:rPr lang="en-US" dirty="0"/>
              <a:t> between States </a:t>
            </a:r>
            <a:br>
              <a:rPr lang="en-US" dirty="0"/>
            </a:br>
            <a:r>
              <a:rPr lang="en-US" dirty="0"/>
              <a:t>and the Movement</a:t>
            </a:r>
          </a:p>
          <a:p>
            <a:pPr lvl="1"/>
            <a:r>
              <a:rPr lang="en-US" dirty="0"/>
              <a:t>Scaled up collective response</a:t>
            </a:r>
          </a:p>
          <a:p>
            <a:pPr lvl="1"/>
            <a:r>
              <a:rPr lang="en-US" dirty="0"/>
              <a:t>Support joint, cohesive efforts to </a:t>
            </a:r>
            <a:br>
              <a:rPr lang="en-US" dirty="0"/>
            </a:br>
            <a:r>
              <a:rPr lang="en-US" dirty="0"/>
              <a:t>address gaps</a:t>
            </a:r>
          </a:p>
          <a:p>
            <a:endParaRPr lang="en-GB" dirty="0"/>
          </a:p>
        </p:txBody>
      </p:sp>
      <p:sp>
        <p:nvSpPr>
          <p:cNvPr id="5" name="Title 4">
            <a:extLst>
              <a:ext uri="{FF2B5EF4-FFF2-40B4-BE49-F238E27FC236}">
                <a16:creationId xmlns:a16="http://schemas.microsoft.com/office/drawing/2014/main" id="{D3C40D0C-DA54-45C8-90B9-8963C5A03200}"/>
              </a:ext>
            </a:extLst>
          </p:cNvPr>
          <p:cNvSpPr>
            <a:spLocks noGrp="1"/>
          </p:cNvSpPr>
          <p:nvPr>
            <p:ph type="title"/>
          </p:nvPr>
        </p:nvSpPr>
        <p:spPr/>
        <p:txBody>
          <a:bodyPr/>
          <a:lstStyle/>
          <a:p>
            <a:r>
              <a:rPr lang="en-GB" dirty="0"/>
              <a:t>The Movement’s MHPSS commitments </a:t>
            </a:r>
          </a:p>
        </p:txBody>
      </p:sp>
      <p:pic>
        <p:nvPicPr>
          <p:cNvPr id="11" name="Picture Placeholder 10" descr="Four images of people around the world feeling alone in their houses">
            <a:extLst>
              <a:ext uri="{FF2B5EF4-FFF2-40B4-BE49-F238E27FC236}">
                <a16:creationId xmlns:a16="http://schemas.microsoft.com/office/drawing/2014/main" id="{5289E411-4FA9-4438-B817-B1DEEFFB991A}"/>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63" b="288"/>
          <a:stretch/>
        </p:blipFill>
        <p:spPr>
          <a:xfrm>
            <a:off x="6203952" y="1657350"/>
            <a:ext cx="5494337" cy="4641850"/>
          </a:xfrm>
        </p:spPr>
      </p:pic>
    </p:spTree>
    <p:extLst>
      <p:ext uri="{BB962C8B-B14F-4D97-AF65-F5344CB8AC3E}">
        <p14:creationId xmlns:p14="http://schemas.microsoft.com/office/powerpoint/2010/main" val="297663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CED92-6C94-4764-8175-B874BD4311A7}"/>
              </a:ext>
            </a:extLst>
          </p:cNvPr>
          <p:cNvSpPr>
            <a:spLocks noGrp="1"/>
          </p:cNvSpPr>
          <p:nvPr>
            <p:ph type="body" sz="quarter" idx="10"/>
          </p:nvPr>
        </p:nvSpPr>
        <p:spPr>
          <a:xfrm>
            <a:off x="1373823" y="2565400"/>
            <a:ext cx="4645977" cy="3168650"/>
          </a:xfrm>
        </p:spPr>
        <p:txBody>
          <a:bodyPr/>
          <a:lstStyle/>
          <a:p>
            <a:pPr lvl="1"/>
            <a:r>
              <a:rPr lang="en-US" dirty="0"/>
              <a:t>All National Societies, </a:t>
            </a:r>
            <a:br>
              <a:rPr lang="en-US" dirty="0"/>
            </a:br>
            <a:r>
              <a:rPr lang="en-US" dirty="0"/>
              <a:t>the IFRC and ICRC</a:t>
            </a:r>
          </a:p>
          <a:p>
            <a:pPr lvl="1"/>
            <a:r>
              <a:rPr lang="en-US" dirty="0"/>
              <a:t>All contexts that </a:t>
            </a:r>
            <a:br>
              <a:rPr lang="en-US" dirty="0"/>
            </a:br>
            <a:r>
              <a:rPr lang="en-US" dirty="0"/>
              <a:t>the Movement works in</a:t>
            </a:r>
          </a:p>
          <a:p>
            <a:pPr lvl="1"/>
            <a:r>
              <a:rPr lang="en-US" dirty="0"/>
              <a:t>A MHPSS framework, </a:t>
            </a:r>
            <a:br>
              <a:rPr lang="en-US" dirty="0"/>
            </a:br>
            <a:r>
              <a:rPr lang="en-US" dirty="0"/>
              <a:t>and eight policy statements</a:t>
            </a:r>
          </a:p>
        </p:txBody>
      </p:sp>
      <p:sp>
        <p:nvSpPr>
          <p:cNvPr id="3" name="Text Placeholder 2">
            <a:extLst>
              <a:ext uri="{FF2B5EF4-FFF2-40B4-BE49-F238E27FC236}">
                <a16:creationId xmlns:a16="http://schemas.microsoft.com/office/drawing/2014/main" id="{E1698705-F870-498E-9BE5-BFD4FA0AF3E0}"/>
              </a:ext>
            </a:extLst>
          </p:cNvPr>
          <p:cNvSpPr>
            <a:spLocks noGrp="1"/>
          </p:cNvSpPr>
          <p:nvPr>
            <p:ph type="body" sz="quarter" idx="11"/>
          </p:nvPr>
        </p:nvSpPr>
        <p:spPr>
          <a:xfrm>
            <a:off x="6393604" y="2565400"/>
            <a:ext cx="5292725" cy="3168650"/>
          </a:xfrm>
        </p:spPr>
        <p:txBody>
          <a:bodyPr/>
          <a:lstStyle/>
          <a:p>
            <a:pPr lvl="1"/>
            <a:r>
              <a:rPr lang="en-US" dirty="0"/>
              <a:t>All National Societies, the IFRC, </a:t>
            </a:r>
            <a:br>
              <a:rPr lang="en-US" dirty="0"/>
            </a:br>
            <a:r>
              <a:rPr lang="en-US" dirty="0"/>
              <a:t>the ICRC </a:t>
            </a:r>
            <a:r>
              <a:rPr lang="en-US" i="1" dirty="0"/>
              <a:t>and</a:t>
            </a:r>
            <a:r>
              <a:rPr lang="en-US" dirty="0"/>
              <a:t> States</a:t>
            </a:r>
          </a:p>
          <a:p>
            <a:pPr lvl="1"/>
            <a:r>
              <a:rPr lang="en-US" dirty="0"/>
              <a:t>Exclusive context of persons </a:t>
            </a:r>
            <a:br>
              <a:rPr lang="en-US" dirty="0"/>
            </a:br>
            <a:r>
              <a:rPr lang="en-US" dirty="0"/>
              <a:t>affected by armed conflicts, natural disasters, and other emergencies</a:t>
            </a:r>
          </a:p>
          <a:p>
            <a:pPr lvl="1"/>
            <a:r>
              <a:rPr lang="en-US" dirty="0"/>
              <a:t>A call for action, and emphasis </a:t>
            </a:r>
            <a:br>
              <a:rPr lang="en-US" dirty="0"/>
            </a:br>
            <a:r>
              <a:rPr lang="en-US" dirty="0"/>
              <a:t>on practical steps</a:t>
            </a:r>
          </a:p>
        </p:txBody>
      </p:sp>
      <p:sp>
        <p:nvSpPr>
          <p:cNvPr id="5" name="Title 4">
            <a:extLst>
              <a:ext uri="{FF2B5EF4-FFF2-40B4-BE49-F238E27FC236}">
                <a16:creationId xmlns:a16="http://schemas.microsoft.com/office/drawing/2014/main" id="{1E2BD202-A441-439F-98C2-C4BBB733AFF2}"/>
              </a:ext>
            </a:extLst>
          </p:cNvPr>
          <p:cNvSpPr>
            <a:spLocks noGrp="1"/>
          </p:cNvSpPr>
          <p:nvPr>
            <p:ph type="title"/>
          </p:nvPr>
        </p:nvSpPr>
        <p:spPr>
          <a:xfrm>
            <a:off x="1373823" y="1735729"/>
            <a:ext cx="5292725" cy="655433"/>
          </a:xfrm>
        </p:spPr>
        <p:txBody>
          <a:bodyPr/>
          <a:lstStyle/>
          <a:p>
            <a:r>
              <a:rPr lang="en-GB" dirty="0"/>
              <a:t>Policy</a:t>
            </a:r>
          </a:p>
        </p:txBody>
      </p:sp>
      <p:sp>
        <p:nvSpPr>
          <p:cNvPr id="6" name="Text Placeholder 5">
            <a:extLst>
              <a:ext uri="{FF2B5EF4-FFF2-40B4-BE49-F238E27FC236}">
                <a16:creationId xmlns:a16="http://schemas.microsoft.com/office/drawing/2014/main" id="{0760962C-0B75-4517-A688-9A463BBC1627}"/>
              </a:ext>
            </a:extLst>
          </p:cNvPr>
          <p:cNvSpPr>
            <a:spLocks noGrp="1"/>
          </p:cNvSpPr>
          <p:nvPr>
            <p:ph type="body" sz="quarter" idx="13"/>
          </p:nvPr>
        </p:nvSpPr>
        <p:spPr>
          <a:xfrm>
            <a:off x="6393605" y="1735729"/>
            <a:ext cx="5293254" cy="655433"/>
          </a:xfrm>
        </p:spPr>
        <p:txBody>
          <a:bodyPr/>
          <a:lstStyle/>
          <a:p>
            <a:r>
              <a:rPr lang="en-GB" dirty="0"/>
              <a:t>Resolution</a:t>
            </a:r>
          </a:p>
        </p:txBody>
      </p:sp>
    </p:spTree>
    <p:extLst>
      <p:ext uri="{BB962C8B-B14F-4D97-AF65-F5344CB8AC3E}">
        <p14:creationId xmlns:p14="http://schemas.microsoft.com/office/powerpoint/2010/main" val="1579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6060C4-2B06-451A-BFCE-B0970B24B178}"/>
              </a:ext>
            </a:extLst>
          </p:cNvPr>
          <p:cNvSpPr>
            <a:spLocks noGrp="1"/>
          </p:cNvSpPr>
          <p:nvPr>
            <p:ph type="body" sz="quarter" idx="10"/>
          </p:nvPr>
        </p:nvSpPr>
        <p:spPr/>
        <p:txBody>
          <a:bodyPr/>
          <a:lstStyle/>
          <a:p>
            <a:pPr lvl="1"/>
            <a:r>
              <a:rPr lang="en-US" dirty="0"/>
              <a:t>Enhanced Movement response </a:t>
            </a:r>
            <a:br>
              <a:rPr lang="en-US" dirty="0"/>
            </a:br>
            <a:r>
              <a:rPr lang="en-US" dirty="0"/>
              <a:t>to MHPSS needs</a:t>
            </a:r>
          </a:p>
          <a:p>
            <a:pPr lvl="1"/>
            <a:r>
              <a:rPr lang="en-US" dirty="0"/>
              <a:t>Ensure quality</a:t>
            </a:r>
          </a:p>
          <a:p>
            <a:pPr lvl="1"/>
            <a:r>
              <a:rPr lang="en-US" dirty="0"/>
              <a:t>Provide overall guidance</a:t>
            </a:r>
          </a:p>
          <a:p>
            <a:r>
              <a:rPr lang="en-US" dirty="0">
                <a:solidFill>
                  <a:schemeClr val="accent1"/>
                </a:solidFill>
              </a:rPr>
              <a:t>MHPSS needs addressed </a:t>
            </a:r>
            <a:br>
              <a:rPr lang="en-US" dirty="0">
                <a:solidFill>
                  <a:schemeClr val="accent1"/>
                </a:solidFill>
              </a:rPr>
            </a:br>
            <a:r>
              <a:rPr lang="en-US" dirty="0">
                <a:solidFill>
                  <a:schemeClr val="accent1"/>
                </a:solidFill>
              </a:rPr>
              <a:t>in accordance with: </a:t>
            </a:r>
          </a:p>
          <a:p>
            <a:pPr lvl="1"/>
            <a:r>
              <a:rPr lang="en-US" dirty="0"/>
              <a:t>Mandate and role</a:t>
            </a:r>
          </a:p>
          <a:p>
            <a:pPr lvl="1"/>
            <a:r>
              <a:rPr lang="en-US" dirty="0"/>
              <a:t>Needs and gaps identified</a:t>
            </a:r>
          </a:p>
          <a:p>
            <a:pPr lvl="1"/>
            <a:r>
              <a:rPr lang="en-US" dirty="0"/>
              <a:t>Resources, capacities and expertise</a:t>
            </a:r>
          </a:p>
          <a:p>
            <a:endParaRPr lang="en-GB" dirty="0"/>
          </a:p>
        </p:txBody>
      </p:sp>
      <p:sp>
        <p:nvSpPr>
          <p:cNvPr id="9" name="Text Placeholder 8">
            <a:extLst>
              <a:ext uri="{FF2B5EF4-FFF2-40B4-BE49-F238E27FC236}">
                <a16:creationId xmlns:a16="http://schemas.microsoft.com/office/drawing/2014/main" id="{720E366A-3AA9-4A53-AFC1-B9FE76926769}"/>
              </a:ext>
            </a:extLst>
          </p:cNvPr>
          <p:cNvSpPr>
            <a:spLocks noGrp="1"/>
          </p:cNvSpPr>
          <p:nvPr>
            <p:ph type="body" sz="quarter" idx="12"/>
          </p:nvPr>
        </p:nvSpPr>
        <p:spPr>
          <a:xfrm>
            <a:off x="5988050" y="6207429"/>
            <a:ext cx="5653086" cy="312288"/>
          </a:xfrm>
        </p:spPr>
        <p:txBody>
          <a:bodyPr/>
          <a:lstStyle/>
          <a:p>
            <a:pPr algn="ctr">
              <a:spcAft>
                <a:spcPts val="600"/>
              </a:spcAft>
            </a:pPr>
            <a:r>
              <a:rPr lang="en-GB" u="sng" dirty="0">
                <a:hlinkClick r:id="rId3">
                  <a:extLst>
                    <a:ext uri="{A12FA001-AC4F-418D-AE19-62706E023703}">
                      <ahyp:hlinkClr xmlns:ahyp="http://schemas.microsoft.com/office/drawing/2018/hyperlinkcolor" val="tx"/>
                    </a:ext>
                  </a:extLst>
                </a:hlinkClick>
              </a:rPr>
              <a:t>https://youtu.be/-I_12qZd4gM</a:t>
            </a:r>
            <a:endParaRPr lang="da-DK" dirty="0"/>
          </a:p>
        </p:txBody>
      </p:sp>
      <p:pic>
        <p:nvPicPr>
          <p:cNvPr id="11" name="Picture Placeholder 10" descr="Drawing of the mental health policy and framework">
            <a:extLst>
              <a:ext uri="{FF2B5EF4-FFF2-40B4-BE49-F238E27FC236}">
                <a16:creationId xmlns:a16="http://schemas.microsoft.com/office/drawing/2014/main" id="{F2447EC6-DDCD-4BFC-8753-01D78EE131DC}"/>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553" b="593"/>
          <a:stretch/>
        </p:blipFill>
        <p:spPr>
          <a:xfrm>
            <a:off x="5700713" y="577851"/>
            <a:ext cx="5940423" cy="5289550"/>
          </a:xfrm>
        </p:spPr>
      </p:pic>
      <p:sp>
        <p:nvSpPr>
          <p:cNvPr id="6" name="Title 5">
            <a:extLst>
              <a:ext uri="{FF2B5EF4-FFF2-40B4-BE49-F238E27FC236}">
                <a16:creationId xmlns:a16="http://schemas.microsoft.com/office/drawing/2014/main" id="{6E6CB337-7FA7-4DC8-8D10-F58E6C7785A6}"/>
              </a:ext>
            </a:extLst>
          </p:cNvPr>
          <p:cNvSpPr>
            <a:spLocks noGrp="1"/>
          </p:cNvSpPr>
          <p:nvPr>
            <p:ph type="title"/>
          </p:nvPr>
        </p:nvSpPr>
        <p:spPr/>
        <p:txBody>
          <a:bodyPr/>
          <a:lstStyle/>
          <a:p>
            <a:r>
              <a:rPr lang="en-GB" dirty="0"/>
              <a:t>The Policy</a:t>
            </a:r>
          </a:p>
        </p:txBody>
      </p:sp>
    </p:spTree>
    <p:extLst>
      <p:ext uri="{BB962C8B-B14F-4D97-AF65-F5344CB8AC3E}">
        <p14:creationId xmlns:p14="http://schemas.microsoft.com/office/powerpoint/2010/main" val="398309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43541-FC37-4554-A53D-80D877574F59}"/>
              </a:ext>
            </a:extLst>
          </p:cNvPr>
          <p:cNvSpPr>
            <a:spLocks noGrp="1"/>
          </p:cNvSpPr>
          <p:nvPr>
            <p:ph type="body" sz="quarter" idx="10"/>
          </p:nvPr>
        </p:nvSpPr>
        <p:spPr/>
        <p:txBody>
          <a:bodyPr/>
          <a:lstStyle/>
          <a:p>
            <a:pPr lvl="1"/>
            <a:r>
              <a:rPr lang="en-US" sz="2200" dirty="0"/>
              <a:t>Ensure </a:t>
            </a:r>
            <a:r>
              <a:rPr lang="en-US" sz="2200" b="1" dirty="0">
                <a:solidFill>
                  <a:schemeClr val="accent1"/>
                </a:solidFill>
              </a:rPr>
              <a:t>impartial access </a:t>
            </a:r>
            <a:r>
              <a:rPr lang="en-US" sz="2200" dirty="0"/>
              <a:t>to mental </a:t>
            </a:r>
            <a:br>
              <a:rPr lang="en-US" sz="2200" dirty="0"/>
            </a:br>
            <a:r>
              <a:rPr lang="en-US" sz="2200" dirty="0"/>
              <a:t>health and psychosocial support and prioritize </a:t>
            </a:r>
            <a:r>
              <a:rPr lang="en-US" sz="2200" b="1" dirty="0">
                <a:solidFill>
                  <a:schemeClr val="accent1"/>
                </a:solidFill>
              </a:rPr>
              <a:t>prevention and early response</a:t>
            </a:r>
          </a:p>
          <a:p>
            <a:pPr lvl="1"/>
            <a:r>
              <a:rPr lang="en-US" sz="2200" dirty="0"/>
              <a:t>Ensure </a:t>
            </a:r>
            <a:r>
              <a:rPr lang="en-US" sz="2200" b="1" dirty="0">
                <a:solidFill>
                  <a:schemeClr val="accent1"/>
                </a:solidFill>
              </a:rPr>
              <a:t>comprehensive and integrated support and care </a:t>
            </a:r>
            <a:r>
              <a:rPr lang="en-US" sz="2200" dirty="0"/>
              <a:t>for people with mental health and psychosocial needs</a:t>
            </a:r>
          </a:p>
          <a:p>
            <a:pPr lvl="1"/>
            <a:r>
              <a:rPr lang="en-US" sz="2200" dirty="0"/>
              <a:t>Recognize the </a:t>
            </a:r>
            <a:r>
              <a:rPr lang="en-US" sz="2200" b="1" dirty="0">
                <a:solidFill>
                  <a:schemeClr val="accent1"/>
                </a:solidFill>
              </a:rPr>
              <a:t>resilience, participation </a:t>
            </a:r>
            <a:br>
              <a:rPr lang="en-US" sz="2200" b="1" dirty="0">
                <a:solidFill>
                  <a:schemeClr val="accent1"/>
                </a:solidFill>
              </a:rPr>
            </a:br>
            <a:r>
              <a:rPr lang="en-US" sz="2200" b="1" dirty="0">
                <a:solidFill>
                  <a:schemeClr val="accent1"/>
                </a:solidFill>
              </a:rPr>
              <a:t>and diversity of people </a:t>
            </a:r>
            <a:r>
              <a:rPr lang="en-US" sz="2200" dirty="0"/>
              <a:t>in all mental </a:t>
            </a:r>
            <a:br>
              <a:rPr lang="en-US" sz="2200" dirty="0"/>
            </a:br>
            <a:r>
              <a:rPr lang="en-US" sz="2200" dirty="0"/>
              <a:t>health and psychosocial activities</a:t>
            </a:r>
          </a:p>
          <a:p>
            <a:pPr lvl="1"/>
            <a:r>
              <a:rPr lang="en-US" sz="2200" dirty="0"/>
              <a:t>Ensure </a:t>
            </a:r>
            <a:r>
              <a:rPr lang="en-US" sz="2200" b="1" dirty="0">
                <a:solidFill>
                  <a:schemeClr val="accent1"/>
                </a:solidFill>
              </a:rPr>
              <a:t>protection of safety, dignity </a:t>
            </a:r>
            <a:br>
              <a:rPr lang="en-US" sz="2200" b="1" dirty="0">
                <a:solidFill>
                  <a:schemeClr val="accent1"/>
                </a:solidFill>
              </a:rPr>
            </a:br>
            <a:r>
              <a:rPr lang="en-US" sz="2200" b="1" dirty="0">
                <a:solidFill>
                  <a:schemeClr val="accent1"/>
                </a:solidFill>
              </a:rPr>
              <a:t>and rights</a:t>
            </a:r>
          </a:p>
        </p:txBody>
      </p:sp>
      <p:sp>
        <p:nvSpPr>
          <p:cNvPr id="3" name="Text Placeholder 2">
            <a:extLst>
              <a:ext uri="{FF2B5EF4-FFF2-40B4-BE49-F238E27FC236}">
                <a16:creationId xmlns:a16="http://schemas.microsoft.com/office/drawing/2014/main" id="{DE2DEA15-C737-4FFE-B6E6-B406112D18A9}"/>
              </a:ext>
            </a:extLst>
          </p:cNvPr>
          <p:cNvSpPr>
            <a:spLocks noGrp="1"/>
          </p:cNvSpPr>
          <p:nvPr>
            <p:ph type="body" sz="quarter" idx="11"/>
          </p:nvPr>
        </p:nvSpPr>
        <p:spPr>
          <a:xfrm>
            <a:off x="6347884" y="1844676"/>
            <a:ext cx="5292725" cy="3889374"/>
          </a:xfrm>
        </p:spPr>
        <p:txBody>
          <a:bodyPr/>
          <a:lstStyle/>
          <a:p>
            <a:pPr lvl="1"/>
            <a:r>
              <a:rPr lang="en-US" sz="2200" dirty="0"/>
              <a:t>Address </a:t>
            </a:r>
            <a:r>
              <a:rPr lang="en-US" sz="2200" b="1" dirty="0">
                <a:solidFill>
                  <a:schemeClr val="accent1"/>
                </a:solidFill>
              </a:rPr>
              <a:t>stigma, exclusion and discrimination</a:t>
            </a:r>
          </a:p>
          <a:p>
            <a:pPr lvl="1"/>
            <a:r>
              <a:rPr lang="en-US" sz="2200" dirty="0"/>
              <a:t>Implement and contribute to the development of interventions based on mental health and psychosocial support </a:t>
            </a:r>
            <a:r>
              <a:rPr lang="en-US" sz="2200" b="1" dirty="0">
                <a:solidFill>
                  <a:schemeClr val="accent1"/>
                </a:solidFill>
              </a:rPr>
              <a:t>standards and practices </a:t>
            </a:r>
            <a:r>
              <a:rPr lang="en-US" sz="2200" dirty="0"/>
              <a:t>that are internationally recognized and informed </a:t>
            </a:r>
            <a:br>
              <a:rPr lang="en-US" sz="2200" dirty="0"/>
            </a:br>
            <a:r>
              <a:rPr lang="en-US" sz="2200" dirty="0"/>
              <a:t>by evidence </a:t>
            </a:r>
          </a:p>
          <a:p>
            <a:pPr lvl="1"/>
            <a:r>
              <a:rPr lang="en-US" sz="2200" dirty="0"/>
              <a:t>Protect the mental health and psychosocial wellbeing of </a:t>
            </a:r>
            <a:r>
              <a:rPr lang="en-US" sz="2200" b="1" dirty="0">
                <a:solidFill>
                  <a:schemeClr val="accent1"/>
                </a:solidFill>
              </a:rPr>
              <a:t>staff and volunteers</a:t>
            </a:r>
          </a:p>
          <a:p>
            <a:pPr lvl="1"/>
            <a:r>
              <a:rPr lang="en-US" sz="2200" dirty="0"/>
              <a:t>Develop mental health and psychosocial support </a:t>
            </a:r>
            <a:r>
              <a:rPr lang="en-US" sz="2200" b="1" dirty="0">
                <a:solidFill>
                  <a:schemeClr val="accent1"/>
                </a:solidFill>
              </a:rPr>
              <a:t>capacity</a:t>
            </a:r>
          </a:p>
        </p:txBody>
      </p:sp>
      <p:sp>
        <p:nvSpPr>
          <p:cNvPr id="4" name="Text Placeholder 3">
            <a:extLst>
              <a:ext uri="{FF2B5EF4-FFF2-40B4-BE49-F238E27FC236}">
                <a16:creationId xmlns:a16="http://schemas.microsoft.com/office/drawing/2014/main" id="{CD04915D-6F8F-4C21-9D23-07CE11BE6F64}"/>
              </a:ext>
            </a:extLst>
          </p:cNvPr>
          <p:cNvSpPr>
            <a:spLocks noGrp="1"/>
          </p:cNvSpPr>
          <p:nvPr>
            <p:ph type="body" sz="quarter" idx="12"/>
          </p:nvPr>
        </p:nvSpPr>
        <p:spPr>
          <a:xfrm>
            <a:off x="550863" y="6207429"/>
            <a:ext cx="8364537" cy="307671"/>
          </a:xfrm>
        </p:spPr>
        <p:txBody>
          <a:bodyPr/>
          <a:lstStyle/>
          <a:p>
            <a:pPr>
              <a:spcAft>
                <a:spcPts val="600"/>
              </a:spcAft>
            </a:pPr>
            <a:r>
              <a:rPr lang="en-GB" dirty="0">
                <a:hlinkClick r:id="rId3">
                  <a:extLst>
                    <a:ext uri="{A12FA001-AC4F-418D-AE19-62706E023703}">
                      <ahyp:hlinkClr xmlns:ahyp="http://schemas.microsoft.com/office/drawing/2018/hyperlinkcolor" val="tx"/>
                    </a:ext>
                  </a:extLst>
                </a:hlinkClick>
              </a:rPr>
              <a:t>https://pscentre.org/movement-resource-room-mhpss-policy-and-resolution/</a:t>
            </a:r>
            <a:endParaRPr lang="da-DK" dirty="0"/>
          </a:p>
        </p:txBody>
      </p:sp>
      <p:sp>
        <p:nvSpPr>
          <p:cNvPr id="5" name="Title 4">
            <a:extLst>
              <a:ext uri="{FF2B5EF4-FFF2-40B4-BE49-F238E27FC236}">
                <a16:creationId xmlns:a16="http://schemas.microsoft.com/office/drawing/2014/main" id="{1C393F68-0C48-4306-B7F6-BAC851B03809}"/>
              </a:ext>
            </a:extLst>
          </p:cNvPr>
          <p:cNvSpPr>
            <a:spLocks noGrp="1"/>
          </p:cNvSpPr>
          <p:nvPr>
            <p:ph type="title"/>
          </p:nvPr>
        </p:nvSpPr>
        <p:spPr/>
        <p:txBody>
          <a:bodyPr/>
          <a:lstStyle/>
          <a:p>
            <a:r>
              <a:rPr lang="en-GB" dirty="0"/>
              <a:t>The eight policy statements </a:t>
            </a:r>
          </a:p>
        </p:txBody>
      </p:sp>
    </p:spTree>
    <p:extLst>
      <p:ext uri="{BB962C8B-B14F-4D97-AF65-F5344CB8AC3E}">
        <p14:creationId xmlns:p14="http://schemas.microsoft.com/office/powerpoint/2010/main" val="70220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3E25-C060-4899-A168-9AD877C69113}"/>
              </a:ext>
            </a:extLst>
          </p:cNvPr>
          <p:cNvSpPr>
            <a:spLocks noGrp="1"/>
          </p:cNvSpPr>
          <p:nvPr>
            <p:ph type="title"/>
          </p:nvPr>
        </p:nvSpPr>
        <p:spPr/>
        <p:txBody>
          <a:bodyPr/>
          <a:lstStyle/>
          <a:p>
            <a:r>
              <a:rPr lang="en-GB" dirty="0"/>
              <a:t>The Movement MHPSS framework</a:t>
            </a:r>
          </a:p>
        </p:txBody>
      </p:sp>
      <p:sp>
        <p:nvSpPr>
          <p:cNvPr id="3" name="Text Placeholder 2">
            <a:extLst>
              <a:ext uri="{FF2B5EF4-FFF2-40B4-BE49-F238E27FC236}">
                <a16:creationId xmlns:a16="http://schemas.microsoft.com/office/drawing/2014/main" id="{BABB1367-59A7-4758-A334-2F2E12F9A2FD}"/>
              </a:ext>
            </a:extLst>
          </p:cNvPr>
          <p:cNvSpPr>
            <a:spLocks noGrp="1"/>
          </p:cNvSpPr>
          <p:nvPr>
            <p:ph type="body" sz="quarter" idx="10"/>
          </p:nvPr>
        </p:nvSpPr>
        <p:spPr/>
        <p:txBody>
          <a:bodyPr/>
          <a:lstStyle/>
          <a:p>
            <a:pPr lvl="1"/>
            <a:r>
              <a:rPr lang="en-US" dirty="0"/>
              <a:t>4 layers, and a protective circle</a:t>
            </a:r>
          </a:p>
          <a:p>
            <a:pPr lvl="1"/>
            <a:r>
              <a:rPr lang="en-US" dirty="0"/>
              <a:t>Focus on skills and supervision</a:t>
            </a:r>
          </a:p>
          <a:p>
            <a:pPr lvl="1"/>
            <a:r>
              <a:rPr lang="en-US" dirty="0"/>
              <a:t>All National Societies, the IFRC and </a:t>
            </a:r>
            <a:br>
              <a:rPr lang="en-US" dirty="0"/>
            </a:br>
            <a:r>
              <a:rPr lang="en-US" dirty="0"/>
              <a:t>ICRC need to be able to:</a:t>
            </a:r>
          </a:p>
          <a:p>
            <a:pPr lvl="2"/>
            <a:r>
              <a:rPr lang="en-US" dirty="0"/>
              <a:t>Assess needs</a:t>
            </a:r>
          </a:p>
          <a:p>
            <a:pPr lvl="2"/>
            <a:r>
              <a:rPr lang="en-US" dirty="0"/>
              <a:t>Advocate for MHPSS</a:t>
            </a:r>
          </a:p>
          <a:p>
            <a:pPr lvl="2"/>
            <a:r>
              <a:rPr lang="en-US" dirty="0"/>
              <a:t>Refer to suitable services</a:t>
            </a:r>
          </a:p>
        </p:txBody>
      </p:sp>
      <p:sp>
        <p:nvSpPr>
          <p:cNvPr id="4" name="Text Placeholder 3">
            <a:extLst>
              <a:ext uri="{FF2B5EF4-FFF2-40B4-BE49-F238E27FC236}">
                <a16:creationId xmlns:a16="http://schemas.microsoft.com/office/drawing/2014/main" id="{210DAA81-05E3-4B46-898F-265FB6A19868}"/>
              </a:ext>
            </a:extLst>
          </p:cNvPr>
          <p:cNvSpPr>
            <a:spLocks noGrp="1"/>
          </p:cNvSpPr>
          <p:nvPr>
            <p:ph type="body" sz="quarter" idx="12"/>
          </p:nvPr>
        </p:nvSpPr>
        <p:spPr/>
        <p:txBody>
          <a:bodyPr/>
          <a:lstStyle/>
          <a:p>
            <a:r>
              <a:rPr lang="en-GB" dirty="0">
                <a:hlinkClick r:id="rId3">
                  <a:extLst>
                    <a:ext uri="{A12FA001-AC4F-418D-AE19-62706E023703}">
                      <ahyp:hlinkClr xmlns:ahyp="http://schemas.microsoft.com/office/drawing/2018/hyperlinkcolor" val="tx"/>
                    </a:ext>
                  </a:extLst>
                </a:hlinkClick>
              </a:rPr>
              <a:t>https://youtu.be/QUoLiPAAP4M </a:t>
            </a:r>
            <a:endParaRPr lang="da-DK" dirty="0"/>
          </a:p>
        </p:txBody>
      </p:sp>
      <p:pic>
        <p:nvPicPr>
          <p:cNvPr id="9" name="Picture Placeholder 8" descr="Diagram&#10;&#10;Description automatically generated">
            <a:extLst>
              <a:ext uri="{FF2B5EF4-FFF2-40B4-BE49-F238E27FC236}">
                <a16:creationId xmlns:a16="http://schemas.microsoft.com/office/drawing/2014/main" id="{12C8B645-01CF-4F4A-8477-1F940976717E}"/>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540" t="-1684" r="-1443"/>
          <a:stretch/>
        </p:blipFill>
        <p:spPr>
          <a:xfrm>
            <a:off x="5849708" y="422608"/>
            <a:ext cx="6229998" cy="6151446"/>
          </a:xfrm>
        </p:spPr>
      </p:pic>
    </p:spTree>
    <p:extLst>
      <p:ext uri="{BB962C8B-B14F-4D97-AF65-F5344CB8AC3E}">
        <p14:creationId xmlns:p14="http://schemas.microsoft.com/office/powerpoint/2010/main" val="147014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9E289-950E-4DAC-BBA1-F8335348A996}"/>
              </a:ext>
            </a:extLst>
          </p:cNvPr>
          <p:cNvSpPr>
            <a:spLocks noGrp="1"/>
          </p:cNvSpPr>
          <p:nvPr>
            <p:ph type="body" sz="quarter" idx="10"/>
          </p:nvPr>
        </p:nvSpPr>
        <p:spPr/>
        <p:txBody>
          <a:bodyPr/>
          <a:lstStyle/>
          <a:p>
            <a:pPr lvl="1"/>
            <a:r>
              <a:rPr lang="en-US" dirty="0"/>
              <a:t>Signed by 196 State Parties to the </a:t>
            </a:r>
            <a:br>
              <a:rPr lang="en-US" dirty="0"/>
            </a:br>
            <a:r>
              <a:rPr lang="en-US" dirty="0"/>
              <a:t>Geneva Conventions</a:t>
            </a:r>
          </a:p>
          <a:p>
            <a:pPr lvl="1"/>
            <a:r>
              <a:rPr lang="en-US" dirty="0"/>
              <a:t>Call for joint and cohesive action </a:t>
            </a:r>
            <a:br>
              <a:rPr lang="en-US" dirty="0"/>
            </a:br>
            <a:r>
              <a:rPr lang="en-US" dirty="0"/>
              <a:t>between States, the Movement and </a:t>
            </a:r>
            <a:br>
              <a:rPr lang="en-US" dirty="0"/>
            </a:br>
            <a:r>
              <a:rPr lang="en-US" dirty="0"/>
              <a:t>other stakeholders</a:t>
            </a:r>
          </a:p>
          <a:p>
            <a:pPr lvl="1"/>
            <a:r>
              <a:rPr lang="en-US" dirty="0"/>
              <a:t>For the context of people affected </a:t>
            </a:r>
            <a:br>
              <a:rPr lang="en-US" dirty="0"/>
            </a:br>
            <a:r>
              <a:rPr lang="en-US" dirty="0"/>
              <a:t>by armed conflict, natural disasters and other emergencies</a:t>
            </a:r>
          </a:p>
          <a:p>
            <a:pPr lvl="1"/>
            <a:r>
              <a:rPr lang="en-US" dirty="0"/>
              <a:t>MHPSS needs often increase </a:t>
            </a:r>
            <a:br>
              <a:rPr lang="en-US" dirty="0"/>
            </a:br>
            <a:r>
              <a:rPr lang="en-US" dirty="0"/>
              <a:t>in these situations</a:t>
            </a:r>
          </a:p>
        </p:txBody>
      </p:sp>
      <p:pic>
        <p:nvPicPr>
          <p:cNvPr id="7" name="Picture Placeholder 6" descr="Drawing of the mental health resolution">
            <a:extLst>
              <a:ext uri="{FF2B5EF4-FFF2-40B4-BE49-F238E27FC236}">
                <a16:creationId xmlns:a16="http://schemas.microsoft.com/office/drawing/2014/main" id="{1C96629B-8DEB-42DE-84D9-C95152FF179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8310" b="8399"/>
          <a:stretch/>
        </p:blipFill>
        <p:spPr>
          <a:xfrm>
            <a:off x="5650725" y="873125"/>
            <a:ext cx="6127373" cy="5099050"/>
          </a:xfrm>
        </p:spPr>
      </p:pic>
      <p:sp>
        <p:nvSpPr>
          <p:cNvPr id="5" name="Title 4">
            <a:extLst>
              <a:ext uri="{FF2B5EF4-FFF2-40B4-BE49-F238E27FC236}">
                <a16:creationId xmlns:a16="http://schemas.microsoft.com/office/drawing/2014/main" id="{75E4FE10-5BBD-4F0E-966B-95604CFBC870}"/>
              </a:ext>
            </a:extLst>
          </p:cNvPr>
          <p:cNvSpPr>
            <a:spLocks noGrp="1"/>
          </p:cNvSpPr>
          <p:nvPr>
            <p:ph type="title"/>
          </p:nvPr>
        </p:nvSpPr>
        <p:spPr/>
        <p:txBody>
          <a:bodyPr/>
          <a:lstStyle/>
          <a:p>
            <a:r>
              <a:rPr lang="en-GB" dirty="0"/>
              <a:t>The Resolution</a:t>
            </a:r>
          </a:p>
        </p:txBody>
      </p:sp>
    </p:spTree>
    <p:extLst>
      <p:ext uri="{BB962C8B-B14F-4D97-AF65-F5344CB8AC3E}">
        <p14:creationId xmlns:p14="http://schemas.microsoft.com/office/powerpoint/2010/main" val="368016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n older lady sits looking wistfully at a picture of three people">
            <a:extLst>
              <a:ext uri="{FF2B5EF4-FFF2-40B4-BE49-F238E27FC236}">
                <a16:creationId xmlns:a16="http://schemas.microsoft.com/office/drawing/2014/main" id="{745322CB-49B2-40E7-A043-184F201E00F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85" r="3185"/>
          <a:stretch>
            <a:fillRect/>
          </a:stretch>
        </p:blipFill>
        <p:spPr>
          <a:xfrm>
            <a:off x="769938" y="1372418"/>
            <a:ext cx="3435792" cy="4697032"/>
          </a:xfrm>
        </p:spPr>
      </p:pic>
      <p:sp>
        <p:nvSpPr>
          <p:cNvPr id="3" name="Text Placeholder 2">
            <a:extLst>
              <a:ext uri="{FF2B5EF4-FFF2-40B4-BE49-F238E27FC236}">
                <a16:creationId xmlns:a16="http://schemas.microsoft.com/office/drawing/2014/main" id="{1634FCEE-A828-41EF-A87B-E3CCF5443B36}"/>
              </a:ext>
            </a:extLst>
          </p:cNvPr>
          <p:cNvSpPr>
            <a:spLocks noGrp="1"/>
          </p:cNvSpPr>
          <p:nvPr>
            <p:ph type="body" sz="quarter" idx="11"/>
          </p:nvPr>
        </p:nvSpPr>
        <p:spPr>
          <a:xfrm>
            <a:off x="5448300" y="657225"/>
            <a:ext cx="6381750" cy="5543550"/>
          </a:xfrm>
        </p:spPr>
        <p:txBody>
          <a:bodyPr/>
          <a:lstStyle/>
          <a:p>
            <a:pPr lvl="1"/>
            <a:r>
              <a:rPr lang="en-US" sz="2200" dirty="0"/>
              <a:t>Ensure </a:t>
            </a:r>
            <a:r>
              <a:rPr lang="en-US" sz="2200" b="1" dirty="0">
                <a:solidFill>
                  <a:schemeClr val="accent1"/>
                </a:solidFill>
              </a:rPr>
              <a:t>early and sustained access </a:t>
            </a:r>
            <a:r>
              <a:rPr lang="en-US" sz="2200" dirty="0"/>
              <a:t>to mental </a:t>
            </a:r>
            <a:br>
              <a:rPr lang="en-US" sz="2200" dirty="0"/>
            </a:br>
            <a:r>
              <a:rPr lang="en-US" sz="2200" dirty="0"/>
              <a:t>health and psychosocial support for emergency </a:t>
            </a:r>
            <a:br>
              <a:rPr lang="en-US" sz="2200" dirty="0"/>
            </a:br>
            <a:r>
              <a:rPr lang="en-US" sz="2200" dirty="0"/>
              <a:t>affected populations</a:t>
            </a:r>
          </a:p>
          <a:p>
            <a:pPr lvl="1"/>
            <a:r>
              <a:rPr lang="en-US" sz="2200" dirty="0"/>
              <a:t>Increase </a:t>
            </a:r>
            <a:r>
              <a:rPr lang="en-US" sz="2200" b="1" dirty="0">
                <a:solidFill>
                  <a:schemeClr val="accent1"/>
                </a:solidFill>
              </a:rPr>
              <a:t>local and community-based action </a:t>
            </a:r>
            <a:r>
              <a:rPr lang="en-US" sz="2200" dirty="0"/>
              <a:t>and the cooperation between National Societies and States</a:t>
            </a:r>
          </a:p>
          <a:p>
            <a:pPr lvl="1"/>
            <a:r>
              <a:rPr lang="en-US" sz="2200" dirty="0"/>
              <a:t>Ensure that responses are </a:t>
            </a:r>
            <a:r>
              <a:rPr lang="en-US" sz="2200" b="1" dirty="0">
                <a:solidFill>
                  <a:schemeClr val="accent1"/>
                </a:solidFill>
              </a:rPr>
              <a:t>comprehensive</a:t>
            </a:r>
            <a:r>
              <a:rPr lang="en-US" sz="2200" dirty="0"/>
              <a:t> and </a:t>
            </a:r>
            <a:br>
              <a:rPr lang="en-US" sz="2200" dirty="0"/>
            </a:br>
            <a:r>
              <a:rPr lang="en-US" sz="2200" dirty="0"/>
              <a:t>include psychosocial, psychological and </a:t>
            </a:r>
            <a:br>
              <a:rPr lang="en-US" sz="2200" dirty="0"/>
            </a:br>
            <a:r>
              <a:rPr lang="en-US" sz="2200" dirty="0"/>
              <a:t>specialized mental health care</a:t>
            </a:r>
          </a:p>
          <a:p>
            <a:pPr lvl="1"/>
            <a:r>
              <a:rPr lang="en-US" sz="2200" b="1" dirty="0">
                <a:solidFill>
                  <a:schemeClr val="accent1"/>
                </a:solidFill>
              </a:rPr>
              <a:t>Integrate</a:t>
            </a:r>
            <a:r>
              <a:rPr lang="en-US" sz="2200" dirty="0"/>
              <a:t> mental health and psychosocial support </a:t>
            </a:r>
            <a:br>
              <a:rPr lang="en-US" sz="2200" dirty="0"/>
            </a:br>
            <a:r>
              <a:rPr lang="en-US" sz="2200" dirty="0"/>
              <a:t>into all activities addressing humanitarian needs </a:t>
            </a:r>
            <a:br>
              <a:rPr lang="en-US" sz="2200" dirty="0"/>
            </a:br>
            <a:r>
              <a:rPr lang="en-US" sz="2200" dirty="0"/>
              <a:t>such as health care, education and protection</a:t>
            </a:r>
          </a:p>
          <a:p>
            <a:pPr lvl="1"/>
            <a:r>
              <a:rPr lang="en-US" sz="2200" dirty="0"/>
              <a:t>Strengthen the mental health and psychosocial </a:t>
            </a:r>
            <a:r>
              <a:rPr lang="en-US" sz="2200" b="1" dirty="0">
                <a:solidFill>
                  <a:schemeClr val="accent1"/>
                </a:solidFill>
              </a:rPr>
              <a:t>workforce</a:t>
            </a:r>
            <a:r>
              <a:rPr lang="en-US" sz="2200" dirty="0"/>
              <a:t>, including volunteers </a:t>
            </a:r>
          </a:p>
          <a:p>
            <a:pPr lvl="1"/>
            <a:r>
              <a:rPr lang="en-US" sz="2200" dirty="0"/>
              <a:t>Address </a:t>
            </a:r>
            <a:r>
              <a:rPr lang="en-US" sz="2200" b="1" dirty="0">
                <a:solidFill>
                  <a:schemeClr val="accent1"/>
                </a:solidFill>
              </a:rPr>
              <a:t>stigma, exclusion and discrimination </a:t>
            </a:r>
          </a:p>
          <a:p>
            <a:pPr lvl="1"/>
            <a:r>
              <a:rPr lang="en-US" sz="2200" dirty="0"/>
              <a:t>Protect the mental health and psychosocial </a:t>
            </a:r>
            <a:br>
              <a:rPr lang="en-US" sz="2200" dirty="0"/>
            </a:br>
            <a:r>
              <a:rPr lang="en-US" sz="2200" dirty="0"/>
              <a:t>wellbeing of </a:t>
            </a:r>
            <a:r>
              <a:rPr lang="en-US" sz="2200" b="1" dirty="0">
                <a:solidFill>
                  <a:schemeClr val="accent1"/>
                </a:solidFill>
              </a:rPr>
              <a:t>staff and volunteers</a:t>
            </a:r>
          </a:p>
        </p:txBody>
      </p:sp>
      <p:sp>
        <p:nvSpPr>
          <p:cNvPr id="4" name="Text Placeholder 3">
            <a:extLst>
              <a:ext uri="{FF2B5EF4-FFF2-40B4-BE49-F238E27FC236}">
                <a16:creationId xmlns:a16="http://schemas.microsoft.com/office/drawing/2014/main" id="{6795B21B-55B1-4E02-A0D4-BEF702A1896F}"/>
              </a:ext>
            </a:extLst>
          </p:cNvPr>
          <p:cNvSpPr>
            <a:spLocks noGrp="1"/>
          </p:cNvSpPr>
          <p:nvPr>
            <p:ph type="body" sz="quarter" idx="12"/>
          </p:nvPr>
        </p:nvSpPr>
        <p:spPr/>
        <p:txBody>
          <a:bodyPr/>
          <a:lstStyle/>
          <a:p>
            <a:r>
              <a:rPr lang="en-GB" dirty="0"/>
              <a:t>https://youtu.be/ci2XnEaV5AM</a:t>
            </a:r>
            <a:endParaRPr lang="da-DK" dirty="0"/>
          </a:p>
        </p:txBody>
      </p:sp>
      <p:sp>
        <p:nvSpPr>
          <p:cNvPr id="5" name="Title 4">
            <a:extLst>
              <a:ext uri="{FF2B5EF4-FFF2-40B4-BE49-F238E27FC236}">
                <a16:creationId xmlns:a16="http://schemas.microsoft.com/office/drawing/2014/main" id="{2C7744B6-7787-4073-A2F8-DD2CDB9F967D}"/>
              </a:ext>
            </a:extLst>
          </p:cNvPr>
          <p:cNvSpPr>
            <a:spLocks noGrp="1"/>
          </p:cNvSpPr>
          <p:nvPr>
            <p:ph type="title"/>
          </p:nvPr>
        </p:nvSpPr>
        <p:spPr/>
        <p:txBody>
          <a:bodyPr/>
          <a:lstStyle/>
          <a:p>
            <a:r>
              <a:rPr lang="en-GB" dirty="0"/>
              <a:t>The Resolution</a:t>
            </a:r>
          </a:p>
        </p:txBody>
      </p:sp>
    </p:spTree>
    <p:extLst>
      <p:ext uri="{BB962C8B-B14F-4D97-AF65-F5344CB8AC3E}">
        <p14:creationId xmlns:p14="http://schemas.microsoft.com/office/powerpoint/2010/main" val="2997927003"/>
      </p:ext>
    </p:extLst>
  </p:cSld>
  <p:clrMapOvr>
    <a:masterClrMapping/>
  </p:clrMapOvr>
</p:sld>
</file>

<file path=ppt/theme/theme1.xml><?xml version="1.0" encoding="utf-8"?>
<a:theme xmlns:a="http://schemas.openxmlformats.org/drawingml/2006/main" name="Office Theme">
  <a:themeElements>
    <a:clrScheme name="Mental Health Matters_2021">
      <a:dk1>
        <a:srgbClr val="000000"/>
      </a:dk1>
      <a:lt1>
        <a:srgbClr val="FFFFFF"/>
      </a:lt1>
      <a:dk2>
        <a:srgbClr val="44546A"/>
      </a:dk2>
      <a:lt2>
        <a:srgbClr val="E7E6E6"/>
      </a:lt2>
      <a:accent1>
        <a:srgbClr val="007BB3"/>
      </a:accent1>
      <a:accent2>
        <a:srgbClr val="CD0014"/>
      </a:accent2>
      <a:accent3>
        <a:srgbClr val="E7F3F7"/>
      </a:accent3>
      <a:accent4>
        <a:srgbClr val="58595B"/>
      </a:accent4>
      <a:accent5>
        <a:srgbClr val="000000"/>
      </a:accent5>
      <a:accent6>
        <a:srgbClr val="000000"/>
      </a:accent6>
      <a:hlink>
        <a:srgbClr val="0563C1"/>
      </a:hlink>
      <a:folHlink>
        <a:srgbClr val="000000"/>
      </a:folHlink>
    </a:clrScheme>
    <a:fontScheme name="Mental Health Matters_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Mental Health Matters.potx" id="{E5EB8618-0BCB-4F76-9F8F-301CFE2716A0}" vid="{81B54AED-1519-44A2-9AE9-EBB8568D53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1303</TotalTime>
  <Words>5093</Words>
  <Application>Microsoft Office PowerPoint</Application>
  <PresentationFormat>Widescreen</PresentationFormat>
  <Paragraphs>324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Verdana</vt:lpstr>
      <vt:lpstr>Office Theme</vt:lpstr>
      <vt:lpstr>Mental health matters</vt:lpstr>
      <vt:lpstr>Why mental health  matters</vt:lpstr>
      <vt:lpstr>The Movement’s MHPSS commitments </vt:lpstr>
      <vt:lpstr>Policy</vt:lpstr>
      <vt:lpstr>The Policy</vt:lpstr>
      <vt:lpstr>The eight policy statements </vt:lpstr>
      <vt:lpstr>The Movement MHPSS framework</vt:lpstr>
      <vt:lpstr>The Resolution</vt:lpstr>
      <vt:lpstr>The Resolution</vt:lpstr>
      <vt:lpstr>A roadmap for implementation 2020–2023</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Henricsson</dc:creator>
  <cp:lastModifiedBy>Barbara Levin</cp:lastModifiedBy>
  <cp:revision>26</cp:revision>
  <dcterms:created xsi:type="dcterms:W3CDTF">2021-03-11T16:35:58Z</dcterms:created>
  <dcterms:modified xsi:type="dcterms:W3CDTF">2021-05-18T14:23:53Z</dcterms:modified>
</cp:coreProperties>
</file>