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72" r:id="rId2"/>
  </p:sldMasterIdLst>
  <p:notesMasterIdLst>
    <p:notesMasterId r:id="rId91"/>
  </p:notesMasterIdLst>
  <p:handoutMasterIdLst>
    <p:handoutMasterId r:id="rId92"/>
  </p:handoutMasterIdLst>
  <p:sldIdLst>
    <p:sldId id="322" r:id="rId3"/>
    <p:sldId id="323" r:id="rId4"/>
    <p:sldId id="339" r:id="rId5"/>
    <p:sldId id="326" r:id="rId6"/>
    <p:sldId id="324" r:id="rId7"/>
    <p:sldId id="325" r:id="rId8"/>
    <p:sldId id="327" r:id="rId9"/>
    <p:sldId id="328" r:id="rId10"/>
    <p:sldId id="319" r:id="rId11"/>
    <p:sldId id="329" r:id="rId12"/>
    <p:sldId id="330" r:id="rId13"/>
    <p:sldId id="338" r:id="rId14"/>
    <p:sldId id="472" r:id="rId15"/>
    <p:sldId id="332" r:id="rId16"/>
    <p:sldId id="333" r:id="rId17"/>
    <p:sldId id="335" r:id="rId18"/>
    <p:sldId id="436" r:id="rId19"/>
    <p:sldId id="442" r:id="rId20"/>
    <p:sldId id="478" r:id="rId21"/>
    <p:sldId id="441" r:id="rId22"/>
    <p:sldId id="445" r:id="rId23"/>
    <p:sldId id="446" r:id="rId24"/>
    <p:sldId id="479" r:id="rId25"/>
    <p:sldId id="444" r:id="rId26"/>
    <p:sldId id="451" r:id="rId27"/>
    <p:sldId id="452" r:id="rId28"/>
    <p:sldId id="453" r:id="rId29"/>
    <p:sldId id="456" r:id="rId30"/>
    <p:sldId id="458" r:id="rId31"/>
    <p:sldId id="460" r:id="rId32"/>
    <p:sldId id="461" r:id="rId33"/>
    <p:sldId id="462" r:id="rId34"/>
    <p:sldId id="466" r:id="rId35"/>
    <p:sldId id="463" r:id="rId36"/>
    <p:sldId id="464" r:id="rId37"/>
    <p:sldId id="465" r:id="rId38"/>
    <p:sldId id="340" r:id="rId39"/>
    <p:sldId id="341" r:id="rId40"/>
    <p:sldId id="342" r:id="rId41"/>
    <p:sldId id="473" r:id="rId42"/>
    <p:sldId id="344" r:id="rId43"/>
    <p:sldId id="345" r:id="rId44"/>
    <p:sldId id="415" r:id="rId45"/>
    <p:sldId id="348" r:id="rId46"/>
    <p:sldId id="350" r:id="rId47"/>
    <p:sldId id="485" r:id="rId48"/>
    <p:sldId id="349" r:id="rId49"/>
    <p:sldId id="352" r:id="rId50"/>
    <p:sldId id="367" r:id="rId51"/>
    <p:sldId id="405" r:id="rId52"/>
    <p:sldId id="365" r:id="rId53"/>
    <p:sldId id="414" r:id="rId54"/>
    <p:sldId id="368" r:id="rId55"/>
    <p:sldId id="366" r:id="rId56"/>
    <p:sldId id="468" r:id="rId57"/>
    <p:sldId id="369" r:id="rId58"/>
    <p:sldId id="372" r:id="rId59"/>
    <p:sldId id="374" r:id="rId60"/>
    <p:sldId id="375" r:id="rId61"/>
    <p:sldId id="376" r:id="rId62"/>
    <p:sldId id="377" r:id="rId63"/>
    <p:sldId id="378" r:id="rId64"/>
    <p:sldId id="379" r:id="rId65"/>
    <p:sldId id="380" r:id="rId66"/>
    <p:sldId id="402" r:id="rId67"/>
    <p:sldId id="403" r:id="rId68"/>
    <p:sldId id="469" r:id="rId69"/>
    <p:sldId id="382" r:id="rId70"/>
    <p:sldId id="383" r:id="rId71"/>
    <p:sldId id="470" r:id="rId72"/>
    <p:sldId id="384" r:id="rId73"/>
    <p:sldId id="474" r:id="rId74"/>
    <p:sldId id="391" r:id="rId75"/>
    <p:sldId id="392" r:id="rId76"/>
    <p:sldId id="475" r:id="rId77"/>
    <p:sldId id="476" r:id="rId78"/>
    <p:sldId id="477" r:id="rId79"/>
    <p:sldId id="480" r:id="rId80"/>
    <p:sldId id="481" r:id="rId81"/>
    <p:sldId id="482" r:id="rId82"/>
    <p:sldId id="483" r:id="rId83"/>
    <p:sldId id="399" r:id="rId84"/>
    <p:sldId id="393" r:id="rId85"/>
    <p:sldId id="394" r:id="rId86"/>
    <p:sldId id="395" r:id="rId87"/>
    <p:sldId id="471" r:id="rId88"/>
    <p:sldId id="396" r:id="rId89"/>
    <p:sldId id="401" r:id="rId90"/>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22" autoAdjust="0"/>
  </p:normalViewPr>
  <p:slideViewPr>
    <p:cSldViewPr>
      <p:cViewPr>
        <p:scale>
          <a:sx n="72" d="100"/>
          <a:sy n="72" d="100"/>
        </p:scale>
        <p:origin x="-2742" y="-14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CAD90-B77B-437F-8A1D-1085CB2107F0}" type="doc">
      <dgm:prSet loTypeId="urn:microsoft.com/office/officeart/2005/8/layout/venn1" loCatId="relationship" qsTypeId="urn:microsoft.com/office/officeart/2005/8/quickstyle/simple1" qsCatId="simple" csTypeId="urn:microsoft.com/office/officeart/2005/8/colors/accent1_2" csCatId="accent1" phldr="1"/>
      <dgm:spPr/>
    </dgm:pt>
    <dgm:pt modelId="{668A36E8-55A2-439D-AF1E-39E9758342FA}">
      <dgm:prSet phldrT="[Text]"/>
      <dgm:spPr>
        <a:solidFill>
          <a:srgbClr val="FF0000">
            <a:alpha val="50000"/>
          </a:srgbClr>
        </a:solidFill>
      </dgm:spPr>
      <dgm:t>
        <a:bodyPr/>
        <a:lstStyle/>
        <a:p>
          <a:r>
            <a:rPr lang="en-GB" dirty="0" smtClean="0"/>
            <a:t>Personal</a:t>
          </a:r>
          <a:endParaRPr lang="da-DK" dirty="0"/>
        </a:p>
      </dgm:t>
    </dgm:pt>
    <dgm:pt modelId="{AC9AD985-9633-4977-8DCE-7161DE75EFF2}" type="parTrans" cxnId="{C5A39776-67C6-4F79-A3D2-660D64BB172F}">
      <dgm:prSet/>
      <dgm:spPr/>
      <dgm:t>
        <a:bodyPr/>
        <a:lstStyle/>
        <a:p>
          <a:endParaRPr lang="da-DK"/>
        </a:p>
      </dgm:t>
    </dgm:pt>
    <dgm:pt modelId="{9FEA6FF9-6A9E-4D98-8750-D8A947E62DF2}" type="sibTrans" cxnId="{C5A39776-67C6-4F79-A3D2-660D64BB172F}">
      <dgm:prSet/>
      <dgm:spPr/>
      <dgm:t>
        <a:bodyPr/>
        <a:lstStyle/>
        <a:p>
          <a:endParaRPr lang="da-DK"/>
        </a:p>
      </dgm:t>
    </dgm:pt>
    <dgm:pt modelId="{EF3EC8CD-8E96-456F-9855-7BFAAC165730}">
      <dgm:prSet phldrT="[Text]"/>
      <dgm:spPr>
        <a:solidFill>
          <a:srgbClr val="00B050">
            <a:alpha val="50000"/>
          </a:srgbClr>
        </a:solidFill>
      </dgm:spPr>
      <dgm:t>
        <a:bodyPr/>
        <a:lstStyle/>
        <a:p>
          <a:r>
            <a:rPr lang="en-GB" dirty="0" smtClean="0"/>
            <a:t>Capacity for coping and functioning</a:t>
          </a:r>
          <a:endParaRPr lang="da-DK" dirty="0"/>
        </a:p>
      </dgm:t>
    </dgm:pt>
    <dgm:pt modelId="{FD762FCB-DCC8-4542-9FD9-B2310F5BC345}" type="parTrans" cxnId="{85A0B379-F672-45A0-9291-5D1D7259DAC0}">
      <dgm:prSet/>
      <dgm:spPr/>
      <dgm:t>
        <a:bodyPr/>
        <a:lstStyle/>
        <a:p>
          <a:endParaRPr lang="da-DK"/>
        </a:p>
      </dgm:t>
    </dgm:pt>
    <dgm:pt modelId="{CF10C605-4BC8-4604-A7EA-4E9F6D62483D}" type="sibTrans" cxnId="{85A0B379-F672-45A0-9291-5D1D7259DAC0}">
      <dgm:prSet/>
      <dgm:spPr/>
      <dgm:t>
        <a:bodyPr/>
        <a:lstStyle/>
        <a:p>
          <a:endParaRPr lang="da-DK"/>
        </a:p>
      </dgm:t>
    </dgm:pt>
    <dgm:pt modelId="{BA93CE4C-5F9E-4DAA-8642-5E3A59E95A7F}">
      <dgm:prSet phldrT="[Text]"/>
      <dgm:spPr>
        <a:solidFill>
          <a:srgbClr val="FFC000">
            <a:alpha val="50000"/>
          </a:srgbClr>
        </a:solidFill>
      </dgm:spPr>
      <dgm:t>
        <a:bodyPr/>
        <a:lstStyle/>
        <a:p>
          <a:r>
            <a:rPr lang="en-GB" dirty="0" smtClean="0"/>
            <a:t>Inter-personal/ Social</a:t>
          </a:r>
          <a:endParaRPr lang="da-DK" dirty="0"/>
        </a:p>
      </dgm:t>
    </dgm:pt>
    <dgm:pt modelId="{AF845F22-FCFB-4302-A3C8-2F328B1BC4C0}" type="parTrans" cxnId="{8D3F0A99-080F-4CD4-95AB-9307540DCB47}">
      <dgm:prSet/>
      <dgm:spPr/>
      <dgm:t>
        <a:bodyPr/>
        <a:lstStyle/>
        <a:p>
          <a:endParaRPr lang="da-DK"/>
        </a:p>
      </dgm:t>
    </dgm:pt>
    <dgm:pt modelId="{26B0615F-7E4C-4FDB-8B93-E12AD4F49904}" type="sibTrans" cxnId="{8D3F0A99-080F-4CD4-95AB-9307540DCB47}">
      <dgm:prSet/>
      <dgm:spPr/>
      <dgm:t>
        <a:bodyPr/>
        <a:lstStyle/>
        <a:p>
          <a:endParaRPr lang="da-DK"/>
        </a:p>
      </dgm:t>
    </dgm:pt>
    <dgm:pt modelId="{00F64F19-A952-4C02-93F5-F069C47AB9AB}" type="pres">
      <dgm:prSet presAssocID="{281CAD90-B77B-437F-8A1D-1085CB2107F0}" presName="compositeShape" presStyleCnt="0">
        <dgm:presLayoutVars>
          <dgm:chMax val="7"/>
          <dgm:dir/>
          <dgm:resizeHandles val="exact"/>
        </dgm:presLayoutVars>
      </dgm:prSet>
      <dgm:spPr/>
    </dgm:pt>
    <dgm:pt modelId="{69E78BE1-EA6E-4C5B-AD08-363916AFE4FF}" type="pres">
      <dgm:prSet presAssocID="{668A36E8-55A2-439D-AF1E-39E9758342FA}" presName="circ1" presStyleLbl="vennNode1" presStyleIdx="0" presStyleCnt="3"/>
      <dgm:spPr/>
      <dgm:t>
        <a:bodyPr/>
        <a:lstStyle/>
        <a:p>
          <a:endParaRPr lang="da-DK"/>
        </a:p>
      </dgm:t>
    </dgm:pt>
    <dgm:pt modelId="{E1F640F8-2042-441B-9540-435F2C389ECF}" type="pres">
      <dgm:prSet presAssocID="{668A36E8-55A2-439D-AF1E-39E9758342FA}" presName="circ1Tx" presStyleLbl="revTx" presStyleIdx="0" presStyleCnt="0">
        <dgm:presLayoutVars>
          <dgm:chMax val="0"/>
          <dgm:chPref val="0"/>
          <dgm:bulletEnabled val="1"/>
        </dgm:presLayoutVars>
      </dgm:prSet>
      <dgm:spPr/>
      <dgm:t>
        <a:bodyPr/>
        <a:lstStyle/>
        <a:p>
          <a:endParaRPr lang="da-DK"/>
        </a:p>
      </dgm:t>
    </dgm:pt>
    <dgm:pt modelId="{DB628309-4BCE-4BEB-8BA0-93E06F1F702D}" type="pres">
      <dgm:prSet presAssocID="{EF3EC8CD-8E96-456F-9855-7BFAAC165730}" presName="circ2" presStyleLbl="vennNode1" presStyleIdx="1" presStyleCnt="3"/>
      <dgm:spPr/>
      <dgm:t>
        <a:bodyPr/>
        <a:lstStyle/>
        <a:p>
          <a:endParaRPr lang="da-DK"/>
        </a:p>
      </dgm:t>
    </dgm:pt>
    <dgm:pt modelId="{5AFA9FEA-AA74-4F13-BFE1-FF8287541878}" type="pres">
      <dgm:prSet presAssocID="{EF3EC8CD-8E96-456F-9855-7BFAAC165730}" presName="circ2Tx" presStyleLbl="revTx" presStyleIdx="0" presStyleCnt="0">
        <dgm:presLayoutVars>
          <dgm:chMax val="0"/>
          <dgm:chPref val="0"/>
          <dgm:bulletEnabled val="1"/>
        </dgm:presLayoutVars>
      </dgm:prSet>
      <dgm:spPr/>
      <dgm:t>
        <a:bodyPr/>
        <a:lstStyle/>
        <a:p>
          <a:endParaRPr lang="da-DK"/>
        </a:p>
      </dgm:t>
    </dgm:pt>
    <dgm:pt modelId="{F80EA204-7EE1-43C3-932C-7357FC73856F}" type="pres">
      <dgm:prSet presAssocID="{BA93CE4C-5F9E-4DAA-8642-5E3A59E95A7F}" presName="circ3" presStyleLbl="vennNode1" presStyleIdx="2" presStyleCnt="3"/>
      <dgm:spPr/>
      <dgm:t>
        <a:bodyPr/>
        <a:lstStyle/>
        <a:p>
          <a:endParaRPr lang="da-DK"/>
        </a:p>
      </dgm:t>
    </dgm:pt>
    <dgm:pt modelId="{C83BFB68-BC2A-4A35-97AF-42FE791D0C0A}" type="pres">
      <dgm:prSet presAssocID="{BA93CE4C-5F9E-4DAA-8642-5E3A59E95A7F}" presName="circ3Tx" presStyleLbl="revTx" presStyleIdx="0" presStyleCnt="0">
        <dgm:presLayoutVars>
          <dgm:chMax val="0"/>
          <dgm:chPref val="0"/>
          <dgm:bulletEnabled val="1"/>
        </dgm:presLayoutVars>
      </dgm:prSet>
      <dgm:spPr/>
      <dgm:t>
        <a:bodyPr/>
        <a:lstStyle/>
        <a:p>
          <a:endParaRPr lang="da-DK"/>
        </a:p>
      </dgm:t>
    </dgm:pt>
  </dgm:ptLst>
  <dgm:cxnLst>
    <dgm:cxn modelId="{3144D8E4-B143-443C-9AAD-24449C88C673}" type="presOf" srcId="{EF3EC8CD-8E96-456F-9855-7BFAAC165730}" destId="{DB628309-4BCE-4BEB-8BA0-93E06F1F702D}" srcOrd="0" destOrd="0" presId="urn:microsoft.com/office/officeart/2005/8/layout/venn1"/>
    <dgm:cxn modelId="{9DDB123C-2136-4B0A-93FC-80BD96BCDBEE}" type="presOf" srcId="{668A36E8-55A2-439D-AF1E-39E9758342FA}" destId="{E1F640F8-2042-441B-9540-435F2C389ECF}" srcOrd="1" destOrd="0" presId="urn:microsoft.com/office/officeart/2005/8/layout/venn1"/>
    <dgm:cxn modelId="{8D3F0A99-080F-4CD4-95AB-9307540DCB47}" srcId="{281CAD90-B77B-437F-8A1D-1085CB2107F0}" destId="{BA93CE4C-5F9E-4DAA-8642-5E3A59E95A7F}" srcOrd="2" destOrd="0" parTransId="{AF845F22-FCFB-4302-A3C8-2F328B1BC4C0}" sibTransId="{26B0615F-7E4C-4FDB-8B93-E12AD4F49904}"/>
    <dgm:cxn modelId="{196D27AA-0968-4A13-AAD3-6FBB53522D46}" type="presOf" srcId="{BA93CE4C-5F9E-4DAA-8642-5E3A59E95A7F}" destId="{C83BFB68-BC2A-4A35-97AF-42FE791D0C0A}" srcOrd="1" destOrd="0" presId="urn:microsoft.com/office/officeart/2005/8/layout/venn1"/>
    <dgm:cxn modelId="{A4FF5455-AB00-4222-855A-B01DC8A6B957}" type="presOf" srcId="{281CAD90-B77B-437F-8A1D-1085CB2107F0}" destId="{00F64F19-A952-4C02-93F5-F069C47AB9AB}" srcOrd="0" destOrd="0" presId="urn:microsoft.com/office/officeart/2005/8/layout/venn1"/>
    <dgm:cxn modelId="{C5A39776-67C6-4F79-A3D2-660D64BB172F}" srcId="{281CAD90-B77B-437F-8A1D-1085CB2107F0}" destId="{668A36E8-55A2-439D-AF1E-39E9758342FA}" srcOrd="0" destOrd="0" parTransId="{AC9AD985-9633-4977-8DCE-7161DE75EFF2}" sibTransId="{9FEA6FF9-6A9E-4D98-8750-D8A947E62DF2}"/>
    <dgm:cxn modelId="{EACEC1C6-5079-4649-9EBF-EBF66DBF74F6}" type="presOf" srcId="{668A36E8-55A2-439D-AF1E-39E9758342FA}" destId="{69E78BE1-EA6E-4C5B-AD08-363916AFE4FF}" srcOrd="0" destOrd="0" presId="urn:microsoft.com/office/officeart/2005/8/layout/venn1"/>
    <dgm:cxn modelId="{1A54F364-78E7-4EF8-90E3-BE4B60A4F715}" type="presOf" srcId="{BA93CE4C-5F9E-4DAA-8642-5E3A59E95A7F}" destId="{F80EA204-7EE1-43C3-932C-7357FC73856F}" srcOrd="0" destOrd="0" presId="urn:microsoft.com/office/officeart/2005/8/layout/venn1"/>
    <dgm:cxn modelId="{37235DE4-3E37-4A5A-826E-E2714FFA7166}" type="presOf" srcId="{EF3EC8CD-8E96-456F-9855-7BFAAC165730}" destId="{5AFA9FEA-AA74-4F13-BFE1-FF8287541878}" srcOrd="1" destOrd="0" presId="urn:microsoft.com/office/officeart/2005/8/layout/venn1"/>
    <dgm:cxn modelId="{85A0B379-F672-45A0-9291-5D1D7259DAC0}" srcId="{281CAD90-B77B-437F-8A1D-1085CB2107F0}" destId="{EF3EC8CD-8E96-456F-9855-7BFAAC165730}" srcOrd="1" destOrd="0" parTransId="{FD762FCB-DCC8-4542-9FD9-B2310F5BC345}" sibTransId="{CF10C605-4BC8-4604-A7EA-4E9F6D62483D}"/>
    <dgm:cxn modelId="{9177ED29-B57D-4378-9F7B-958467E57995}" type="presParOf" srcId="{00F64F19-A952-4C02-93F5-F069C47AB9AB}" destId="{69E78BE1-EA6E-4C5B-AD08-363916AFE4FF}" srcOrd="0" destOrd="0" presId="urn:microsoft.com/office/officeart/2005/8/layout/venn1"/>
    <dgm:cxn modelId="{1D5877D2-C275-4470-8A30-E8F79968CA97}" type="presParOf" srcId="{00F64F19-A952-4C02-93F5-F069C47AB9AB}" destId="{E1F640F8-2042-441B-9540-435F2C389ECF}" srcOrd="1" destOrd="0" presId="urn:microsoft.com/office/officeart/2005/8/layout/venn1"/>
    <dgm:cxn modelId="{34DECD71-5923-4877-AD99-DE24FCEBF7C0}" type="presParOf" srcId="{00F64F19-A952-4C02-93F5-F069C47AB9AB}" destId="{DB628309-4BCE-4BEB-8BA0-93E06F1F702D}" srcOrd="2" destOrd="0" presId="urn:microsoft.com/office/officeart/2005/8/layout/venn1"/>
    <dgm:cxn modelId="{47E96A04-6404-4DC5-AB3A-DEF8474E1940}" type="presParOf" srcId="{00F64F19-A952-4C02-93F5-F069C47AB9AB}" destId="{5AFA9FEA-AA74-4F13-BFE1-FF8287541878}" srcOrd="3" destOrd="0" presId="urn:microsoft.com/office/officeart/2005/8/layout/venn1"/>
    <dgm:cxn modelId="{952FD609-7023-4F55-92F4-7AF400680D95}" type="presParOf" srcId="{00F64F19-A952-4C02-93F5-F069C47AB9AB}" destId="{F80EA204-7EE1-43C3-932C-7357FC73856F}" srcOrd="4" destOrd="0" presId="urn:microsoft.com/office/officeart/2005/8/layout/venn1"/>
    <dgm:cxn modelId="{266182B0-73E5-4B90-AB81-3681877E34A0}" type="presParOf" srcId="{00F64F19-A952-4C02-93F5-F069C47AB9AB}" destId="{C83BFB68-BC2A-4A35-97AF-42FE791D0C0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8BE1-EA6E-4C5B-AD08-363916AFE4FF}">
      <dsp:nvSpPr>
        <dsp:cNvPr id="0" name=""/>
        <dsp:cNvSpPr/>
      </dsp:nvSpPr>
      <dsp:spPr>
        <a:xfrm>
          <a:off x="2732246" y="57606"/>
          <a:ext cx="2765107" cy="2765107"/>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Personal</a:t>
          </a:r>
          <a:endParaRPr lang="da-DK" sz="2700" kern="1200" dirty="0"/>
        </a:p>
      </dsp:txBody>
      <dsp:txXfrm>
        <a:off x="3100927" y="541500"/>
        <a:ext cx="2027745" cy="1244298"/>
      </dsp:txXfrm>
    </dsp:sp>
    <dsp:sp modelId="{DB628309-4BCE-4BEB-8BA0-93E06F1F702D}">
      <dsp:nvSpPr>
        <dsp:cNvPr id="0" name=""/>
        <dsp:cNvSpPr/>
      </dsp:nvSpPr>
      <dsp:spPr>
        <a:xfrm>
          <a:off x="3729989" y="1785798"/>
          <a:ext cx="2765107" cy="276510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Capacity for coping and functioning</a:t>
          </a:r>
          <a:endParaRPr lang="da-DK" sz="2700" kern="1200" dirty="0"/>
        </a:p>
      </dsp:txBody>
      <dsp:txXfrm>
        <a:off x="4575651" y="2500117"/>
        <a:ext cx="1659064" cy="1520808"/>
      </dsp:txXfrm>
    </dsp:sp>
    <dsp:sp modelId="{F80EA204-7EE1-43C3-932C-7357FC73856F}">
      <dsp:nvSpPr>
        <dsp:cNvPr id="0" name=""/>
        <dsp:cNvSpPr/>
      </dsp:nvSpPr>
      <dsp:spPr>
        <a:xfrm>
          <a:off x="1734503" y="1785798"/>
          <a:ext cx="2765107" cy="2765107"/>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en-GB" sz="2700" kern="1200" dirty="0" smtClean="0"/>
            <a:t>Inter-personal/ Social</a:t>
          </a:r>
          <a:endParaRPr lang="da-DK" sz="2700" kern="1200" dirty="0"/>
        </a:p>
      </dsp:txBody>
      <dsp:txXfrm>
        <a:off x="1994884" y="2500117"/>
        <a:ext cx="1659064" cy="15208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843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D360C44-D020-49D7-8F38-A9A00377858D}" type="datetimeFigureOut">
              <a:rPr lang="en-US"/>
              <a:pPr>
                <a:defRPr/>
              </a:pPr>
              <a:t>11/8/2017</a:t>
            </a:fld>
            <a:endParaRPr lang="en-US" dirty="0"/>
          </a:p>
        </p:txBody>
      </p:sp>
      <p:sp>
        <p:nvSpPr>
          <p:cNvPr id="1843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843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1A316BE-D163-45A3-8780-C63B327D7408}" type="slidenum">
              <a:rPr lang="en-US"/>
              <a:pPr>
                <a:defRPr/>
              </a:pPr>
              <a:t>‹#›</a:t>
            </a:fld>
            <a:endParaRPr lang="en-US" dirty="0"/>
          </a:p>
        </p:txBody>
      </p:sp>
    </p:spTree>
    <p:extLst>
      <p:ext uri="{BB962C8B-B14F-4D97-AF65-F5344CB8AC3E}">
        <p14:creationId xmlns:p14="http://schemas.microsoft.com/office/powerpoint/2010/main" val="467810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638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B4E8AF0-3E58-46BC-B5C9-E43BE4EDF02F}" type="datetimeFigureOut">
              <a:rPr lang="en-US"/>
              <a:pPr>
                <a:defRPr/>
              </a:pPr>
              <a:t>11/8/2017</a:t>
            </a:fld>
            <a:endParaRPr lang="en-US" dirty="0"/>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639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56269D-D546-47DF-936F-DB4EEC91DC0F}" type="slidenum">
              <a:rPr lang="en-US"/>
              <a:pPr>
                <a:defRPr/>
              </a:pPr>
              <a:t>‹#›</a:t>
            </a:fld>
            <a:endParaRPr lang="en-US" dirty="0"/>
          </a:p>
        </p:txBody>
      </p:sp>
    </p:spTree>
    <p:extLst>
      <p:ext uri="{BB962C8B-B14F-4D97-AF65-F5344CB8AC3E}">
        <p14:creationId xmlns:p14="http://schemas.microsoft.com/office/powerpoint/2010/main" val="4218786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56269D-D546-47DF-936F-DB4EEC91DC0F}" type="slidenum">
              <a:rPr lang="en-US" smtClean="0"/>
              <a:pPr>
                <a:defRPr/>
              </a:pPr>
              <a:t>18</a:t>
            </a:fld>
            <a:endParaRPr lang="en-US" dirty="0"/>
          </a:p>
        </p:txBody>
      </p:sp>
    </p:spTree>
    <p:extLst>
      <p:ext uri="{BB962C8B-B14F-4D97-AF65-F5344CB8AC3E}">
        <p14:creationId xmlns:p14="http://schemas.microsoft.com/office/powerpoint/2010/main" val="62013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60DD85-0880-4B13-A2AC-D58EF48D5993}" type="datetimeFigureOut">
              <a:rPr lang="en-US"/>
              <a:pPr>
                <a:defRPr/>
              </a:pPr>
              <a:t>11/8/2017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6DF8CC-9FAC-4246-BFD8-3B6B130CE7B5}" type="slidenum">
              <a:rPr lang="da-DK"/>
              <a:pPr>
                <a:defRPr/>
              </a:pPr>
              <a:t>‹#›</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6016B9-CD8D-4244-9A5F-65E0A93E72A4}" type="datetimeFigureOut">
              <a:rPr lang="en-US"/>
              <a:pPr>
                <a:defRPr/>
              </a:pPr>
              <a:t>11/8/2017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65448D9-0AEE-4F21-9670-52A928C9D9B6}"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1C106B-060A-4298-BC7E-E2CBEB768831}" type="datetimeFigureOut">
              <a:rPr lang="en-US"/>
              <a:pPr>
                <a:defRPr/>
              </a:pPr>
              <a:t>11/8/2017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19BA63-0918-4747-BB1B-0F768135268B}" type="slidenum">
              <a:rPr lang="da-DK"/>
              <a:pPr>
                <a:defRPr/>
              </a:pPr>
              <a:t>‹#›</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60DD85-0880-4B13-A2AC-D58EF48D5993}" type="datetimeFigureOut">
              <a:rPr lang="en-US">
                <a:solidFill>
                  <a:srgbClr val="000000"/>
                </a:solidFill>
              </a:rPr>
              <a:pPr>
                <a:defRPr/>
              </a:pPr>
              <a:t>11/8/2017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DF8CC-9FAC-4246-BFD8-3B6B130CE7B5}"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398710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B26CEC-34DB-4E87-9155-125F38182C9F}" type="datetimeFigureOut">
              <a:rPr lang="en-US">
                <a:solidFill>
                  <a:srgbClr val="000000"/>
                </a:solidFill>
              </a:rPr>
              <a:pPr>
                <a:defRPr/>
              </a:pPr>
              <a:t>11/8/2017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6DE11-A177-4C58-A93A-B135BFA7BE69}"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61103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F4EAEE-7327-49F9-9143-01DDAF05C917}" type="datetimeFigureOut">
              <a:rPr lang="en-US">
                <a:solidFill>
                  <a:srgbClr val="000000"/>
                </a:solidFill>
              </a:rPr>
              <a:pPr>
                <a:defRPr/>
              </a:pPr>
              <a:t>11/8/2017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CD18C0-010C-44EA-A930-11CD2934AC63}"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142109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308F2E6-EE3F-41F7-85B8-4EC43A6CE040}" type="datetimeFigureOut">
              <a:rPr lang="en-US">
                <a:solidFill>
                  <a:srgbClr val="000000"/>
                </a:solidFill>
              </a:rPr>
              <a:pPr>
                <a:defRPr/>
              </a:pPr>
              <a:t>11/8/2017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85509B-7B7B-4FA8-B31A-F3705E11E15C}"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2172850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CADD812-C158-48BA-8A3A-B5EBC56680AE}" type="datetimeFigureOut">
              <a:rPr lang="en-US">
                <a:solidFill>
                  <a:srgbClr val="000000"/>
                </a:solidFill>
              </a:rPr>
              <a:pPr>
                <a:defRPr/>
              </a:pPr>
              <a:t>11/8/2017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1D3123-F784-419C-98CA-3D923DB945AB}"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107633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00D482-7A5B-43D0-B956-6A8B6FE5E277}" type="datetimeFigureOut">
              <a:rPr lang="en-US">
                <a:solidFill>
                  <a:srgbClr val="000000"/>
                </a:solidFill>
              </a:rPr>
              <a:pPr>
                <a:defRPr/>
              </a:pPr>
              <a:t>11/8/2017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A97365-22AF-4291-AA57-B065B7A65CDF}"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207214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3ACCBD-5882-4F82-BC33-5C36378A2407}" type="datetimeFigureOut">
              <a:rPr lang="en-US">
                <a:solidFill>
                  <a:srgbClr val="000000"/>
                </a:solidFill>
              </a:rPr>
              <a:pPr>
                <a:defRPr/>
              </a:pPr>
              <a:t>11/8/2017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120231-86FE-4685-8E6B-385295FC6968}"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14547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16C890-66E9-4A43-A637-3F6935E31C1B}" type="datetimeFigureOut">
              <a:rPr lang="en-US">
                <a:solidFill>
                  <a:srgbClr val="000000"/>
                </a:solidFill>
              </a:rPr>
              <a:pPr>
                <a:defRPr/>
              </a:pPr>
              <a:t>11/8/2017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17994E-9E00-45C7-A347-6B8DF5972192}"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78354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B26CEC-34DB-4E87-9155-125F38182C9F}" type="datetimeFigureOut">
              <a:rPr lang="en-US"/>
              <a:pPr>
                <a:defRPr/>
              </a:pPr>
              <a:t>11/8/2017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06DE11-A177-4C58-A93A-B135BFA7BE69}" type="slidenum">
              <a:rPr lang="da-DK"/>
              <a:pPr>
                <a:defRPr/>
              </a:pPr>
              <a:t>‹#›</a:t>
            </a:fld>
            <a:endParaRPr lang="da-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3290A5-8480-4152-87DC-237748960814}" type="datetimeFigureOut">
              <a:rPr lang="en-US">
                <a:solidFill>
                  <a:srgbClr val="000000"/>
                </a:solidFill>
              </a:rPr>
              <a:pPr>
                <a:defRPr/>
              </a:pPr>
              <a:t>11/8/2017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ED5487-DEB2-4F32-9D68-EA726B52ADC7}"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418495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46016B9-CD8D-4244-9A5F-65E0A93E72A4}" type="datetimeFigureOut">
              <a:rPr lang="en-US">
                <a:solidFill>
                  <a:srgbClr val="000000"/>
                </a:solidFill>
              </a:rPr>
              <a:pPr>
                <a:defRPr/>
              </a:pPr>
              <a:t>11/8/2017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5448D9-0AEE-4F21-9670-52A928C9D9B6}"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605891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1C106B-060A-4298-BC7E-E2CBEB768831}" type="datetimeFigureOut">
              <a:rPr lang="en-US">
                <a:solidFill>
                  <a:srgbClr val="000000"/>
                </a:solidFill>
              </a:rPr>
              <a:pPr>
                <a:defRPr/>
              </a:pPr>
              <a:t>11/8/2017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19BA63-0918-4747-BB1B-0F768135268B}" type="slidenum">
              <a:rPr lang="da-DK">
                <a:solidFill>
                  <a:srgbClr val="000000"/>
                </a:solidFill>
              </a:rPr>
              <a:pPr>
                <a:defRPr/>
              </a:pPr>
              <a:t>‹#›</a:t>
            </a:fld>
            <a:endParaRPr lang="da-DK" dirty="0">
              <a:solidFill>
                <a:srgbClr val="000000"/>
              </a:solidFill>
            </a:endParaRPr>
          </a:p>
        </p:txBody>
      </p:sp>
    </p:spTree>
    <p:extLst>
      <p:ext uri="{BB962C8B-B14F-4D97-AF65-F5344CB8AC3E}">
        <p14:creationId xmlns:p14="http://schemas.microsoft.com/office/powerpoint/2010/main" val="23904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F4EAEE-7327-49F9-9143-01DDAF05C917}" type="datetimeFigureOut">
              <a:rPr lang="en-US"/>
              <a:pPr>
                <a:defRPr/>
              </a:pPr>
              <a:t>11/8/2017</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CD18C0-010C-44EA-A930-11CD2934AC63}" type="slidenum">
              <a:rPr lang="da-DK"/>
              <a:pPr>
                <a:defRPr/>
              </a:pPr>
              <a:t>‹#›</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308F2E6-EE3F-41F7-85B8-4EC43A6CE040}" type="datetimeFigureOut">
              <a:rPr lang="en-US"/>
              <a:pPr>
                <a:defRPr/>
              </a:pPr>
              <a:t>11/8/2017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85509B-7B7B-4FA8-B31A-F3705E11E15C}"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CADD812-C158-48BA-8A3A-B5EBC56680AE}" type="datetimeFigureOut">
              <a:rPr lang="en-US"/>
              <a:pPr>
                <a:defRPr/>
              </a:pPr>
              <a:t>11/8/2017</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61D3123-F784-419C-98CA-3D923DB945A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00D482-7A5B-43D0-B956-6A8B6FE5E277}" type="datetimeFigureOut">
              <a:rPr lang="en-US"/>
              <a:pPr>
                <a:defRPr/>
              </a:pPr>
              <a:t>11/8/2017</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CA97365-22AF-4291-AA57-B065B7A65CDF}"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13ACCBD-5882-4F82-BC33-5C36378A2407}" type="datetimeFigureOut">
              <a:rPr lang="en-US"/>
              <a:pPr>
                <a:defRPr/>
              </a:pPr>
              <a:t>11/8/2017</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4120231-86FE-4685-8E6B-385295FC6968}"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C16C890-66E9-4A43-A637-3F6935E31C1B}" type="datetimeFigureOut">
              <a:rPr lang="en-US"/>
              <a:pPr>
                <a:defRPr/>
              </a:pPr>
              <a:t>11/8/2017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A17994E-9E00-45C7-A347-6B8DF5972192}"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03290A5-8480-4152-87DC-237748960814}" type="datetimeFigureOut">
              <a:rPr lang="en-US"/>
              <a:pPr>
                <a:defRPr/>
              </a:pPr>
              <a:t>11/8/2017</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3ED5487-DEB2-4F32-9D68-EA726B52ADC7}"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96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a-DK" smtClean="0"/>
          </a:p>
        </p:txBody>
      </p:sp>
      <p:sp>
        <p:nvSpPr>
          <p:cNvPr id="1027" name="Rectangle 3"/>
          <p:cNvSpPr>
            <a:spLocks noGrp="1" noChangeArrowheads="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D8DD68E-4C47-47CD-9F21-6D7B09FBA9C4}" type="datetimeFigureOut">
              <a:rPr lang="en-US"/>
              <a:pPr>
                <a:defRPr/>
              </a:pPr>
              <a:t>11/8/2017</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C531EA-5597-4590-9D22-12858E2ACAA7}" type="slidenum">
              <a:rPr lang="da-DK"/>
              <a:pPr>
                <a:defRPr/>
              </a:pPr>
              <a:t>‹#›</a:t>
            </a:fld>
            <a:endParaRPr lang="da-DK" dirty="0"/>
          </a:p>
        </p:txBody>
      </p:sp>
      <p:pic>
        <p:nvPicPr>
          <p:cNvPr id="1031" name="Picture 5" descr="PPHeader"/>
          <p:cNvPicPr>
            <a:picLocks noChangeAspect="1" noChangeArrowheads="1"/>
          </p:cNvPicPr>
          <p:nvPr/>
        </p:nvPicPr>
        <p:blipFill>
          <a:blip r:embed="rId13"/>
          <a:srcRect/>
          <a:stretch>
            <a:fillRect/>
          </a:stretch>
        </p:blipFill>
        <p:spPr bwMode="auto">
          <a:xfrm>
            <a:off x="0" y="0"/>
            <a:ext cx="9144000" cy="1016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cs typeface="Arial" charset="0"/>
        </a:defRPr>
      </a:lvl2pPr>
      <a:lvl3pPr algn="ctr" rtl="0" eaLnBrk="1" fontAlgn="base" hangingPunct="1">
        <a:spcBef>
          <a:spcPct val="0"/>
        </a:spcBef>
        <a:spcAft>
          <a:spcPct val="0"/>
        </a:spcAft>
        <a:defRPr sz="3200">
          <a:solidFill>
            <a:schemeClr val="tx2"/>
          </a:solidFill>
          <a:latin typeface="Arial" charset="0"/>
          <a:cs typeface="Arial" charset="0"/>
        </a:defRPr>
      </a:lvl3pPr>
      <a:lvl4pPr algn="ctr" rtl="0" eaLnBrk="1" fontAlgn="base" hangingPunct="1">
        <a:spcBef>
          <a:spcPct val="0"/>
        </a:spcBef>
        <a:spcAft>
          <a:spcPct val="0"/>
        </a:spcAft>
        <a:defRPr sz="3200">
          <a:solidFill>
            <a:schemeClr val="tx2"/>
          </a:solidFill>
          <a:latin typeface="Arial" charset="0"/>
          <a:cs typeface="Arial" charset="0"/>
        </a:defRPr>
      </a:lvl4pPr>
      <a:lvl5pPr algn="ctr" rtl="0" eaLnBrk="1" fontAlgn="base" hangingPunct="1">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96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a-DK" smtClean="0"/>
          </a:p>
        </p:txBody>
      </p:sp>
      <p:sp>
        <p:nvSpPr>
          <p:cNvPr id="1027" name="Rectangle 3"/>
          <p:cNvSpPr>
            <a:spLocks noGrp="1" noChangeArrowheads="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D8DD68E-4C47-47CD-9F21-6D7B09FBA9C4}" type="datetimeFigureOut">
              <a:rPr lang="en-US">
                <a:solidFill>
                  <a:srgbClr val="000000"/>
                </a:solidFill>
              </a:rPr>
              <a:pPr>
                <a:defRPr/>
              </a:pPr>
              <a:t>11/8/2017</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C531EA-5597-4590-9D22-12858E2ACAA7}" type="slidenum">
              <a:rPr lang="da-DK">
                <a:solidFill>
                  <a:srgbClr val="000000"/>
                </a:solidFill>
              </a:rPr>
              <a:pPr>
                <a:defRPr/>
              </a:pPr>
              <a:t>‹#›</a:t>
            </a:fld>
            <a:endParaRPr lang="da-DK" dirty="0">
              <a:solidFill>
                <a:srgbClr val="000000"/>
              </a:solidFill>
            </a:endParaRPr>
          </a:p>
        </p:txBody>
      </p:sp>
      <p:pic>
        <p:nvPicPr>
          <p:cNvPr id="1031" name="Picture 5" descr="PPHeader"/>
          <p:cNvPicPr>
            <a:picLocks noChangeAspect="1" noChangeArrowheads="1"/>
          </p:cNvPicPr>
          <p:nvPr/>
        </p:nvPicPr>
        <p:blipFill>
          <a:blip r:embed="rId13"/>
          <a:srcRect/>
          <a:stretch>
            <a:fillRect/>
          </a:stretch>
        </p:blipFill>
        <p:spPr bwMode="auto">
          <a:xfrm>
            <a:off x="0" y="0"/>
            <a:ext cx="9144000" cy="1016000"/>
          </a:xfrm>
          <a:prstGeom prst="rect">
            <a:avLst/>
          </a:prstGeom>
          <a:noFill/>
          <a:ln w="9525">
            <a:noFill/>
            <a:miter lim="800000"/>
            <a:headEnd/>
            <a:tailEnd/>
          </a:ln>
        </p:spPr>
      </p:pic>
    </p:spTree>
    <p:extLst>
      <p:ext uri="{BB962C8B-B14F-4D97-AF65-F5344CB8AC3E}">
        <p14:creationId xmlns:p14="http://schemas.microsoft.com/office/powerpoint/2010/main" val="3279379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cs typeface="Arial" charset="0"/>
        </a:defRPr>
      </a:lvl2pPr>
      <a:lvl3pPr algn="ctr" rtl="0" eaLnBrk="1" fontAlgn="base" hangingPunct="1">
        <a:spcBef>
          <a:spcPct val="0"/>
        </a:spcBef>
        <a:spcAft>
          <a:spcPct val="0"/>
        </a:spcAft>
        <a:defRPr sz="3200">
          <a:solidFill>
            <a:schemeClr val="tx2"/>
          </a:solidFill>
          <a:latin typeface="Arial" charset="0"/>
          <a:cs typeface="Arial" charset="0"/>
        </a:defRPr>
      </a:lvl3pPr>
      <a:lvl4pPr algn="ctr" rtl="0" eaLnBrk="1" fontAlgn="base" hangingPunct="1">
        <a:spcBef>
          <a:spcPct val="0"/>
        </a:spcBef>
        <a:spcAft>
          <a:spcPct val="0"/>
        </a:spcAft>
        <a:defRPr sz="3200">
          <a:solidFill>
            <a:schemeClr val="tx2"/>
          </a:solidFill>
          <a:latin typeface="Arial" charset="0"/>
          <a:cs typeface="Arial" charset="0"/>
        </a:defRPr>
      </a:lvl4pPr>
      <a:lvl5pPr algn="ctr" rtl="0" eaLnBrk="1" fontAlgn="base" hangingPunct="1">
        <a:spcBef>
          <a:spcPct val="0"/>
        </a:spcBef>
        <a:spcAft>
          <a:spcPct val="0"/>
        </a:spcAft>
        <a:defRPr sz="32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da.surveymonkey.com/" TargetMode="External"/><Relationship Id="rId2" Type="http://schemas.openxmlformats.org/officeDocument/2006/relationships/hyperlink" Target="https://www.google.com/forms/about/" TargetMode="External"/><Relationship Id="rId1" Type="http://schemas.openxmlformats.org/officeDocument/2006/relationships/slideLayout" Target="../slideLayouts/slideLayout2.xml"/><Relationship Id="rId6" Type="http://schemas.openxmlformats.org/officeDocument/2006/relationships/hyperlink" Target="https://opendatakit.org/" TargetMode="External"/><Relationship Id="rId5" Type="http://schemas.openxmlformats.org/officeDocument/2006/relationships/hyperlink" Target="http://www.ifrc.org/ramp" TargetMode="External"/><Relationship Id="rId4" Type="http://schemas.openxmlformats.org/officeDocument/2006/relationships/hyperlink" Target="http://www.kobotoolbox.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2"/>
            <a:ext cx="7772400" cy="1470025"/>
          </a:xfrm>
        </p:spPr>
        <p:txBody>
          <a:bodyPr/>
          <a:lstStyle/>
          <a:p>
            <a:r>
              <a:rPr lang="da-DK" dirty="0" smtClean="0"/>
              <a:t> Programming and M&amp;E for</a:t>
            </a:r>
            <a:r>
              <a:rPr lang="en-US" dirty="0" smtClean="0"/>
              <a:t> psychosocial </a:t>
            </a:r>
            <a:r>
              <a:rPr lang="da-DK" dirty="0" smtClean="0"/>
              <a:t>interventions - Training</a:t>
            </a:r>
            <a:endParaRPr lang="da-DK"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91680" y="5901072"/>
            <a:ext cx="6048672" cy="646331"/>
          </a:xfrm>
          <a:prstGeom prst="rect">
            <a:avLst/>
          </a:prstGeom>
          <a:noFill/>
        </p:spPr>
        <p:txBody>
          <a:bodyPr wrap="square" rtlCol="0">
            <a:spAutoFit/>
          </a:bodyPr>
          <a:lstStyle/>
          <a:p>
            <a:r>
              <a:rPr lang="en-GB" dirty="0" smtClean="0"/>
              <a:t>Copenhagen: 9-10 March 2017</a:t>
            </a:r>
          </a:p>
          <a:p>
            <a:r>
              <a:rPr lang="en-GB" dirty="0" smtClean="0"/>
              <a:t>Facilitators: </a:t>
            </a:r>
            <a:r>
              <a:rPr lang="en-GB" smtClean="0"/>
              <a:t>Louise Vinther-Larsen </a:t>
            </a:r>
            <a:r>
              <a:rPr lang="en-GB" dirty="0" smtClean="0"/>
              <a:t>and Sarah Harrison</a:t>
            </a:r>
            <a:endParaRPr lang="en-GB" dirty="0"/>
          </a:p>
        </p:txBody>
      </p:sp>
    </p:spTree>
    <p:extLst>
      <p:ext uri="{BB962C8B-B14F-4D97-AF65-F5344CB8AC3E}">
        <p14:creationId xmlns:p14="http://schemas.microsoft.com/office/powerpoint/2010/main" val="178298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M&amp;E concepts and programme management cycle</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07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and evaluation definition</a:t>
            </a:r>
            <a:endParaRPr lang="en-GB" dirty="0"/>
          </a:p>
        </p:txBody>
      </p:sp>
      <p:sp>
        <p:nvSpPr>
          <p:cNvPr id="4" name="Content Placeholder 2"/>
          <p:cNvSpPr txBox="1">
            <a:spLocks/>
          </p:cNvSpPr>
          <p:nvPr/>
        </p:nvSpPr>
        <p:spPr bwMode="auto">
          <a:xfrm>
            <a:off x="467544" y="4437112"/>
            <a:ext cx="8229600" cy="1728192"/>
          </a:xfrm>
          <a:prstGeom prst="rect">
            <a:avLst/>
          </a:prstGeom>
          <a:solidFill>
            <a:schemeClr val="accent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GB" sz="1600" b="1" dirty="0"/>
              <a:t>Evaluation </a:t>
            </a:r>
            <a:r>
              <a:rPr lang="en-GB" sz="1600" dirty="0"/>
              <a:t>is the systematic and objective assessment of an ongoing or completed project or programme, its design, implementation and results. Evaluation determines the relevance and fulfilment of objectives, efficiency, effectiveness, impact and sustainability. An evaluation should provide information that is credible and useful, enabling incorporation of lessons learned into the decision making process of both recipients and donors. </a:t>
            </a:r>
            <a:endParaRPr lang="da-DK" sz="1600" dirty="0"/>
          </a:p>
        </p:txBody>
      </p:sp>
      <p:sp>
        <p:nvSpPr>
          <p:cNvPr id="6" name="Content Placeholder 2"/>
          <p:cNvSpPr txBox="1">
            <a:spLocks/>
          </p:cNvSpPr>
          <p:nvPr/>
        </p:nvSpPr>
        <p:spPr bwMode="auto">
          <a:xfrm>
            <a:off x="467544" y="2492896"/>
            <a:ext cx="8229600" cy="172819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en-GB" sz="1600" b="1" dirty="0"/>
              <a:t>Monitoring </a:t>
            </a:r>
            <a:r>
              <a:rPr lang="en-GB" sz="1600" dirty="0"/>
              <a:t>is a continuous process of collecting and analysing information to compare how well a project or programme is being implemented against expected results. Monitoring aims at providing managers and other stakeholders with regular feedback and early indications of progress or lack thereof in the achievement of intended results. It generally involves collecting and analysing data on implementation processes, strategies and results, and recommending corrective measures. </a:t>
            </a:r>
            <a:endParaRPr lang="da-DK" sz="1600" dirty="0"/>
          </a:p>
        </p:txBody>
      </p:sp>
    </p:spTree>
    <p:extLst>
      <p:ext uri="{BB962C8B-B14F-4D97-AF65-F5344CB8AC3E}">
        <p14:creationId xmlns:p14="http://schemas.microsoft.com/office/powerpoint/2010/main" val="954055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 between monitoring and evaluation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5407324"/>
              </p:ext>
            </p:extLst>
          </p:nvPr>
        </p:nvGraphicFramePr>
        <p:xfrm>
          <a:off x="457200" y="2420888"/>
          <a:ext cx="8229600" cy="4247128"/>
        </p:xfrm>
        <a:graphic>
          <a:graphicData uri="http://schemas.openxmlformats.org/drawingml/2006/table">
            <a:tbl>
              <a:tblPr firstRow="1" bandRow="1">
                <a:tableStyleId>{5C22544A-7EE6-4342-B048-85BDC9FD1C3A}</a:tableStyleId>
              </a:tblPr>
              <a:tblGrid>
                <a:gridCol w="4114800"/>
                <a:gridCol w="4114800"/>
              </a:tblGrid>
              <a:tr h="432048">
                <a:tc>
                  <a:txBody>
                    <a:bodyPr/>
                    <a:lstStyle/>
                    <a:p>
                      <a:r>
                        <a:rPr lang="en-GB" dirty="0" smtClean="0">
                          <a:solidFill>
                            <a:schemeClr val="tx1"/>
                          </a:solidFill>
                        </a:rPr>
                        <a:t>Monitoring</a:t>
                      </a:r>
                      <a:endParaRPr lang="en-GB" dirty="0">
                        <a:solidFill>
                          <a:schemeClr val="tx1"/>
                        </a:solidFill>
                      </a:endParaRPr>
                    </a:p>
                  </a:txBody>
                  <a:tcPr/>
                </a:tc>
                <a:tc>
                  <a:txBody>
                    <a:bodyPr/>
                    <a:lstStyle/>
                    <a:p>
                      <a:r>
                        <a:rPr lang="en-GB" dirty="0" smtClean="0">
                          <a:solidFill>
                            <a:schemeClr val="tx1"/>
                          </a:solidFill>
                        </a:rPr>
                        <a:t>Evaluation</a:t>
                      </a:r>
                      <a:endParaRPr lang="en-GB" dirty="0">
                        <a:solidFill>
                          <a:schemeClr val="tx1"/>
                        </a:solidFill>
                      </a:endParaRPr>
                    </a:p>
                  </a:txBody>
                  <a:tcPr/>
                </a:tc>
              </a:tr>
              <a:tr h="370840">
                <a:tc>
                  <a:txBody>
                    <a:bodyPr/>
                    <a:lstStyle/>
                    <a:p>
                      <a:r>
                        <a:rPr lang="en-GB" sz="1400" dirty="0" smtClean="0"/>
                        <a:t>….is ongoing</a:t>
                      </a:r>
                      <a:endParaRPr lang="en-GB" sz="1400" dirty="0"/>
                    </a:p>
                  </a:txBody>
                  <a:tcPr/>
                </a:tc>
                <a:tc>
                  <a:txBody>
                    <a:bodyPr/>
                    <a:lstStyle/>
                    <a:p>
                      <a:r>
                        <a:rPr lang="en-GB" sz="1400" dirty="0" smtClean="0"/>
                        <a:t>…is</a:t>
                      </a:r>
                      <a:r>
                        <a:rPr lang="en-GB" sz="1400" baseline="0" dirty="0" smtClean="0"/>
                        <a:t> periodical</a:t>
                      </a:r>
                      <a:endParaRPr lang="en-GB" sz="1400" dirty="0"/>
                    </a:p>
                  </a:txBody>
                  <a:tcPr/>
                </a:tc>
              </a:tr>
              <a:tr h="1285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Answers</a:t>
                      </a:r>
                      <a:r>
                        <a:rPr lang="en-GB" sz="1400" baseline="0" dirty="0" smtClean="0"/>
                        <a:t> questions like: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aseline="0" dirty="0" smtClean="0"/>
                        <a:t>Is</a:t>
                      </a:r>
                      <a:r>
                        <a:rPr lang="en-GB" sz="1400" dirty="0" smtClean="0"/>
                        <a:t> the project on track?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What do I need to adjust and how to improve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What is causing delays or unexpected results? </a:t>
                      </a:r>
                      <a:endParaRPr lang="da-DK"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Answers</a:t>
                      </a:r>
                      <a:r>
                        <a:rPr lang="en-GB" sz="1400" baseline="0" dirty="0" smtClean="0"/>
                        <a:t> questions like: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What changes did the project bring about?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Were there any unplanned or unintended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Were the operation’s objectives consistent with beneficiaries’ needs </a:t>
                      </a:r>
                      <a:endParaRPr lang="en-GB" sz="1400" dirty="0"/>
                    </a:p>
                  </a:txBody>
                  <a:tcPr/>
                </a:tc>
              </a:tr>
              <a:tr h="370840">
                <a:tc>
                  <a:txBody>
                    <a:bodyPr/>
                    <a:lstStyle/>
                    <a:p>
                      <a:r>
                        <a:rPr lang="en-GB" sz="1400" dirty="0" smtClean="0"/>
                        <a:t>Mainly refers to activities, outputs and </a:t>
                      </a:r>
                      <a:r>
                        <a:rPr lang="en-GB" sz="1400" dirty="0" smtClean="0"/>
                        <a:t>sometimes</a:t>
                      </a:r>
                      <a:r>
                        <a:rPr lang="en-GB" sz="1400" baseline="0" dirty="0" smtClean="0"/>
                        <a:t> </a:t>
                      </a:r>
                      <a:r>
                        <a:rPr lang="en-GB" sz="1400" baseline="0" dirty="0" smtClean="0"/>
                        <a:t>outcomes</a:t>
                      </a:r>
                      <a:endParaRPr lang="en-GB" sz="1400" dirty="0"/>
                    </a:p>
                  </a:txBody>
                  <a:tcPr/>
                </a:tc>
                <a:tc>
                  <a:txBody>
                    <a:bodyPr/>
                    <a:lstStyle/>
                    <a:p>
                      <a:r>
                        <a:rPr lang="en-GB" sz="1400" dirty="0" smtClean="0"/>
                        <a:t>Mainly refers </a:t>
                      </a:r>
                      <a:r>
                        <a:rPr lang="en-GB" sz="1400" baseline="0" dirty="0" smtClean="0"/>
                        <a:t>outcomes </a:t>
                      </a:r>
                      <a:r>
                        <a:rPr lang="en-GB" sz="1400" baseline="0" dirty="0" smtClean="0"/>
                        <a:t>as well as goal (in case of impact study)</a:t>
                      </a:r>
                      <a:endParaRPr lang="en-GB" sz="1400" dirty="0"/>
                    </a:p>
                  </a:txBody>
                  <a:tcPr/>
                </a:tc>
              </a:tr>
              <a:tr h="370840">
                <a:tc>
                  <a:txBody>
                    <a:bodyPr/>
                    <a:lstStyle/>
                    <a:p>
                      <a:r>
                        <a:rPr lang="en-GB" sz="1400" dirty="0" smtClean="0"/>
                        <a:t>Fosters informed re-design of project methodology</a:t>
                      </a:r>
                      <a:endParaRPr lang="en-GB" sz="1400" dirty="0"/>
                    </a:p>
                  </a:txBody>
                  <a:tcPr/>
                </a:tc>
                <a:tc>
                  <a:txBody>
                    <a:bodyPr/>
                    <a:lstStyle/>
                    <a:p>
                      <a:r>
                        <a:rPr lang="en-GB" sz="1400" dirty="0" smtClean="0"/>
                        <a:t>Fosters informed</a:t>
                      </a:r>
                      <a:r>
                        <a:rPr lang="en-GB" sz="1400" baseline="0" dirty="0" smtClean="0"/>
                        <a:t> design of new projects</a:t>
                      </a:r>
                      <a:endParaRPr lang="en-GB" sz="1400" dirty="0"/>
                    </a:p>
                  </a:txBody>
                  <a:tcPr/>
                </a:tc>
              </a:tr>
              <a:tr h="370840">
                <a:tc>
                  <a:txBody>
                    <a:bodyPr/>
                    <a:lstStyle/>
                    <a:p>
                      <a:r>
                        <a:rPr lang="en-GB" sz="1400" dirty="0" smtClean="0"/>
                        <a:t>Uses</a:t>
                      </a:r>
                      <a:r>
                        <a:rPr lang="en-GB" sz="1400" baseline="0" dirty="0" smtClean="0"/>
                        <a:t> data on output indicators on regular basis</a:t>
                      </a:r>
                      <a:endParaRPr lang="en-GB" sz="1400" dirty="0"/>
                    </a:p>
                  </a:txBody>
                  <a:tcPr/>
                </a:tc>
                <a:tc>
                  <a:txBody>
                    <a:bodyPr/>
                    <a:lstStyle/>
                    <a:p>
                      <a:r>
                        <a:rPr lang="en-GB" sz="1400" dirty="0" smtClean="0"/>
                        <a:t>Assess</a:t>
                      </a:r>
                      <a:r>
                        <a:rPr lang="en-GB" sz="1400" baseline="0" dirty="0" smtClean="0"/>
                        <a:t> all data related to project indicators collected throughout the project</a:t>
                      </a:r>
                      <a:endParaRPr lang="en-GB" sz="1400" dirty="0"/>
                    </a:p>
                  </a:txBody>
                  <a:tcPr/>
                </a:tc>
              </a:tr>
              <a:tr h="122058">
                <a:tc>
                  <a:txBody>
                    <a:bodyPr/>
                    <a:lstStyle/>
                    <a:p>
                      <a:r>
                        <a:rPr lang="en-GB" sz="1400" dirty="0" smtClean="0"/>
                        <a:t>Performed by project staff</a:t>
                      </a:r>
                      <a:endParaRPr lang="en-GB" sz="1400" dirty="0"/>
                    </a:p>
                  </a:txBody>
                  <a:tcPr/>
                </a:tc>
                <a:tc>
                  <a:txBody>
                    <a:bodyPr/>
                    <a:lstStyle/>
                    <a:p>
                      <a:r>
                        <a:rPr lang="en-GB" sz="1400" dirty="0" smtClean="0"/>
                        <a:t>Performed by an evaluator “external” to the context, project or organisation</a:t>
                      </a:r>
                      <a:endParaRPr lang="en-GB" sz="1400" dirty="0"/>
                    </a:p>
                  </a:txBody>
                  <a:tcPr/>
                </a:tc>
              </a:tr>
            </a:tbl>
          </a:graphicData>
        </a:graphic>
      </p:graphicFrame>
    </p:spTree>
    <p:extLst>
      <p:ext uri="{BB962C8B-B14F-4D97-AF65-F5344CB8AC3E}">
        <p14:creationId xmlns:p14="http://schemas.microsoft.com/office/powerpoint/2010/main" val="60354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924" y="1412776"/>
            <a:ext cx="7129452" cy="517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01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management cycle</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5328592" cy="4176464"/>
          </a:xfrm>
          <a:prstGeom prst="rect">
            <a:avLst/>
          </a:prstGeom>
          <a:noFill/>
          <a:ln>
            <a:noFill/>
          </a:ln>
        </p:spPr>
      </p:pic>
      <p:sp>
        <p:nvSpPr>
          <p:cNvPr id="5" name="Oval 4"/>
          <p:cNvSpPr/>
          <p:nvPr/>
        </p:nvSpPr>
        <p:spPr>
          <a:xfrm>
            <a:off x="2555776" y="2852936"/>
            <a:ext cx="3744416" cy="345638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638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objectives</a:t>
            </a:r>
            <a:endParaRPr lang="en-GB" dirty="0"/>
          </a:p>
        </p:txBody>
      </p:sp>
      <p:sp>
        <p:nvSpPr>
          <p:cNvPr id="5" name="Rectangle 1"/>
          <p:cNvSpPr>
            <a:spLocks noChangeArrowheads="1"/>
          </p:cNvSpPr>
          <p:nvPr/>
        </p:nvSpPr>
        <p:spPr bwMode="auto">
          <a:xfrm>
            <a:off x="1765300" y="3459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98030660"/>
              </p:ext>
            </p:extLst>
          </p:nvPr>
        </p:nvGraphicFramePr>
        <p:xfrm>
          <a:off x="899592" y="2636911"/>
          <a:ext cx="7416824" cy="3646038"/>
        </p:xfrm>
        <a:graphic>
          <a:graphicData uri="http://schemas.openxmlformats.org/drawingml/2006/table">
            <a:tbl>
              <a:tblPr firstRow="1" firstCol="1" bandRow="1">
                <a:tableStyleId>{5C22544A-7EE6-4342-B048-85BDC9FD1C3A}</a:tableStyleId>
              </a:tblPr>
              <a:tblGrid>
                <a:gridCol w="796849"/>
                <a:gridCol w="6619975"/>
              </a:tblGrid>
              <a:tr h="472185">
                <a:tc>
                  <a:txBody>
                    <a:bodyPr/>
                    <a:lstStyle/>
                    <a:p>
                      <a:pPr>
                        <a:spcAft>
                          <a:spcPts val="0"/>
                        </a:spcAft>
                      </a:pPr>
                      <a:r>
                        <a:rPr lang="en-GB" sz="1200" dirty="0">
                          <a:solidFill>
                            <a:schemeClr val="tx1"/>
                          </a:solidFill>
                          <a:effectLst/>
                        </a:rPr>
                        <a:t>Objective Level</a:t>
                      </a:r>
                      <a:endParaRPr lang="da-DK" sz="1200" dirty="0">
                        <a:solidFill>
                          <a:schemeClr val="tx1"/>
                        </a:solidFill>
                        <a:effectLst/>
                        <a:latin typeface="Georgia"/>
                        <a:ea typeface="Calibri"/>
                        <a:cs typeface="Times New Roman"/>
                      </a:endParaRPr>
                    </a:p>
                  </a:txBody>
                  <a:tcPr marL="53054" marR="53054" marT="53054" marB="53054"/>
                </a:tc>
                <a:tc>
                  <a:txBody>
                    <a:bodyPr/>
                    <a:lstStyle/>
                    <a:p>
                      <a:pPr>
                        <a:spcAft>
                          <a:spcPts val="0"/>
                        </a:spcAft>
                      </a:pPr>
                      <a:r>
                        <a:rPr lang="en-GB" sz="1400" dirty="0">
                          <a:solidFill>
                            <a:schemeClr val="tx1"/>
                          </a:solidFill>
                          <a:effectLst/>
                        </a:rPr>
                        <a:t>Question and Explanation</a:t>
                      </a:r>
                      <a:endParaRPr lang="da-DK" sz="1400" dirty="0">
                        <a:solidFill>
                          <a:schemeClr val="tx1"/>
                        </a:solidFill>
                        <a:effectLst/>
                        <a:latin typeface="Georgia"/>
                        <a:ea typeface="Calibri"/>
                        <a:cs typeface="Times New Roman"/>
                      </a:endParaRPr>
                    </a:p>
                  </a:txBody>
                  <a:tcPr marL="53054" marR="53054" marT="53054" marB="53054"/>
                </a:tc>
              </a:tr>
              <a:tr h="1133994">
                <a:tc>
                  <a:txBody>
                    <a:bodyPr/>
                    <a:lstStyle/>
                    <a:p>
                      <a:pPr>
                        <a:spcAft>
                          <a:spcPts val="0"/>
                        </a:spcAft>
                      </a:pPr>
                      <a:r>
                        <a:rPr lang="en-GB" sz="1200">
                          <a:solidFill>
                            <a:schemeClr val="tx1"/>
                          </a:solidFill>
                          <a:effectLst/>
                        </a:rPr>
                        <a:t>Goal</a:t>
                      </a:r>
                      <a:endParaRPr lang="da-DK" sz="1200">
                        <a:solidFill>
                          <a:schemeClr val="tx1"/>
                        </a:solidFill>
                        <a:effectLst/>
                      </a:endParaRPr>
                    </a:p>
                    <a:p>
                      <a:pPr>
                        <a:spcAft>
                          <a:spcPts val="0"/>
                        </a:spcAft>
                      </a:pPr>
                      <a:r>
                        <a:rPr lang="en-GB" sz="1200">
                          <a:solidFill>
                            <a:schemeClr val="tx1"/>
                          </a:solidFill>
                          <a:effectLst/>
                        </a:rPr>
                        <a:t> </a:t>
                      </a:r>
                      <a:endParaRPr lang="da-DK" sz="1200">
                        <a:solidFill>
                          <a:schemeClr val="tx1"/>
                        </a:solidFill>
                        <a:effectLst/>
                        <a:latin typeface="Georgia"/>
                        <a:ea typeface="Calibri"/>
                        <a:cs typeface="Times New Roman"/>
                      </a:endParaRPr>
                    </a:p>
                  </a:txBody>
                  <a:tcPr marL="53054" marR="53054" marT="53054" marB="53054"/>
                </a:tc>
                <a:tc>
                  <a:txBody>
                    <a:bodyPr/>
                    <a:lstStyle/>
                    <a:p>
                      <a:r>
                        <a:rPr lang="en-US" sz="1200" dirty="0">
                          <a:effectLst/>
                        </a:rPr>
                        <a:t> </a:t>
                      </a:r>
                      <a:r>
                        <a:rPr lang="da-DK" sz="1200" kern="1200" dirty="0" err="1" smtClean="0">
                          <a:solidFill>
                            <a:schemeClr val="dk1"/>
                          </a:solidFill>
                          <a:effectLst/>
                          <a:latin typeface="+mn-lt"/>
                          <a:ea typeface="+mn-ea"/>
                          <a:cs typeface="+mn-cs"/>
                        </a:rPr>
                        <a:t>What</a:t>
                      </a:r>
                      <a:r>
                        <a:rPr lang="da-DK" sz="1200" kern="1200" dirty="0" smtClean="0">
                          <a:solidFill>
                            <a:schemeClr val="dk1"/>
                          </a:solidFill>
                          <a:effectLst/>
                          <a:latin typeface="+mn-lt"/>
                          <a:ea typeface="+mn-ea"/>
                          <a:cs typeface="+mn-cs"/>
                        </a:rPr>
                        <a:t> changed?</a:t>
                      </a:r>
                    </a:p>
                    <a:p>
                      <a:r>
                        <a:rPr lang="da-DK" sz="1200" kern="1200" dirty="0" smtClean="0">
                          <a:solidFill>
                            <a:schemeClr val="dk1"/>
                          </a:solidFill>
                          <a:effectLst/>
                          <a:latin typeface="+mn-lt"/>
                          <a:ea typeface="+mn-ea"/>
                          <a:cs typeface="+mn-cs"/>
                        </a:rPr>
                        <a:t>Long-term and </a:t>
                      </a:r>
                      <a:r>
                        <a:rPr lang="da-DK" sz="1200" kern="1200" dirty="0" err="1" smtClean="0">
                          <a:solidFill>
                            <a:schemeClr val="dk1"/>
                          </a:solidFill>
                          <a:effectLst/>
                          <a:latin typeface="+mn-lt"/>
                          <a:ea typeface="+mn-ea"/>
                          <a:cs typeface="+mn-cs"/>
                        </a:rPr>
                        <a:t>sustainable</a:t>
                      </a:r>
                      <a:r>
                        <a:rPr lang="da-DK" sz="1200" kern="1200" dirty="0" smtClean="0">
                          <a:solidFill>
                            <a:schemeClr val="dk1"/>
                          </a:solidFill>
                          <a:effectLst/>
                          <a:latin typeface="+mn-lt"/>
                          <a:ea typeface="+mn-ea"/>
                          <a:cs typeface="+mn-cs"/>
                        </a:rPr>
                        <a:t> </a:t>
                      </a:r>
                      <a:r>
                        <a:rPr lang="da-DK" sz="1200" kern="1200" dirty="0" err="1" smtClean="0">
                          <a:solidFill>
                            <a:schemeClr val="dk1"/>
                          </a:solidFill>
                          <a:effectLst/>
                          <a:latin typeface="+mn-lt"/>
                          <a:ea typeface="+mn-ea"/>
                          <a:cs typeface="+mn-cs"/>
                        </a:rPr>
                        <a:t>change</a:t>
                      </a:r>
                      <a:r>
                        <a:rPr lang="da-DK" sz="1200" kern="1200" dirty="0" smtClean="0">
                          <a:solidFill>
                            <a:schemeClr val="dk1"/>
                          </a:solidFill>
                          <a:effectLst/>
                          <a:latin typeface="+mn-lt"/>
                          <a:ea typeface="+mn-ea"/>
                          <a:cs typeface="+mn-cs"/>
                        </a:rPr>
                        <a:t> in the lives of </a:t>
                      </a:r>
                      <a:r>
                        <a:rPr lang="da-DK" sz="1200" kern="1200" dirty="0" err="1" smtClean="0">
                          <a:solidFill>
                            <a:schemeClr val="dk1"/>
                          </a:solidFill>
                          <a:effectLst/>
                          <a:latin typeface="+mn-lt"/>
                          <a:ea typeface="+mn-ea"/>
                          <a:cs typeface="+mn-cs"/>
                        </a:rPr>
                        <a:t>people</a:t>
                      </a:r>
                      <a:r>
                        <a:rPr lang="da-DK" sz="1200" kern="1200" dirty="0" smtClean="0">
                          <a:solidFill>
                            <a:schemeClr val="dk1"/>
                          </a:solidFill>
                          <a:effectLst/>
                          <a:latin typeface="+mn-lt"/>
                          <a:ea typeface="+mn-ea"/>
                          <a:cs typeface="+mn-cs"/>
                        </a:rPr>
                        <a:t> resulting from an intervention.  </a:t>
                      </a:r>
                    </a:p>
                    <a:p>
                      <a:r>
                        <a:rPr lang="da-DK" sz="1200" kern="1200" dirty="0" smtClean="0">
                          <a:solidFill>
                            <a:schemeClr val="dk1"/>
                          </a:solidFill>
                          <a:effectLst/>
                          <a:latin typeface="+mn-lt"/>
                          <a:ea typeface="+mn-ea"/>
                          <a:cs typeface="+mn-cs"/>
                        </a:rPr>
                        <a:t> </a:t>
                      </a:r>
                    </a:p>
                    <a:p>
                      <a:pPr>
                        <a:spcAft>
                          <a:spcPts val="0"/>
                        </a:spcAft>
                      </a:pPr>
                      <a:endParaRPr lang="da-DK" sz="1200" dirty="0">
                        <a:solidFill>
                          <a:srgbClr val="000000"/>
                        </a:solidFill>
                        <a:effectLst/>
                        <a:latin typeface="Georgia"/>
                        <a:ea typeface="Calibri"/>
                        <a:cs typeface="Times New Roman"/>
                      </a:endParaRPr>
                    </a:p>
                  </a:txBody>
                  <a:tcPr marL="53054" marR="53054" marT="53054" marB="53054"/>
                </a:tc>
              </a:tr>
              <a:tr h="905865">
                <a:tc>
                  <a:txBody>
                    <a:bodyPr/>
                    <a:lstStyle/>
                    <a:p>
                      <a:pPr>
                        <a:spcAft>
                          <a:spcPts val="0"/>
                        </a:spcAft>
                      </a:pPr>
                      <a:r>
                        <a:rPr lang="en-GB" sz="1200">
                          <a:solidFill>
                            <a:schemeClr val="tx1"/>
                          </a:solidFill>
                          <a:effectLst/>
                        </a:rPr>
                        <a:t>Outcome</a:t>
                      </a:r>
                      <a:endParaRPr lang="da-DK" sz="1200">
                        <a:solidFill>
                          <a:schemeClr val="tx1"/>
                        </a:solidFill>
                        <a:effectLst/>
                      </a:endParaRPr>
                    </a:p>
                    <a:p>
                      <a:pPr>
                        <a:spcAft>
                          <a:spcPts val="0"/>
                        </a:spcAft>
                      </a:pPr>
                      <a:r>
                        <a:rPr lang="en-GB" sz="1200">
                          <a:solidFill>
                            <a:schemeClr val="tx1"/>
                          </a:solidFill>
                          <a:effectLst/>
                        </a:rPr>
                        <a:t> </a:t>
                      </a:r>
                      <a:endParaRPr lang="da-DK" sz="1200">
                        <a:solidFill>
                          <a:schemeClr val="tx1"/>
                        </a:solidFill>
                        <a:effectLst/>
                        <a:latin typeface="Georgia"/>
                        <a:ea typeface="Calibri"/>
                        <a:cs typeface="Times New Roman"/>
                      </a:endParaRPr>
                    </a:p>
                  </a:txBody>
                  <a:tcPr marL="53054" marR="53054" marT="53054" marB="53054"/>
                </a:tc>
                <a:tc>
                  <a:txBody>
                    <a:bodyPr/>
                    <a:lstStyle/>
                    <a:p>
                      <a:pPr>
                        <a:spcAft>
                          <a:spcPts val="0"/>
                        </a:spcAft>
                      </a:pPr>
                      <a:r>
                        <a:rPr lang="en-GB" sz="1200" dirty="0">
                          <a:effectLst/>
                        </a:rPr>
                        <a:t>What happened?</a:t>
                      </a:r>
                      <a:endParaRPr lang="da-DK" sz="1200" dirty="0">
                        <a:effectLst/>
                      </a:endParaRPr>
                    </a:p>
                    <a:p>
                      <a:pPr>
                        <a:spcAft>
                          <a:spcPts val="0"/>
                        </a:spcAft>
                      </a:pPr>
                      <a:r>
                        <a:rPr lang="en-GB" sz="1200" dirty="0">
                          <a:effectLst/>
                        </a:rPr>
                        <a:t>The immediate and observable change in the lives and circumstances of people that is brought out as a direct result of project activities and the delivery of outputs. </a:t>
                      </a:r>
                      <a:endParaRPr lang="da-DK" sz="1200" dirty="0">
                        <a:effectLst/>
                      </a:endParaRPr>
                    </a:p>
                    <a:p>
                      <a:pPr>
                        <a:spcAft>
                          <a:spcPts val="0"/>
                        </a:spcAft>
                      </a:pPr>
                      <a:endParaRPr lang="da-DK" sz="1200" dirty="0">
                        <a:effectLst/>
                      </a:endParaRPr>
                    </a:p>
                  </a:txBody>
                  <a:tcPr marL="53054" marR="53054" marT="53054" marB="53054"/>
                </a:tc>
              </a:tr>
              <a:tr h="1133994">
                <a:tc>
                  <a:txBody>
                    <a:bodyPr/>
                    <a:lstStyle/>
                    <a:p>
                      <a:pPr>
                        <a:spcAft>
                          <a:spcPts val="0"/>
                        </a:spcAft>
                      </a:pPr>
                      <a:r>
                        <a:rPr lang="en-GB" sz="1200" dirty="0">
                          <a:solidFill>
                            <a:schemeClr val="tx1"/>
                          </a:solidFill>
                          <a:effectLst/>
                        </a:rPr>
                        <a:t>Output</a:t>
                      </a:r>
                      <a:endParaRPr lang="da-DK" sz="1200" dirty="0">
                        <a:solidFill>
                          <a:schemeClr val="tx1"/>
                        </a:solidFill>
                        <a:effectLst/>
                      </a:endParaRPr>
                    </a:p>
                    <a:p>
                      <a:pPr>
                        <a:spcAft>
                          <a:spcPts val="0"/>
                        </a:spcAft>
                      </a:pPr>
                      <a:r>
                        <a:rPr lang="en-GB" sz="1200" dirty="0">
                          <a:solidFill>
                            <a:schemeClr val="tx1"/>
                          </a:solidFill>
                          <a:effectLst/>
                        </a:rPr>
                        <a:t> </a:t>
                      </a:r>
                      <a:endParaRPr lang="da-DK" sz="1200" dirty="0">
                        <a:solidFill>
                          <a:schemeClr val="tx1"/>
                        </a:solidFill>
                        <a:effectLst/>
                        <a:latin typeface="Georgia"/>
                        <a:ea typeface="Calibri"/>
                        <a:cs typeface="Times New Roman"/>
                      </a:endParaRPr>
                    </a:p>
                  </a:txBody>
                  <a:tcPr marL="53054" marR="53054" marT="53054" marB="53054"/>
                </a:tc>
                <a:tc>
                  <a:txBody>
                    <a:bodyPr/>
                    <a:lstStyle/>
                    <a:p>
                      <a:pPr>
                        <a:spcAft>
                          <a:spcPts val="0"/>
                        </a:spcAft>
                      </a:pPr>
                      <a:r>
                        <a:rPr lang="en-GB" sz="1200" dirty="0">
                          <a:effectLst/>
                        </a:rPr>
                        <a:t>What was done?</a:t>
                      </a:r>
                      <a:endParaRPr lang="da-DK" sz="1200" dirty="0">
                        <a:effectLst/>
                      </a:endParaRPr>
                    </a:p>
                    <a:p>
                      <a:pPr>
                        <a:spcAft>
                          <a:spcPts val="0"/>
                        </a:spcAft>
                      </a:pPr>
                      <a:r>
                        <a:rPr lang="en-GB" sz="1200" dirty="0">
                          <a:effectLst/>
                        </a:rPr>
                        <a:t>The planned achievements (results) ‘put out’ (produced) in the process of implementing a project that signals that the work is on track.  </a:t>
                      </a:r>
                      <a:endParaRPr lang="da-DK" sz="1200" dirty="0">
                        <a:effectLst/>
                      </a:endParaRPr>
                    </a:p>
                    <a:p>
                      <a:pPr>
                        <a:spcAft>
                          <a:spcPts val="0"/>
                        </a:spcAft>
                      </a:pPr>
                      <a:endParaRPr lang="da-DK" sz="1200" dirty="0">
                        <a:effectLst/>
                      </a:endParaRPr>
                    </a:p>
                  </a:txBody>
                  <a:tcPr marL="53054" marR="53054" marT="53054" marB="53054"/>
                </a:tc>
              </a:tr>
            </a:tbl>
          </a:graphicData>
        </a:graphic>
      </p:graphicFrame>
    </p:spTree>
    <p:extLst>
      <p:ext uri="{BB962C8B-B14F-4D97-AF65-F5344CB8AC3E}">
        <p14:creationId xmlns:p14="http://schemas.microsoft.com/office/powerpoint/2010/main" val="2983688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development</a:t>
            </a:r>
            <a:endParaRPr lang="en-GB" dirty="0"/>
          </a:p>
        </p:txBody>
      </p:sp>
      <p:sp>
        <p:nvSpPr>
          <p:cNvPr id="3" name="Content Placeholder 2"/>
          <p:cNvSpPr>
            <a:spLocks noGrp="1"/>
          </p:cNvSpPr>
          <p:nvPr>
            <p:ph idx="1"/>
          </p:nvPr>
        </p:nvSpPr>
        <p:spPr/>
        <p:txBody>
          <a:bodyPr/>
          <a:lstStyle/>
          <a:p>
            <a:r>
              <a:rPr lang="en-GB" dirty="0"/>
              <a:t>Objectives for the goal, outcomes and outputs of PS programmes are based upon information from needs assessments </a:t>
            </a:r>
            <a:endParaRPr lang="en-GB" dirty="0" smtClean="0"/>
          </a:p>
          <a:p>
            <a:r>
              <a:rPr lang="en-GB" dirty="0" smtClean="0"/>
              <a:t>Objectives are best </a:t>
            </a:r>
            <a:r>
              <a:rPr lang="en-GB" dirty="0"/>
              <a:t>decided upon by project staff in active engagement with beneficiaries and other relevant stakeholders. </a:t>
            </a:r>
            <a:endParaRPr lang="en-GB" dirty="0" smtClean="0"/>
          </a:p>
          <a:p>
            <a:r>
              <a:rPr lang="en-GB" dirty="0" smtClean="0"/>
              <a:t>Objectives </a:t>
            </a:r>
            <a:r>
              <a:rPr lang="en-GB" dirty="0"/>
              <a:t>often relate not only to the lives of individuals (e.g., children-at-risk, lonely elderly people, women survivors of domestic violence), but also to their family and wider community. </a:t>
            </a:r>
            <a:endParaRPr lang="en-GB" dirty="0" smtClean="0"/>
          </a:p>
          <a:p>
            <a:r>
              <a:rPr lang="en-GB" dirty="0" smtClean="0"/>
              <a:t>The people involved in the project or </a:t>
            </a:r>
            <a:r>
              <a:rPr lang="en-GB" dirty="0" err="1" smtClean="0"/>
              <a:t>progarmme</a:t>
            </a:r>
            <a:r>
              <a:rPr lang="en-GB" dirty="0" smtClean="0"/>
              <a:t> </a:t>
            </a:r>
            <a:r>
              <a:rPr lang="en-GB" dirty="0"/>
              <a:t>are the “target population” or “beneficiaries” of PS programmes</a:t>
            </a:r>
            <a:r>
              <a:rPr lang="en-GB" dirty="0" smtClean="0"/>
              <a:t>.</a:t>
            </a:r>
            <a:endParaRPr lang="da-DK" dirty="0"/>
          </a:p>
          <a:p>
            <a:endParaRPr lang="en-US" dirty="0"/>
          </a:p>
        </p:txBody>
      </p:sp>
    </p:spTree>
    <p:extLst>
      <p:ext uri="{BB962C8B-B14F-4D97-AF65-F5344CB8AC3E}">
        <p14:creationId xmlns:p14="http://schemas.microsoft.com/office/powerpoint/2010/main" val="372772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96975"/>
            <a:ext cx="8229600" cy="719857"/>
          </a:xfrm>
        </p:spPr>
        <p:txBody>
          <a:bodyPr/>
          <a:lstStyle/>
          <a:p>
            <a:r>
              <a:rPr lang="en-GB" dirty="0" smtClean="0"/>
              <a:t>Indicators</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368877641"/>
              </p:ext>
            </p:extLst>
          </p:nvPr>
        </p:nvGraphicFramePr>
        <p:xfrm>
          <a:off x="827584" y="2204864"/>
          <a:ext cx="7776864" cy="1368152"/>
        </p:xfrm>
        <a:graphic>
          <a:graphicData uri="http://schemas.openxmlformats.org/drawingml/2006/table">
            <a:tbl>
              <a:tblPr firstRow="1" firstCol="1" bandRow="1">
                <a:tableStyleId>{5C22544A-7EE6-4342-B048-85BDC9FD1C3A}</a:tableStyleId>
              </a:tblPr>
              <a:tblGrid>
                <a:gridCol w="7776864"/>
              </a:tblGrid>
              <a:tr h="1368152">
                <a:tc>
                  <a:txBody>
                    <a:bodyPr/>
                    <a:lstStyle/>
                    <a:p>
                      <a:pPr indent="457200" algn="l">
                        <a:spcAft>
                          <a:spcPts val="0"/>
                        </a:spcAft>
                      </a:pPr>
                      <a:r>
                        <a:rPr lang="en-US" sz="1600" b="1" kern="1200" dirty="0" smtClean="0">
                          <a:solidFill>
                            <a:schemeClr val="tx1"/>
                          </a:solidFill>
                          <a:effectLst/>
                          <a:latin typeface="+mn-lt"/>
                          <a:ea typeface="+mn-ea"/>
                          <a:cs typeface="+mn-cs"/>
                        </a:rPr>
                        <a:t>Indicators are: A unit of measurement that specifies what is to be measured; indicators are intended to answer whether or not the desired goal, outcomes or outputs objective have been achieved. Indicators may be quantitative (e.g.</a:t>
                      </a:r>
                      <a:r>
                        <a:rPr lang="en-US" sz="1600" b="1" kern="1200" baseline="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percentages or numbers of people) or qualitative (e.g. perceptions, values, reasons, opinions, motivations)</a:t>
                      </a:r>
                      <a:endParaRPr lang="da-DK" sz="1600" dirty="0">
                        <a:solidFill>
                          <a:schemeClr val="tx1"/>
                        </a:solidFill>
                        <a:effectLst/>
                        <a:latin typeface="Times New Roman"/>
                        <a:ea typeface="MS Mincho"/>
                      </a:endParaRPr>
                    </a:p>
                  </a:txBody>
                  <a:tcPr marL="46339" marR="46339" marT="0" marB="0">
                    <a:solidFill>
                      <a:schemeClr val="accent3">
                        <a:lumMod val="75000"/>
                      </a:schemeClr>
                    </a:solidFill>
                  </a:tcPr>
                </a:tc>
              </a:tr>
            </a:tbl>
          </a:graphicData>
        </a:graphic>
      </p:graphicFrame>
      <p:sp>
        <p:nvSpPr>
          <p:cNvPr id="7" name="Content Placeholder 6"/>
          <p:cNvSpPr>
            <a:spLocks noGrp="1"/>
          </p:cNvSpPr>
          <p:nvPr>
            <p:ph sz="half" idx="2"/>
          </p:nvPr>
        </p:nvSpPr>
        <p:spPr>
          <a:xfrm>
            <a:off x="899592" y="3284984"/>
            <a:ext cx="7787208" cy="3240360"/>
          </a:xfrm>
        </p:spPr>
        <p:txBody>
          <a:bodyPr/>
          <a:lstStyle/>
          <a:p>
            <a:endParaRPr lang="en-US" sz="2400" dirty="0" smtClean="0"/>
          </a:p>
          <a:p>
            <a:pPr marL="0" indent="0">
              <a:buNone/>
            </a:pPr>
            <a:endParaRPr lang="en-US" sz="1800" dirty="0" smtClean="0"/>
          </a:p>
          <a:p>
            <a:r>
              <a:rPr lang="en-GB" sz="1600" dirty="0"/>
              <a:t>Progress in PS programmes is measured at all levels to provide feedback on areas of success and areas where the programme may need to improve. </a:t>
            </a:r>
            <a:endParaRPr lang="en-GB" sz="1600" dirty="0" smtClean="0"/>
          </a:p>
          <a:p>
            <a:endParaRPr lang="en-GB" sz="1600" dirty="0"/>
          </a:p>
          <a:p>
            <a:r>
              <a:rPr lang="en-GB" sz="1600" dirty="0" smtClean="0"/>
              <a:t>Each </a:t>
            </a:r>
            <a:r>
              <a:rPr lang="en-GB" sz="1600" dirty="0"/>
              <a:t>programme must define how to measure success by identifying indicators at the start of the programme (baseline) and measure these through the course of implementing the programme (at various target points).  </a:t>
            </a:r>
            <a:endParaRPr lang="da-DK" sz="1600" dirty="0"/>
          </a:p>
          <a:p>
            <a:pPr lvl="0"/>
            <a:endParaRPr lang="da-DK" sz="1400" dirty="0"/>
          </a:p>
        </p:txBody>
      </p:sp>
      <p:sp>
        <p:nvSpPr>
          <p:cNvPr id="5" name="TextBox 4"/>
          <p:cNvSpPr txBox="1"/>
          <p:nvPr/>
        </p:nvSpPr>
        <p:spPr>
          <a:xfrm>
            <a:off x="3285067" y="44873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80441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SMART indicators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02161561"/>
              </p:ext>
            </p:extLst>
          </p:nvPr>
        </p:nvGraphicFramePr>
        <p:xfrm>
          <a:off x="457200" y="2960370"/>
          <a:ext cx="8229600" cy="2994660"/>
        </p:xfrm>
        <a:graphic>
          <a:graphicData uri="http://schemas.openxmlformats.org/drawingml/2006/table">
            <a:tbl>
              <a:tblPr firstRow="1" firstCol="1" bandRow="1">
                <a:tableStyleId>{5C22544A-7EE6-4342-B048-85BDC9FD1C3A}</a:tableStyleId>
              </a:tblPr>
              <a:tblGrid>
                <a:gridCol w="1738536"/>
                <a:gridCol w="6491064"/>
              </a:tblGrid>
              <a:tr h="0">
                <a:tc>
                  <a:txBody>
                    <a:bodyPr/>
                    <a:lstStyle/>
                    <a:p>
                      <a:pPr algn="just">
                        <a:spcAft>
                          <a:spcPts val="0"/>
                        </a:spcAft>
                      </a:pPr>
                      <a:r>
                        <a:rPr lang="en-GB" sz="1400" dirty="0">
                          <a:solidFill>
                            <a:schemeClr val="tx1"/>
                          </a:solidFill>
                          <a:effectLst/>
                        </a:rPr>
                        <a:t>SMART</a:t>
                      </a:r>
                      <a:endParaRPr lang="da-DK" sz="1400" dirty="0">
                        <a:solidFill>
                          <a:schemeClr val="tx1"/>
                        </a:solidFill>
                        <a:effectLst/>
                        <a:latin typeface="Georgia"/>
                        <a:ea typeface="Calibri"/>
                        <a:cs typeface="Times New Roman"/>
                      </a:endParaRPr>
                    </a:p>
                  </a:txBody>
                  <a:tcPr marL="71755" marR="71755" marT="71755" marB="71755"/>
                </a:tc>
                <a:tc>
                  <a:txBody>
                    <a:bodyPr/>
                    <a:lstStyle/>
                    <a:p>
                      <a:pPr algn="just">
                        <a:spcAft>
                          <a:spcPts val="0"/>
                        </a:spcAft>
                      </a:pPr>
                      <a:r>
                        <a:rPr lang="en-GB" sz="1400">
                          <a:solidFill>
                            <a:schemeClr val="tx1"/>
                          </a:solidFill>
                          <a:effectLst/>
                        </a:rPr>
                        <a:t>Explanation</a:t>
                      </a:r>
                      <a:endParaRPr lang="da-DK" sz="1400">
                        <a:solidFill>
                          <a:schemeClr val="tx1"/>
                        </a:solidFill>
                        <a:effectLst/>
                        <a:latin typeface="Georgia"/>
                        <a:ea typeface="Calibri"/>
                        <a:cs typeface="Times New Roman"/>
                      </a:endParaRPr>
                    </a:p>
                  </a:txBody>
                  <a:tcPr marL="71755" marR="71755" marT="71755" marB="71755"/>
                </a:tc>
              </a:tr>
              <a:tr h="0">
                <a:tc>
                  <a:txBody>
                    <a:bodyPr/>
                    <a:lstStyle/>
                    <a:p>
                      <a:pPr algn="just">
                        <a:spcAft>
                          <a:spcPts val="0"/>
                        </a:spcAft>
                      </a:pPr>
                      <a:r>
                        <a:rPr lang="en-GB" sz="1400" dirty="0">
                          <a:solidFill>
                            <a:schemeClr val="tx1"/>
                          </a:solidFill>
                          <a:effectLst/>
                        </a:rPr>
                        <a:t>Specific</a:t>
                      </a:r>
                      <a:endParaRPr lang="da-DK" sz="1400" dirty="0">
                        <a:solidFill>
                          <a:schemeClr val="tx1"/>
                        </a:solidFill>
                        <a:effectLst/>
                        <a:latin typeface="Georgia"/>
                        <a:ea typeface="Calibri"/>
                        <a:cs typeface="Times New Roman"/>
                      </a:endParaRPr>
                    </a:p>
                  </a:txBody>
                  <a:tcPr marL="71755" marR="71755" marT="71755" marB="71755"/>
                </a:tc>
                <a:tc>
                  <a:txBody>
                    <a:bodyPr/>
                    <a:lstStyle/>
                    <a:p>
                      <a:pPr algn="just">
                        <a:spcAft>
                          <a:spcPts val="0"/>
                        </a:spcAft>
                      </a:pPr>
                      <a:r>
                        <a:rPr lang="en-GB" sz="1400" dirty="0">
                          <a:solidFill>
                            <a:schemeClr val="tx1"/>
                          </a:solidFill>
                          <a:effectLst/>
                        </a:rPr>
                        <a:t>Is the indicator specific enough to measure progress towards the objective?</a:t>
                      </a:r>
                      <a:endParaRPr lang="da-DK" sz="1400" dirty="0">
                        <a:solidFill>
                          <a:schemeClr val="tx1"/>
                        </a:solidFill>
                        <a:effectLst/>
                        <a:latin typeface="Georgia"/>
                        <a:ea typeface="Calibri"/>
                        <a:cs typeface="Times New Roman"/>
                      </a:endParaRPr>
                    </a:p>
                  </a:txBody>
                  <a:tcPr marL="71755" marR="71755" marT="71755" marB="71755"/>
                </a:tc>
              </a:tr>
              <a:tr h="0">
                <a:tc>
                  <a:txBody>
                    <a:bodyPr/>
                    <a:lstStyle/>
                    <a:p>
                      <a:pPr algn="just">
                        <a:spcAft>
                          <a:spcPts val="0"/>
                        </a:spcAft>
                      </a:pPr>
                      <a:r>
                        <a:rPr lang="en-GB" sz="1400">
                          <a:solidFill>
                            <a:schemeClr val="tx1"/>
                          </a:solidFill>
                          <a:effectLst/>
                        </a:rPr>
                        <a:t>Measurable</a:t>
                      </a:r>
                      <a:endParaRPr lang="da-DK" sz="1400">
                        <a:solidFill>
                          <a:schemeClr val="tx1"/>
                        </a:solidFill>
                        <a:effectLst/>
                        <a:latin typeface="Georgia"/>
                        <a:ea typeface="Calibri"/>
                        <a:cs typeface="Times New Roman"/>
                      </a:endParaRPr>
                    </a:p>
                  </a:txBody>
                  <a:tcPr marL="71755" marR="71755" marT="71755" marB="71755"/>
                </a:tc>
                <a:tc>
                  <a:txBody>
                    <a:bodyPr/>
                    <a:lstStyle/>
                    <a:p>
                      <a:pPr algn="just">
                        <a:spcAft>
                          <a:spcPts val="0"/>
                        </a:spcAft>
                      </a:pPr>
                      <a:r>
                        <a:rPr lang="en-GB" sz="1400" dirty="0">
                          <a:solidFill>
                            <a:schemeClr val="tx1"/>
                          </a:solidFill>
                          <a:effectLst/>
                        </a:rPr>
                        <a:t>Is the indicator a reliable and clear measure of the objective </a:t>
                      </a:r>
                      <a:r>
                        <a:rPr lang="en-GB" sz="1400" dirty="0" smtClean="0">
                          <a:solidFill>
                            <a:schemeClr val="tx1"/>
                          </a:solidFill>
                          <a:effectLst/>
                        </a:rPr>
                        <a:t>statement</a:t>
                      </a:r>
                      <a:r>
                        <a:rPr lang="en-GB" sz="1400" baseline="0" dirty="0" smtClean="0">
                          <a:solidFill>
                            <a:schemeClr val="tx1"/>
                          </a:solidFill>
                          <a:effectLst/>
                        </a:rPr>
                        <a:t> and can the data be collected?</a:t>
                      </a:r>
                      <a:endParaRPr lang="da-DK" sz="1400" dirty="0">
                        <a:solidFill>
                          <a:schemeClr val="tx1"/>
                        </a:solidFill>
                        <a:effectLst/>
                        <a:latin typeface="Georgia"/>
                        <a:ea typeface="Calibri"/>
                        <a:cs typeface="Times New Roman"/>
                      </a:endParaRPr>
                    </a:p>
                  </a:txBody>
                  <a:tcPr marL="71755" marR="71755" marT="71755" marB="71755"/>
                </a:tc>
              </a:tr>
              <a:tr h="0">
                <a:tc>
                  <a:txBody>
                    <a:bodyPr/>
                    <a:lstStyle/>
                    <a:p>
                      <a:pPr algn="just">
                        <a:spcAft>
                          <a:spcPts val="0"/>
                        </a:spcAft>
                      </a:pPr>
                      <a:r>
                        <a:rPr lang="en-GB" sz="1400">
                          <a:solidFill>
                            <a:schemeClr val="tx1"/>
                          </a:solidFill>
                          <a:effectLst/>
                        </a:rPr>
                        <a:t>Achievable</a:t>
                      </a:r>
                      <a:endParaRPr lang="da-DK" sz="1400">
                        <a:solidFill>
                          <a:schemeClr val="tx1"/>
                        </a:solidFill>
                        <a:effectLst/>
                        <a:latin typeface="Georgia"/>
                        <a:ea typeface="Calibri"/>
                        <a:cs typeface="Times New Roman"/>
                      </a:endParaRPr>
                    </a:p>
                  </a:txBody>
                  <a:tcPr marL="71755" marR="71755" marT="71755" marB="71755"/>
                </a:tc>
                <a:tc>
                  <a:txBody>
                    <a:bodyPr/>
                    <a:lstStyle/>
                    <a:p>
                      <a:pPr algn="just">
                        <a:spcAft>
                          <a:spcPts val="0"/>
                        </a:spcAft>
                      </a:pPr>
                      <a:r>
                        <a:rPr lang="da-DK" sz="1400" kern="1200" dirty="0" smtClean="0">
                          <a:solidFill>
                            <a:schemeClr val="dk1"/>
                          </a:solidFill>
                          <a:effectLst/>
                          <a:latin typeface="+mn-lt"/>
                          <a:ea typeface="+mn-ea"/>
                          <a:cs typeface="+mn-cs"/>
                        </a:rPr>
                        <a:t>Are the </a:t>
                      </a:r>
                      <a:r>
                        <a:rPr lang="da-DK" sz="1400" kern="1200" dirty="0" err="1" smtClean="0">
                          <a:solidFill>
                            <a:schemeClr val="dk1"/>
                          </a:solidFill>
                          <a:effectLst/>
                          <a:latin typeface="+mn-lt"/>
                          <a:ea typeface="+mn-ea"/>
                          <a:cs typeface="+mn-cs"/>
                        </a:rPr>
                        <a:t>objectives</a:t>
                      </a:r>
                      <a:r>
                        <a:rPr lang="da-DK" sz="1400" kern="1200" dirty="0" smtClean="0">
                          <a:solidFill>
                            <a:schemeClr val="dk1"/>
                          </a:solidFill>
                          <a:effectLst/>
                          <a:latin typeface="+mn-lt"/>
                          <a:ea typeface="+mn-ea"/>
                          <a:cs typeface="+mn-cs"/>
                        </a:rPr>
                        <a:t> in </a:t>
                      </a:r>
                      <a:r>
                        <a:rPr lang="da-DK" sz="1400" kern="1200" dirty="0" err="1" smtClean="0">
                          <a:solidFill>
                            <a:schemeClr val="dk1"/>
                          </a:solidFill>
                          <a:effectLst/>
                          <a:latin typeface="+mn-lt"/>
                          <a:ea typeface="+mn-ea"/>
                          <a:cs typeface="+mn-cs"/>
                        </a:rPr>
                        <a:t>which</a:t>
                      </a:r>
                      <a:r>
                        <a:rPr lang="da-DK" sz="1400" kern="1200" dirty="0" smtClean="0">
                          <a:solidFill>
                            <a:schemeClr val="dk1"/>
                          </a:solidFill>
                          <a:effectLst/>
                          <a:latin typeface="+mn-lt"/>
                          <a:ea typeface="+mn-ea"/>
                          <a:cs typeface="+mn-cs"/>
                        </a:rPr>
                        <a:t> the </a:t>
                      </a:r>
                      <a:r>
                        <a:rPr lang="da-DK" sz="1400" kern="1200" dirty="0" err="1" smtClean="0">
                          <a:solidFill>
                            <a:schemeClr val="dk1"/>
                          </a:solidFill>
                          <a:effectLst/>
                          <a:latin typeface="+mn-lt"/>
                          <a:ea typeface="+mn-ea"/>
                          <a:cs typeface="+mn-cs"/>
                        </a:rPr>
                        <a:t>indicator</a:t>
                      </a:r>
                      <a:r>
                        <a:rPr lang="da-DK" sz="1400" kern="1200" dirty="0" smtClean="0">
                          <a:solidFill>
                            <a:schemeClr val="dk1"/>
                          </a:solidFill>
                          <a:effectLst/>
                          <a:latin typeface="+mn-lt"/>
                          <a:ea typeface="+mn-ea"/>
                          <a:cs typeface="+mn-cs"/>
                        </a:rPr>
                        <a:t> </a:t>
                      </a:r>
                      <a:r>
                        <a:rPr lang="da-DK" sz="1400" kern="1200" dirty="0" err="1" smtClean="0">
                          <a:solidFill>
                            <a:schemeClr val="dk1"/>
                          </a:solidFill>
                          <a:effectLst/>
                          <a:latin typeface="+mn-lt"/>
                          <a:ea typeface="+mn-ea"/>
                          <a:cs typeface="+mn-cs"/>
                        </a:rPr>
                        <a:t>seeks</a:t>
                      </a:r>
                      <a:r>
                        <a:rPr lang="da-DK" sz="1400" kern="1200" dirty="0" smtClean="0">
                          <a:solidFill>
                            <a:schemeClr val="dk1"/>
                          </a:solidFill>
                          <a:effectLst/>
                          <a:latin typeface="+mn-lt"/>
                          <a:ea typeface="+mn-ea"/>
                          <a:cs typeface="+mn-cs"/>
                        </a:rPr>
                        <a:t> to </a:t>
                      </a:r>
                      <a:r>
                        <a:rPr lang="da-DK" sz="1400" kern="1200" dirty="0" err="1" smtClean="0">
                          <a:solidFill>
                            <a:schemeClr val="dk1"/>
                          </a:solidFill>
                          <a:effectLst/>
                          <a:latin typeface="+mn-lt"/>
                          <a:ea typeface="+mn-ea"/>
                          <a:cs typeface="+mn-cs"/>
                        </a:rPr>
                        <a:t>chart</a:t>
                      </a:r>
                      <a:r>
                        <a:rPr lang="da-DK" sz="1400" kern="1200" dirty="0" smtClean="0">
                          <a:solidFill>
                            <a:schemeClr val="dk1"/>
                          </a:solidFill>
                          <a:effectLst/>
                          <a:latin typeface="+mn-lt"/>
                          <a:ea typeface="+mn-ea"/>
                          <a:cs typeface="+mn-cs"/>
                        </a:rPr>
                        <a:t> </a:t>
                      </a:r>
                      <a:r>
                        <a:rPr lang="da-DK" sz="1400" kern="1200" dirty="0" err="1" smtClean="0">
                          <a:solidFill>
                            <a:schemeClr val="dk1"/>
                          </a:solidFill>
                          <a:effectLst/>
                          <a:latin typeface="+mn-lt"/>
                          <a:ea typeface="+mn-ea"/>
                          <a:cs typeface="+mn-cs"/>
                        </a:rPr>
                        <a:t>progress</a:t>
                      </a:r>
                      <a:r>
                        <a:rPr lang="da-DK" sz="1400" kern="1200" dirty="0" smtClean="0">
                          <a:solidFill>
                            <a:schemeClr val="dk1"/>
                          </a:solidFill>
                          <a:effectLst/>
                          <a:latin typeface="+mn-lt"/>
                          <a:ea typeface="+mn-ea"/>
                          <a:cs typeface="+mn-cs"/>
                        </a:rPr>
                        <a:t> </a:t>
                      </a:r>
                      <a:r>
                        <a:rPr lang="da-DK" sz="1400" kern="1200" dirty="0" err="1" smtClean="0">
                          <a:solidFill>
                            <a:schemeClr val="dk1"/>
                          </a:solidFill>
                          <a:effectLst/>
                          <a:latin typeface="+mn-lt"/>
                          <a:ea typeface="+mn-ea"/>
                          <a:cs typeface="+mn-cs"/>
                        </a:rPr>
                        <a:t>realistic</a:t>
                      </a:r>
                      <a:r>
                        <a:rPr lang="da-DK" sz="1400" kern="1200" dirty="0" smtClean="0">
                          <a:solidFill>
                            <a:schemeClr val="dk1"/>
                          </a:solidFill>
                          <a:effectLst/>
                          <a:latin typeface="+mn-lt"/>
                          <a:ea typeface="+mn-ea"/>
                          <a:cs typeface="+mn-cs"/>
                        </a:rPr>
                        <a:t> and </a:t>
                      </a:r>
                      <a:r>
                        <a:rPr lang="da-DK" sz="1400" kern="1200" dirty="0" err="1" smtClean="0">
                          <a:solidFill>
                            <a:schemeClr val="dk1"/>
                          </a:solidFill>
                          <a:effectLst/>
                          <a:latin typeface="+mn-lt"/>
                          <a:ea typeface="+mn-ea"/>
                          <a:cs typeface="+mn-cs"/>
                        </a:rPr>
                        <a:t>achievable</a:t>
                      </a:r>
                      <a:r>
                        <a:rPr lang="da-DK" sz="1400" kern="1200" dirty="0" smtClean="0">
                          <a:solidFill>
                            <a:schemeClr val="dk1"/>
                          </a:solidFill>
                          <a:effectLst/>
                          <a:latin typeface="+mn-lt"/>
                          <a:ea typeface="+mn-ea"/>
                          <a:cs typeface="+mn-cs"/>
                        </a:rPr>
                        <a:t>?</a:t>
                      </a:r>
                      <a:endParaRPr lang="da-DK" sz="1400" dirty="0">
                        <a:solidFill>
                          <a:schemeClr val="tx1"/>
                        </a:solidFill>
                        <a:effectLst/>
                        <a:latin typeface="Georgia"/>
                        <a:ea typeface="Calibri"/>
                        <a:cs typeface="Times New Roman"/>
                      </a:endParaRPr>
                    </a:p>
                  </a:txBody>
                  <a:tcPr marL="71755" marR="71755" marT="71755" marB="71755"/>
                </a:tc>
              </a:tr>
              <a:tr h="0">
                <a:tc>
                  <a:txBody>
                    <a:bodyPr/>
                    <a:lstStyle/>
                    <a:p>
                      <a:pPr algn="just">
                        <a:spcAft>
                          <a:spcPts val="0"/>
                        </a:spcAft>
                      </a:pPr>
                      <a:r>
                        <a:rPr lang="en-GB" sz="1400" dirty="0">
                          <a:solidFill>
                            <a:schemeClr val="tx1"/>
                          </a:solidFill>
                          <a:effectLst/>
                        </a:rPr>
                        <a:t>Relevant</a:t>
                      </a:r>
                      <a:endParaRPr lang="da-DK" sz="1400" dirty="0">
                        <a:solidFill>
                          <a:schemeClr val="tx1"/>
                        </a:solidFill>
                        <a:effectLst/>
                        <a:latin typeface="Georgia"/>
                        <a:ea typeface="Calibri"/>
                        <a:cs typeface="Times New Roman"/>
                      </a:endParaRPr>
                    </a:p>
                  </a:txBody>
                  <a:tcPr marL="71755" marR="71755" marT="71755" marB="71755"/>
                </a:tc>
                <a:tc>
                  <a:txBody>
                    <a:bodyPr/>
                    <a:lstStyle/>
                    <a:p>
                      <a:pPr algn="just">
                        <a:spcAft>
                          <a:spcPts val="0"/>
                        </a:spcAft>
                      </a:pPr>
                      <a:r>
                        <a:rPr lang="en-GB" sz="1400" dirty="0">
                          <a:solidFill>
                            <a:schemeClr val="tx1"/>
                          </a:solidFill>
                          <a:effectLst/>
                        </a:rPr>
                        <a:t>Is the indicator relevant to the intended outputs and outcomes objectives?</a:t>
                      </a:r>
                      <a:endParaRPr lang="da-DK" sz="1400" dirty="0">
                        <a:solidFill>
                          <a:schemeClr val="tx1"/>
                        </a:solidFill>
                        <a:effectLst/>
                        <a:latin typeface="Georgia"/>
                        <a:ea typeface="Calibri"/>
                        <a:cs typeface="Times New Roman"/>
                      </a:endParaRPr>
                    </a:p>
                  </a:txBody>
                  <a:tcPr marL="71755" marR="71755" marT="71755" marB="71755"/>
                </a:tc>
              </a:tr>
              <a:tr h="0">
                <a:tc>
                  <a:txBody>
                    <a:bodyPr/>
                    <a:lstStyle/>
                    <a:p>
                      <a:pPr algn="just">
                        <a:spcAft>
                          <a:spcPts val="0"/>
                        </a:spcAft>
                      </a:pPr>
                      <a:r>
                        <a:rPr lang="en-GB" sz="1400">
                          <a:solidFill>
                            <a:schemeClr val="tx1"/>
                          </a:solidFill>
                          <a:effectLst/>
                        </a:rPr>
                        <a:t>Time-bound</a:t>
                      </a:r>
                      <a:endParaRPr lang="da-DK" sz="1400">
                        <a:solidFill>
                          <a:schemeClr val="tx1"/>
                        </a:solidFill>
                        <a:effectLst/>
                        <a:latin typeface="Georgia"/>
                        <a:ea typeface="Calibri"/>
                        <a:cs typeface="Times New Roman"/>
                      </a:endParaRPr>
                    </a:p>
                  </a:txBody>
                  <a:tcPr marL="71755" marR="71755" marT="71755" marB="71755"/>
                </a:tc>
                <a:tc>
                  <a:txBody>
                    <a:bodyPr/>
                    <a:lstStyle/>
                    <a:p>
                      <a:pPr algn="just">
                        <a:spcAft>
                          <a:spcPts val="0"/>
                        </a:spcAft>
                      </a:pPr>
                      <a:r>
                        <a:rPr lang="en-GB" sz="1400" dirty="0">
                          <a:solidFill>
                            <a:schemeClr val="tx1"/>
                          </a:solidFill>
                          <a:effectLst/>
                        </a:rPr>
                        <a:t>The indicator is attached to a time frame. The indicator should state when it will be measured. If there is no time included on when to measure the indicator, how will anyone know if and when there is a result/outcome?</a:t>
                      </a:r>
                      <a:endParaRPr lang="da-DK" sz="1400" dirty="0">
                        <a:solidFill>
                          <a:schemeClr val="tx1"/>
                        </a:solidFill>
                        <a:effectLst/>
                        <a:latin typeface="Georgia"/>
                        <a:ea typeface="Calibri"/>
                        <a:cs typeface="Times New Roman"/>
                      </a:endParaRPr>
                    </a:p>
                  </a:txBody>
                  <a:tcPr marL="71755" marR="71755" marT="71755" marB="71755"/>
                </a:tc>
              </a:tr>
            </a:tbl>
          </a:graphicData>
        </a:graphic>
      </p:graphicFrame>
      <p:sp>
        <p:nvSpPr>
          <p:cNvPr id="6" name="Rectangle 1"/>
          <p:cNvSpPr>
            <a:spLocks noChangeArrowheads="1"/>
          </p:cNvSpPr>
          <p:nvPr/>
        </p:nvSpPr>
        <p:spPr bwMode="auto">
          <a:xfrm>
            <a:off x="457200" y="2960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97719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Designing/using indicators wisely</a:t>
            </a:r>
            <a:endParaRPr lang="en-GB" dirty="0"/>
          </a:p>
        </p:txBody>
      </p:sp>
      <p:sp>
        <p:nvSpPr>
          <p:cNvPr id="3" name="Content Placeholder 2"/>
          <p:cNvSpPr>
            <a:spLocks noGrp="1"/>
          </p:cNvSpPr>
          <p:nvPr>
            <p:ph idx="1"/>
          </p:nvPr>
        </p:nvSpPr>
        <p:spPr/>
        <p:txBody>
          <a:bodyPr/>
          <a:lstStyle/>
          <a:p>
            <a:r>
              <a:rPr lang="en-US" dirty="0"/>
              <a:t>Use “standard” indicators when appropriate so you can compare across </a:t>
            </a:r>
            <a:r>
              <a:rPr lang="en-US" dirty="0" err="1"/>
              <a:t>programmes</a:t>
            </a:r>
            <a:endParaRPr lang="en-US" dirty="0"/>
          </a:p>
          <a:p>
            <a:r>
              <a:rPr lang="en-US" dirty="0"/>
              <a:t>Using too many indicators strains capacity – only measure what is necessary to inform the </a:t>
            </a:r>
            <a:r>
              <a:rPr lang="en-US" dirty="0" err="1"/>
              <a:t>programme</a:t>
            </a:r>
            <a:r>
              <a:rPr lang="en-US" dirty="0"/>
              <a:t>/project </a:t>
            </a:r>
          </a:p>
          <a:p>
            <a:pPr lvl="1"/>
            <a:r>
              <a:rPr lang="en-US" dirty="0"/>
              <a:t>1-3 indicators per objective is usually sufficient</a:t>
            </a:r>
          </a:p>
          <a:p>
            <a:r>
              <a:rPr lang="en-US" dirty="0"/>
              <a:t>Be sure you have the capacity to measure the indicator</a:t>
            </a:r>
          </a:p>
          <a:p>
            <a:pPr lvl="1"/>
            <a:r>
              <a:rPr lang="en-US" dirty="0"/>
              <a:t>Measuring complex indicators can be costly and time intensive, unless you can use secondary data source (e.g., from government ministry)</a:t>
            </a:r>
          </a:p>
          <a:p>
            <a:r>
              <a:rPr lang="en-US" dirty="0"/>
              <a:t>Measure BOTH “counts” and “depth of change” (e.g., knowledge, attitudes, behaviors) – both are important in M&amp;E</a:t>
            </a:r>
          </a:p>
        </p:txBody>
      </p:sp>
    </p:spTree>
    <p:extLst>
      <p:ext uri="{BB962C8B-B14F-4D97-AF65-F5344CB8AC3E}">
        <p14:creationId xmlns:p14="http://schemas.microsoft.com/office/powerpoint/2010/main" val="379094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Learning </a:t>
            </a:r>
            <a:r>
              <a:rPr lang="da-DK" dirty="0" err="1" smtClean="0"/>
              <a:t>objectives</a:t>
            </a:r>
            <a:endParaRPr lang="da-DK" dirty="0"/>
          </a:p>
        </p:txBody>
      </p:sp>
      <p:sp>
        <p:nvSpPr>
          <p:cNvPr id="3" name="Content Placeholder 2"/>
          <p:cNvSpPr>
            <a:spLocks noGrp="1"/>
          </p:cNvSpPr>
          <p:nvPr>
            <p:ph idx="1"/>
          </p:nvPr>
        </p:nvSpPr>
        <p:spPr/>
        <p:txBody>
          <a:bodyPr/>
          <a:lstStyle/>
          <a:p>
            <a:pPr lvl="0"/>
            <a:r>
              <a:rPr lang="en-US" dirty="0"/>
              <a:t>To familiarize participants with the M&amp;E </a:t>
            </a:r>
            <a:r>
              <a:rPr lang="en-US" dirty="0" smtClean="0"/>
              <a:t>framework</a:t>
            </a:r>
            <a:endParaRPr lang="da-DK" dirty="0"/>
          </a:p>
          <a:p>
            <a:pPr lvl="0"/>
            <a:r>
              <a:rPr lang="en-US" dirty="0"/>
              <a:t>To give participants the opportunity to apply the tools of the M&amp;E </a:t>
            </a:r>
            <a:r>
              <a:rPr lang="en-US" dirty="0" smtClean="0"/>
              <a:t>framework</a:t>
            </a:r>
            <a:endParaRPr lang="da-DK" dirty="0"/>
          </a:p>
          <a:p>
            <a:r>
              <a:rPr lang="en-US" dirty="0" smtClean="0"/>
              <a:t>To </a:t>
            </a:r>
            <a:r>
              <a:rPr lang="en-US" dirty="0"/>
              <a:t>provide the knowledge and tools necessary for developing and adapting indicators for monitoring and evaluating PS </a:t>
            </a:r>
            <a:r>
              <a:rPr lang="en-US" dirty="0" smtClean="0"/>
              <a:t>interventions</a:t>
            </a:r>
            <a:endParaRPr lang="da-DK" dirty="0"/>
          </a:p>
        </p:txBody>
      </p:sp>
    </p:spTree>
    <p:extLst>
      <p:ext uri="{BB962C8B-B14F-4D97-AF65-F5344CB8AC3E}">
        <p14:creationId xmlns:p14="http://schemas.microsoft.com/office/powerpoint/2010/main" val="2311012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report </a:t>
            </a:r>
            <a:r>
              <a:rPr lang="en-US" dirty="0"/>
              <a:t>o</a:t>
            </a:r>
            <a:r>
              <a:rPr lang="en-US" dirty="0" smtClean="0"/>
              <a:t>n indicators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4861851"/>
              </p:ext>
            </p:extLst>
          </p:nvPr>
        </p:nvGraphicFramePr>
        <p:xfrm>
          <a:off x="827584" y="2276870"/>
          <a:ext cx="7776864" cy="4284302"/>
        </p:xfrm>
        <a:graphic>
          <a:graphicData uri="http://schemas.openxmlformats.org/drawingml/2006/table">
            <a:tbl>
              <a:tblPr firstRow="1" firstCol="1" bandRow="1">
                <a:tableStyleId>{B301B821-A1FF-4177-AEE7-76D212191A09}</a:tableStyleId>
              </a:tblPr>
              <a:tblGrid>
                <a:gridCol w="2304256"/>
                <a:gridCol w="5472608"/>
              </a:tblGrid>
              <a:tr h="698806">
                <a:tc>
                  <a:txBody>
                    <a:bodyPr/>
                    <a:lstStyle/>
                    <a:p>
                      <a:r>
                        <a:rPr lang="en-US" dirty="0" smtClean="0">
                          <a:solidFill>
                            <a:srgbClr val="000000"/>
                          </a:solidFill>
                        </a:rPr>
                        <a:t>Report on an indicator</a:t>
                      </a:r>
                      <a:r>
                        <a:rPr lang="is-IS" dirty="0" smtClean="0">
                          <a:solidFill>
                            <a:srgbClr val="000000"/>
                          </a:solidFill>
                        </a:rPr>
                        <a:t>…</a:t>
                      </a:r>
                      <a:endParaRPr lang="en-US" dirty="0">
                        <a:solidFill>
                          <a:srgbClr val="000000"/>
                        </a:solidFill>
                      </a:endParaRPr>
                    </a:p>
                  </a:txBody>
                  <a:tcPr/>
                </a:tc>
                <a:tc>
                  <a:txBody>
                    <a:bodyPr/>
                    <a:lstStyle/>
                    <a:p>
                      <a:r>
                        <a:rPr lang="en-US" dirty="0" smtClean="0">
                          <a:solidFill>
                            <a:srgbClr val="000000"/>
                          </a:solidFill>
                        </a:rPr>
                        <a:t>By using</a:t>
                      </a:r>
                      <a:r>
                        <a:rPr lang="is-IS" dirty="0" smtClean="0">
                          <a:solidFill>
                            <a:srgbClr val="000000"/>
                          </a:solidFill>
                        </a:rPr>
                        <a:t>…</a:t>
                      </a:r>
                      <a:endParaRPr lang="en-US" dirty="0">
                        <a:solidFill>
                          <a:srgbClr val="000000"/>
                        </a:solidFill>
                      </a:endParaRPr>
                    </a:p>
                  </a:txBody>
                  <a:tcPr/>
                </a:tc>
              </a:tr>
              <a:tr h="435175">
                <a:tc>
                  <a:txBody>
                    <a:bodyPr/>
                    <a:lstStyle/>
                    <a:p>
                      <a:r>
                        <a:rPr lang="en-US" b="0" dirty="0" smtClean="0"/>
                        <a:t>Quantitatively</a:t>
                      </a:r>
                      <a:endParaRPr lang="en-US" b="0" dirty="0"/>
                    </a:p>
                  </a:txBody>
                  <a:tcPr anchor="ctr"/>
                </a:tc>
                <a:tc>
                  <a:txBody>
                    <a:bodyPr/>
                    <a:lstStyle/>
                    <a:p>
                      <a:r>
                        <a:rPr lang="en-US" dirty="0" smtClean="0"/>
                        <a:t>Numbers, proportions, ratios</a:t>
                      </a:r>
                      <a:endParaRPr lang="en-US" dirty="0"/>
                    </a:p>
                  </a:txBody>
                  <a:tcPr anchor="ctr"/>
                </a:tc>
              </a:tr>
              <a:tr h="435175">
                <a:tc>
                  <a:txBody>
                    <a:bodyPr/>
                    <a:lstStyle/>
                    <a:p>
                      <a:r>
                        <a:rPr lang="en-US" b="0" dirty="0" smtClean="0"/>
                        <a:t>Qualitatively</a:t>
                      </a:r>
                      <a:endParaRPr lang="en-US" b="0" dirty="0"/>
                    </a:p>
                  </a:txBody>
                  <a:tcPr anchor="ctr"/>
                </a:tc>
                <a:tc>
                  <a:txBody>
                    <a:bodyPr/>
                    <a:lstStyle/>
                    <a:p>
                      <a:r>
                        <a:rPr lang="en-US" dirty="0" smtClean="0"/>
                        <a:t>Words,</a:t>
                      </a:r>
                      <a:r>
                        <a:rPr lang="en-US" baseline="0" dirty="0" smtClean="0"/>
                        <a:t> descriptions, case studies</a:t>
                      </a:r>
                      <a:endParaRPr lang="en-US" dirty="0"/>
                    </a:p>
                  </a:txBody>
                  <a:tcPr anchor="ctr"/>
                </a:tc>
              </a:tr>
              <a:tr h="998294">
                <a:tc>
                  <a:txBody>
                    <a:bodyPr/>
                    <a:lstStyle/>
                    <a:p>
                      <a:r>
                        <a:rPr lang="en-US" b="0" dirty="0" smtClean="0"/>
                        <a:t>Both quantitatively</a:t>
                      </a:r>
                      <a:r>
                        <a:rPr lang="en-US" b="0" baseline="0" dirty="0" smtClean="0"/>
                        <a:t> and qualitatively</a:t>
                      </a:r>
                      <a:endParaRPr lang="en-US" b="0" dirty="0"/>
                    </a:p>
                  </a:txBody>
                  <a:tcPr anchor="ctr"/>
                </a:tc>
                <a:tc>
                  <a:txBody>
                    <a:bodyPr/>
                    <a:lstStyle/>
                    <a:p>
                      <a:r>
                        <a:rPr lang="en-US" dirty="0" smtClean="0"/>
                        <a:t>Using </a:t>
                      </a:r>
                      <a:r>
                        <a:rPr lang="en-US" i="1" dirty="0" smtClean="0"/>
                        <a:t>both</a:t>
                      </a:r>
                      <a:r>
                        <a:rPr lang="en-US" baseline="0" dirty="0" smtClean="0"/>
                        <a:t> words and numbers </a:t>
                      </a:r>
                    </a:p>
                    <a:p>
                      <a:r>
                        <a:rPr lang="en-US" baseline="0" dirty="0" smtClean="0"/>
                        <a:t>(different means of verification for one indicator statement)</a:t>
                      </a:r>
                      <a:endParaRPr lang="en-US" dirty="0"/>
                    </a:p>
                  </a:txBody>
                  <a:tcPr anchor="ctr"/>
                </a:tc>
              </a:tr>
              <a:tr h="1716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Other ways</a:t>
                      </a:r>
                    </a:p>
                    <a:p>
                      <a:endParaRPr lang="en-US" b="0" dirty="0"/>
                    </a:p>
                  </a:txBody>
                  <a:tcPr anchor="ctr"/>
                </a:tc>
                <a:tc>
                  <a:txBody>
                    <a:bodyPr/>
                    <a:lstStyle/>
                    <a:p>
                      <a:r>
                        <a:rPr lang="en-US" dirty="0" smtClean="0"/>
                        <a:t>Yes or no statements</a:t>
                      </a:r>
                    </a:p>
                    <a:p>
                      <a:r>
                        <a:rPr lang="en-US" dirty="0" smtClean="0"/>
                        <a:t>Pictures</a:t>
                      </a:r>
                      <a:r>
                        <a:rPr lang="en-US" baseline="0" dirty="0" smtClean="0"/>
                        <a:t> or photographs showing change over time</a:t>
                      </a:r>
                    </a:p>
                    <a:p>
                      <a:r>
                        <a:rPr lang="en-US" baseline="0" dirty="0" smtClean="0"/>
                        <a:t>Proxy statements about change in a related phenomenon</a:t>
                      </a:r>
                      <a:endParaRPr lang="en-US" dirty="0" smtClean="0"/>
                    </a:p>
                  </a:txBody>
                  <a:tcPr anchor="ctr"/>
                </a:tc>
              </a:tr>
            </a:tbl>
          </a:graphicData>
        </a:graphic>
      </p:graphicFrame>
    </p:spTree>
    <p:extLst>
      <p:ext uri="{BB962C8B-B14F-4D97-AF65-F5344CB8AC3E}">
        <p14:creationId xmlns:p14="http://schemas.microsoft.com/office/powerpoint/2010/main" val="494456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Qual</a:t>
            </a:r>
            <a:r>
              <a:rPr lang="en-GB" dirty="0" smtClean="0"/>
              <a:t>/quant measurement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8199943"/>
              </p:ext>
            </p:extLst>
          </p:nvPr>
        </p:nvGraphicFramePr>
        <p:xfrm>
          <a:off x="467544" y="2636913"/>
          <a:ext cx="7647756" cy="2658987"/>
        </p:xfrm>
        <a:graphic>
          <a:graphicData uri="http://schemas.openxmlformats.org/drawingml/2006/table">
            <a:tbl>
              <a:tblPr firstRow="1" firstCol="1" bandRow="1">
                <a:tableStyleId>{5C22544A-7EE6-4342-B048-85BDC9FD1C3A}</a:tableStyleId>
              </a:tblPr>
              <a:tblGrid>
                <a:gridCol w="3823878"/>
                <a:gridCol w="3823878"/>
              </a:tblGrid>
              <a:tr h="295443">
                <a:tc>
                  <a:txBody>
                    <a:bodyPr/>
                    <a:lstStyle/>
                    <a:p>
                      <a:pPr algn="just">
                        <a:spcAft>
                          <a:spcPts val="0"/>
                        </a:spcAft>
                      </a:pPr>
                      <a:r>
                        <a:rPr lang="en-GB" sz="1400" dirty="0">
                          <a:solidFill>
                            <a:schemeClr val="tx1"/>
                          </a:solidFill>
                          <a:effectLst/>
                        </a:rPr>
                        <a:t>Indicator statement</a:t>
                      </a:r>
                      <a:endParaRPr lang="da-DK" sz="1400" dirty="0">
                        <a:solidFill>
                          <a:schemeClr val="tx1"/>
                        </a:solidFill>
                        <a:effectLst/>
                        <a:latin typeface="Calibri"/>
                        <a:ea typeface="Times New Roman"/>
                        <a:cs typeface="Calibri"/>
                      </a:endParaRPr>
                    </a:p>
                  </a:txBody>
                  <a:tcPr marL="68580" marR="68580" marT="0" marB="0"/>
                </a:tc>
                <a:tc>
                  <a:txBody>
                    <a:bodyPr/>
                    <a:lstStyle/>
                    <a:p>
                      <a:pPr algn="just">
                        <a:spcAft>
                          <a:spcPts val="0"/>
                        </a:spcAft>
                      </a:pPr>
                      <a:r>
                        <a:rPr lang="en-GB" sz="1400">
                          <a:solidFill>
                            <a:schemeClr val="tx1"/>
                          </a:solidFill>
                          <a:effectLst/>
                        </a:rPr>
                        <a:t>Means of Verification</a:t>
                      </a:r>
                      <a:endParaRPr lang="da-DK" sz="1400">
                        <a:solidFill>
                          <a:schemeClr val="tx1"/>
                        </a:solidFill>
                        <a:effectLst/>
                        <a:latin typeface="Calibri"/>
                        <a:ea typeface="Times New Roman"/>
                        <a:cs typeface="Calibri"/>
                      </a:endParaRPr>
                    </a:p>
                  </a:txBody>
                  <a:tcPr marL="68580" marR="68580" marT="0" marB="0"/>
                </a:tc>
              </a:tr>
              <a:tr h="1181772">
                <a:tc rowSpan="2">
                  <a:txBody>
                    <a:bodyPr/>
                    <a:lstStyle/>
                    <a:p>
                      <a:pPr algn="just">
                        <a:spcAft>
                          <a:spcPts val="0"/>
                        </a:spcAft>
                      </a:pPr>
                      <a:r>
                        <a:rPr lang="en-GB" sz="1400" dirty="0">
                          <a:solidFill>
                            <a:schemeClr val="tx1"/>
                          </a:solidFill>
                          <a:effectLst/>
                        </a:rPr>
                        <a:t> </a:t>
                      </a:r>
                      <a:endParaRPr lang="da-DK" sz="1400" dirty="0">
                        <a:solidFill>
                          <a:schemeClr val="tx1"/>
                        </a:solidFill>
                        <a:effectLst/>
                      </a:endParaRPr>
                    </a:p>
                    <a:p>
                      <a:pPr>
                        <a:spcAft>
                          <a:spcPts val="0"/>
                        </a:spcAft>
                      </a:pPr>
                      <a:r>
                        <a:rPr lang="en-GB" sz="1400" dirty="0">
                          <a:solidFill>
                            <a:schemeClr val="tx1"/>
                          </a:solidFill>
                          <a:effectLst/>
                        </a:rPr>
                        <a:t>PS programme recipients report a change in skills and knowledge through participation in the programme</a:t>
                      </a:r>
                      <a:endParaRPr lang="da-DK" sz="1400" dirty="0">
                        <a:solidFill>
                          <a:schemeClr val="tx1"/>
                        </a:solidFill>
                        <a:effectLst/>
                        <a:latin typeface="Calibri"/>
                        <a:ea typeface="Times New Roman"/>
                        <a:cs typeface="Calibri"/>
                      </a:endParaRPr>
                    </a:p>
                  </a:txBody>
                  <a:tcPr marL="68580" marR="68580" marT="0" marB="0"/>
                </a:tc>
                <a:tc>
                  <a:txBody>
                    <a:bodyPr/>
                    <a:lstStyle/>
                    <a:p>
                      <a:pPr indent="14605" algn="just">
                        <a:spcAft>
                          <a:spcPts val="0"/>
                        </a:spcAft>
                      </a:pPr>
                      <a:r>
                        <a:rPr lang="en-GB" sz="1400" u="sng" dirty="0">
                          <a:solidFill>
                            <a:schemeClr val="tx1"/>
                          </a:solidFill>
                          <a:effectLst/>
                        </a:rPr>
                        <a:t>Quantitative</a:t>
                      </a:r>
                      <a:r>
                        <a:rPr lang="en-GB" sz="1400" dirty="0">
                          <a:solidFill>
                            <a:schemeClr val="tx1"/>
                          </a:solidFill>
                          <a:effectLst/>
                        </a:rPr>
                        <a:t>:  satisfaction survey tallying the # of respondents who report they have gained skills and knowledge through participating in the programme.</a:t>
                      </a:r>
                      <a:endParaRPr lang="da-DK" sz="1400" dirty="0">
                        <a:solidFill>
                          <a:schemeClr val="tx1"/>
                        </a:solidFill>
                        <a:effectLst/>
                        <a:latin typeface="Calibri"/>
                        <a:ea typeface="Times New Roman"/>
                        <a:cs typeface="Calibri"/>
                      </a:endParaRPr>
                    </a:p>
                  </a:txBody>
                  <a:tcPr marL="68580" marR="68580" marT="0" marB="0"/>
                </a:tc>
              </a:tr>
              <a:tr h="1181772">
                <a:tc vMerge="1">
                  <a:txBody>
                    <a:bodyPr/>
                    <a:lstStyle/>
                    <a:p>
                      <a:endParaRPr lang="en-GB"/>
                    </a:p>
                  </a:txBody>
                  <a:tcPr/>
                </a:tc>
                <a:tc>
                  <a:txBody>
                    <a:bodyPr/>
                    <a:lstStyle/>
                    <a:p>
                      <a:pPr algn="just">
                        <a:spcAft>
                          <a:spcPts val="0"/>
                        </a:spcAft>
                      </a:pPr>
                      <a:r>
                        <a:rPr lang="en-GB" sz="1400" u="sng" dirty="0">
                          <a:effectLst/>
                        </a:rPr>
                        <a:t>Qualitative</a:t>
                      </a:r>
                      <a:r>
                        <a:rPr lang="en-GB" sz="1400" dirty="0">
                          <a:effectLst/>
                        </a:rPr>
                        <a:t>:  focus group discussions and case studies capturing reports from PS recipients of gaining skills and knowledge through participating in the programme. </a:t>
                      </a:r>
                      <a:endParaRPr lang="da-DK" sz="1400" dirty="0">
                        <a:effectLst/>
                        <a:latin typeface="Calibri"/>
                        <a:ea typeface="Times New Roman"/>
                        <a:cs typeface="Calibri"/>
                      </a:endParaRPr>
                    </a:p>
                  </a:txBody>
                  <a:tcPr marL="68580" marR="68580" marT="0" marB="0"/>
                </a:tc>
              </a:tr>
            </a:tbl>
          </a:graphicData>
        </a:graphic>
      </p:graphicFrame>
      <p:sp>
        <p:nvSpPr>
          <p:cNvPr id="5" name="Rectangle 1"/>
          <p:cNvSpPr>
            <a:spLocks noChangeArrowheads="1"/>
          </p:cNvSpPr>
          <p:nvPr/>
        </p:nvSpPr>
        <p:spPr bwMode="auto">
          <a:xfrm>
            <a:off x="1028700" y="3649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4288">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4288"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42081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Triangulation</a:t>
            </a:r>
            <a:endParaRPr lang="en-GB" dirty="0"/>
          </a:p>
        </p:txBody>
      </p:sp>
      <p:sp>
        <p:nvSpPr>
          <p:cNvPr id="3" name="Content Placeholder 2"/>
          <p:cNvSpPr>
            <a:spLocks noGrp="1"/>
          </p:cNvSpPr>
          <p:nvPr>
            <p:ph idx="1"/>
          </p:nvPr>
        </p:nvSpPr>
        <p:spPr/>
        <p:txBody>
          <a:bodyPr/>
          <a:lstStyle/>
          <a:p>
            <a:r>
              <a:rPr lang="en-GB" sz="1800" dirty="0" smtClean="0"/>
              <a:t>Remember </a:t>
            </a:r>
            <a:r>
              <a:rPr lang="en-GB" sz="1800" dirty="0"/>
              <a:t>that both quantitative and qualitative data are important in measuring the extent to which programmes have been successful in meeting their objectives.  </a:t>
            </a:r>
            <a:endParaRPr lang="en-GB" sz="1800" dirty="0" smtClean="0"/>
          </a:p>
          <a:p>
            <a:r>
              <a:rPr lang="en-GB" sz="1800" dirty="0" smtClean="0"/>
              <a:t>Together</a:t>
            </a:r>
            <a:r>
              <a:rPr lang="en-GB" sz="1800" dirty="0"/>
              <a:t>, quantitative and qualitative indicators can measure both the scale and depth of change for people involved with PS programmes. </a:t>
            </a:r>
            <a:endParaRPr lang="en-GB" sz="1800" dirty="0" smtClean="0"/>
          </a:p>
          <a:p>
            <a:r>
              <a:rPr lang="en-GB" sz="1800" dirty="0" smtClean="0"/>
              <a:t>Using </a:t>
            </a:r>
            <a:r>
              <a:rPr lang="en-GB" sz="1800" dirty="0"/>
              <a:t>different types of indicators (quantitative and qualitative) and different sources of information (talking with different groups of people or using different tools or methods to access information) is called “triangulation</a:t>
            </a:r>
            <a:r>
              <a:rPr lang="en-GB" sz="1800" dirty="0" smtClean="0"/>
              <a:t>”.</a:t>
            </a:r>
          </a:p>
          <a:p>
            <a:r>
              <a:rPr lang="en-GB" sz="1800" dirty="0" smtClean="0"/>
              <a:t>Triangulating </a:t>
            </a:r>
            <a:r>
              <a:rPr lang="en-GB" sz="1800" dirty="0"/>
              <a:t>the data strengthens the evidence we gather about change in PS programmes. Some indicators in the Indicator Guide are </a:t>
            </a:r>
            <a:r>
              <a:rPr lang="en-GB" sz="1800" dirty="0" smtClean="0"/>
              <a:t>described by </a:t>
            </a:r>
            <a:r>
              <a:rPr lang="en-GB" sz="1800" dirty="0"/>
              <a:t>using “mixed methods” – </a:t>
            </a:r>
            <a:r>
              <a:rPr lang="en-GB" sz="1800" dirty="0" smtClean="0"/>
              <a:t>a </a:t>
            </a:r>
            <a:r>
              <a:rPr lang="en-GB" sz="1800" dirty="0"/>
              <a:t>mixture of quantitative and qualitative methodologies and tools.</a:t>
            </a:r>
            <a:endParaRPr lang="da-DK" sz="1800" dirty="0"/>
          </a:p>
          <a:p>
            <a:endParaRPr lang="en-GB" dirty="0"/>
          </a:p>
        </p:txBody>
      </p:sp>
    </p:spTree>
    <p:extLst>
      <p:ext uri="{BB962C8B-B14F-4D97-AF65-F5344CB8AC3E}">
        <p14:creationId xmlns:p14="http://schemas.microsoft.com/office/powerpoint/2010/main" val="4148119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and </a:t>
            </a:r>
            <a:r>
              <a:rPr lang="en-GB" dirty="0" err="1" smtClean="0"/>
              <a:t>endline</a:t>
            </a:r>
            <a:endParaRPr lang="en-GB" dirty="0"/>
          </a:p>
        </p:txBody>
      </p:sp>
      <p:sp>
        <p:nvSpPr>
          <p:cNvPr id="3" name="Content Placeholder 2"/>
          <p:cNvSpPr>
            <a:spLocks noGrp="1"/>
          </p:cNvSpPr>
          <p:nvPr>
            <p:ph idx="1"/>
          </p:nvPr>
        </p:nvSpPr>
        <p:spPr/>
        <p:txBody>
          <a:bodyPr/>
          <a:lstStyle/>
          <a:p>
            <a:pPr lvl="0"/>
            <a:r>
              <a:rPr lang="en-GB" sz="1800" dirty="0"/>
              <a:t>A </a:t>
            </a:r>
            <a:r>
              <a:rPr lang="en-GB" sz="1800" u="sng" dirty="0"/>
              <a:t>baseline study</a:t>
            </a:r>
            <a:r>
              <a:rPr lang="en-GB" sz="1800" dirty="0"/>
              <a:t> (sometimes just called “baseline” is an analysis describing the initials conditions (appropriate indicators) before the start of a project/programme against which the progress can be assessed or comparison made. </a:t>
            </a:r>
            <a:endParaRPr lang="en-GB" sz="1800" dirty="0" smtClean="0"/>
          </a:p>
          <a:p>
            <a:pPr marL="0" lvl="0" indent="0">
              <a:buNone/>
            </a:pPr>
            <a:endParaRPr lang="en-GB" sz="1800" dirty="0" smtClean="0"/>
          </a:p>
          <a:p>
            <a:pPr lvl="0"/>
            <a:r>
              <a:rPr lang="en-GB" sz="1800" dirty="0" smtClean="0"/>
              <a:t>An </a:t>
            </a:r>
            <a:r>
              <a:rPr lang="en-GB" sz="1800" u="sng" dirty="0" err="1"/>
              <a:t>endline</a:t>
            </a:r>
            <a:r>
              <a:rPr lang="en-GB" sz="1800" u="sng" dirty="0"/>
              <a:t> study</a:t>
            </a:r>
            <a:r>
              <a:rPr lang="en-GB" sz="1800" dirty="0"/>
              <a:t> is a measure made at the completion of a project/programme (usually as part of its final evaluation), to compare with baseline conditions and assess change. </a:t>
            </a:r>
            <a:endParaRPr lang="da-DK" sz="1800" dirty="0"/>
          </a:p>
          <a:p>
            <a:pPr marL="0" lvl="0" indent="0">
              <a:buNone/>
            </a:pPr>
            <a:r>
              <a:rPr lang="en-GB" sz="1800" dirty="0"/>
              <a:t> </a:t>
            </a:r>
            <a:endParaRPr lang="da-DK" sz="1800" dirty="0"/>
          </a:p>
          <a:p>
            <a:pPr lvl="0"/>
            <a:r>
              <a:rPr lang="en-GB" sz="1800" dirty="0"/>
              <a:t>Baseline and </a:t>
            </a:r>
            <a:r>
              <a:rPr lang="en-GB" sz="1800" dirty="0" err="1"/>
              <a:t>endline</a:t>
            </a:r>
            <a:r>
              <a:rPr lang="en-GB" sz="1800" dirty="0"/>
              <a:t> studies are not evaluations themselves, but an important part of assessing change. They usually contribute to project/programme evaluation, but can also contribute to monitoring changes on longer-term projects/programmes. </a:t>
            </a:r>
          </a:p>
        </p:txBody>
      </p:sp>
    </p:spTree>
    <p:extLst>
      <p:ext uri="{BB962C8B-B14F-4D97-AF65-F5344CB8AC3E}">
        <p14:creationId xmlns:p14="http://schemas.microsoft.com/office/powerpoint/2010/main" val="1086797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Baseline, midline, </a:t>
            </a:r>
            <a:r>
              <a:rPr lang="en-GB" dirty="0" err="1" smtClean="0"/>
              <a:t>endline</a:t>
            </a:r>
            <a:r>
              <a:rPr lang="en-GB" dirty="0" smtClean="0"/>
              <a:t> example</a:t>
            </a:r>
            <a:endParaRPr lang="en-GB" dirty="0"/>
          </a:p>
        </p:txBody>
      </p:sp>
      <p:sp>
        <p:nvSpPr>
          <p:cNvPr id="6" name="Rectangle 1"/>
          <p:cNvSpPr>
            <a:spLocks noChangeArrowheads="1"/>
          </p:cNvSpPr>
          <p:nvPr/>
        </p:nvSpPr>
        <p:spPr bwMode="auto">
          <a:xfrm>
            <a:off x="1020763" y="3771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48427190"/>
              </p:ext>
            </p:extLst>
          </p:nvPr>
        </p:nvGraphicFramePr>
        <p:xfrm>
          <a:off x="1020762" y="2924944"/>
          <a:ext cx="7079629" cy="2309818"/>
        </p:xfrm>
        <a:graphic>
          <a:graphicData uri="http://schemas.openxmlformats.org/drawingml/2006/table">
            <a:tbl>
              <a:tblPr firstRow="1" firstCol="1" bandRow="1">
                <a:tableStyleId>{5C22544A-7EE6-4342-B048-85BDC9FD1C3A}</a:tableStyleId>
              </a:tblPr>
              <a:tblGrid>
                <a:gridCol w="2588251"/>
                <a:gridCol w="1348397"/>
                <a:gridCol w="1479304"/>
                <a:gridCol w="1663677"/>
              </a:tblGrid>
              <a:tr h="871438">
                <a:tc>
                  <a:txBody>
                    <a:bodyPr/>
                    <a:lstStyle/>
                    <a:p>
                      <a:pPr>
                        <a:lnSpc>
                          <a:spcPct val="115000"/>
                        </a:lnSpc>
                        <a:spcAft>
                          <a:spcPts val="0"/>
                        </a:spcAft>
                      </a:pPr>
                      <a:r>
                        <a:rPr lang="en-US" sz="1600" dirty="0">
                          <a:solidFill>
                            <a:schemeClr val="tx1"/>
                          </a:solidFill>
                          <a:effectLst/>
                        </a:rPr>
                        <a:t>Sample Indicator</a:t>
                      </a:r>
                      <a:endParaRPr lang="da-DK" sz="1600" dirty="0">
                        <a:solidFill>
                          <a:schemeClr val="tx1"/>
                        </a:solidFill>
                        <a:effectLst/>
                        <a:latin typeface="Calibri"/>
                        <a:ea typeface="Times New Roman"/>
                        <a:cs typeface="Calibri"/>
                      </a:endParaRPr>
                    </a:p>
                  </a:txBody>
                  <a:tcPr marL="68580" marR="68580" marT="9525" marB="0"/>
                </a:tc>
                <a:tc>
                  <a:txBody>
                    <a:bodyPr/>
                    <a:lstStyle/>
                    <a:p>
                      <a:pPr>
                        <a:lnSpc>
                          <a:spcPct val="115000"/>
                        </a:lnSpc>
                        <a:spcAft>
                          <a:spcPts val="0"/>
                        </a:spcAft>
                      </a:pPr>
                      <a:r>
                        <a:rPr lang="en-US" sz="1600" dirty="0">
                          <a:solidFill>
                            <a:schemeClr val="tx1"/>
                          </a:solidFill>
                          <a:effectLst/>
                        </a:rPr>
                        <a:t>Project  Baseline</a:t>
                      </a:r>
                      <a:endParaRPr lang="da-DK" sz="1600" dirty="0">
                        <a:solidFill>
                          <a:schemeClr val="tx1"/>
                        </a:solidFill>
                        <a:effectLst/>
                        <a:latin typeface="Calibri"/>
                        <a:ea typeface="Times New Roman"/>
                        <a:cs typeface="Calibri"/>
                      </a:endParaRPr>
                    </a:p>
                  </a:txBody>
                  <a:tcPr marL="68580" marR="68580" marT="9525" marB="0"/>
                </a:tc>
                <a:tc>
                  <a:txBody>
                    <a:bodyPr/>
                    <a:lstStyle/>
                    <a:p>
                      <a:pPr>
                        <a:lnSpc>
                          <a:spcPct val="115000"/>
                        </a:lnSpc>
                        <a:spcAft>
                          <a:spcPts val="0"/>
                        </a:spcAft>
                      </a:pPr>
                      <a:r>
                        <a:rPr lang="en-US" sz="1600" dirty="0">
                          <a:solidFill>
                            <a:schemeClr val="tx1"/>
                          </a:solidFill>
                          <a:effectLst/>
                        </a:rPr>
                        <a:t>Project </a:t>
                      </a:r>
                      <a:r>
                        <a:rPr lang="en-US" sz="1600" dirty="0" smtClean="0">
                          <a:solidFill>
                            <a:schemeClr val="tx1"/>
                          </a:solidFill>
                          <a:effectLst/>
                        </a:rPr>
                        <a:t>Midline </a:t>
                      </a:r>
                      <a:r>
                        <a:rPr lang="en-US" sz="1600" dirty="0">
                          <a:solidFill>
                            <a:schemeClr val="tx1"/>
                          </a:solidFill>
                          <a:effectLst/>
                        </a:rPr>
                        <a:t>[e.g., 3 months]</a:t>
                      </a:r>
                      <a:endParaRPr lang="da-DK" sz="1600" dirty="0">
                        <a:solidFill>
                          <a:schemeClr val="tx1"/>
                        </a:solidFill>
                        <a:effectLst/>
                        <a:latin typeface="Calibri"/>
                        <a:ea typeface="Times New Roman"/>
                        <a:cs typeface="Calibri"/>
                      </a:endParaRPr>
                    </a:p>
                  </a:txBody>
                  <a:tcPr marL="68580" marR="68580" marT="9525" marB="0"/>
                </a:tc>
                <a:tc>
                  <a:txBody>
                    <a:bodyPr/>
                    <a:lstStyle/>
                    <a:p>
                      <a:pPr>
                        <a:lnSpc>
                          <a:spcPct val="115000"/>
                        </a:lnSpc>
                        <a:spcAft>
                          <a:spcPts val="0"/>
                        </a:spcAft>
                      </a:pPr>
                      <a:r>
                        <a:rPr lang="en-US" sz="1600" dirty="0">
                          <a:solidFill>
                            <a:schemeClr val="tx1"/>
                          </a:solidFill>
                          <a:effectLst/>
                        </a:rPr>
                        <a:t>Project </a:t>
                      </a:r>
                      <a:r>
                        <a:rPr lang="en-US" sz="1600" dirty="0" err="1" smtClean="0">
                          <a:solidFill>
                            <a:schemeClr val="tx1"/>
                          </a:solidFill>
                          <a:effectLst/>
                        </a:rPr>
                        <a:t>Endline</a:t>
                      </a:r>
                      <a:r>
                        <a:rPr lang="en-US" sz="1600" baseline="0" dirty="0" smtClean="0">
                          <a:solidFill>
                            <a:schemeClr val="tx1"/>
                          </a:solidFill>
                          <a:effectLst/>
                        </a:rPr>
                        <a:t> (Target)</a:t>
                      </a:r>
                      <a:endParaRPr lang="da-DK" sz="1600" dirty="0">
                        <a:solidFill>
                          <a:schemeClr val="tx1"/>
                        </a:solidFill>
                        <a:effectLst/>
                      </a:endParaRPr>
                    </a:p>
                    <a:p>
                      <a:pPr>
                        <a:lnSpc>
                          <a:spcPct val="115000"/>
                        </a:lnSpc>
                        <a:spcAft>
                          <a:spcPts val="0"/>
                        </a:spcAft>
                      </a:pPr>
                      <a:r>
                        <a:rPr lang="en-US" sz="1600" dirty="0">
                          <a:solidFill>
                            <a:schemeClr val="tx1"/>
                          </a:solidFill>
                          <a:effectLst/>
                        </a:rPr>
                        <a:t>[e.g., 6 months]</a:t>
                      </a:r>
                      <a:endParaRPr lang="da-DK" sz="1600" dirty="0">
                        <a:solidFill>
                          <a:schemeClr val="tx1"/>
                        </a:solidFill>
                        <a:effectLst/>
                        <a:latin typeface="Calibri"/>
                        <a:ea typeface="Times New Roman"/>
                        <a:cs typeface="Calibri"/>
                      </a:endParaRPr>
                    </a:p>
                  </a:txBody>
                  <a:tcPr marL="68580" marR="68580" marT="9525" marB="0"/>
                </a:tc>
              </a:tr>
              <a:tr h="1438380">
                <a:tc>
                  <a:txBody>
                    <a:bodyPr/>
                    <a:lstStyle/>
                    <a:p>
                      <a:pPr>
                        <a:lnSpc>
                          <a:spcPct val="115000"/>
                        </a:lnSpc>
                        <a:spcAft>
                          <a:spcPts val="0"/>
                        </a:spcAft>
                      </a:pPr>
                      <a:r>
                        <a:rPr lang="en-US" sz="1600" b="1" kern="1200" dirty="0" smtClean="0">
                          <a:solidFill>
                            <a:schemeClr val="tx1"/>
                          </a:solidFill>
                          <a:effectLst/>
                          <a:latin typeface="+mn-lt"/>
                          <a:ea typeface="+mn-ea"/>
                          <a:cs typeface="+mn-cs"/>
                        </a:rPr>
                        <a:t># of meetings with community members to plan and organize PS activities</a:t>
                      </a:r>
                      <a:endParaRPr lang="da-DK" sz="1600" dirty="0">
                        <a:solidFill>
                          <a:schemeClr val="tx1"/>
                        </a:solidFill>
                        <a:effectLst/>
                        <a:latin typeface="Calibri"/>
                        <a:ea typeface="Times New Roman"/>
                        <a:cs typeface="Calibri"/>
                      </a:endParaRPr>
                    </a:p>
                  </a:txBody>
                  <a:tcPr marL="68580" marR="68580" marT="9525" marB="0"/>
                </a:tc>
                <a:tc>
                  <a:txBody>
                    <a:bodyPr/>
                    <a:lstStyle/>
                    <a:p>
                      <a:pPr>
                        <a:lnSpc>
                          <a:spcPct val="115000"/>
                        </a:lnSpc>
                        <a:spcAft>
                          <a:spcPts val="0"/>
                        </a:spcAft>
                      </a:pPr>
                      <a:r>
                        <a:rPr lang="en-US" sz="1600" dirty="0" smtClean="0">
                          <a:solidFill>
                            <a:schemeClr val="tx1"/>
                          </a:solidFill>
                          <a:effectLst/>
                        </a:rPr>
                        <a:t>0 meetings.</a:t>
                      </a:r>
                      <a:endParaRPr lang="da-DK" sz="1600" dirty="0">
                        <a:solidFill>
                          <a:schemeClr val="tx1"/>
                        </a:solidFill>
                        <a:effectLst/>
                        <a:latin typeface="Calibri"/>
                        <a:ea typeface="Times New Roman"/>
                        <a:cs typeface="Calibri"/>
                      </a:endParaRPr>
                    </a:p>
                  </a:txBody>
                  <a:tcPr marL="68580" marR="68580" marT="9525" marB="0"/>
                </a:tc>
                <a:tc>
                  <a:txBody>
                    <a:bodyPr/>
                    <a:lstStyle/>
                    <a:p>
                      <a:pPr>
                        <a:lnSpc>
                          <a:spcPct val="115000"/>
                        </a:lnSpc>
                        <a:spcAft>
                          <a:spcPts val="0"/>
                        </a:spcAft>
                      </a:pPr>
                      <a:r>
                        <a:rPr lang="en-US" sz="1600" dirty="0" smtClean="0">
                          <a:solidFill>
                            <a:schemeClr val="tx1"/>
                          </a:solidFill>
                          <a:effectLst/>
                        </a:rPr>
                        <a:t>3 meetings</a:t>
                      </a:r>
                      <a:endParaRPr lang="da-DK" sz="1600" dirty="0">
                        <a:solidFill>
                          <a:schemeClr val="tx1"/>
                        </a:solidFill>
                        <a:effectLst/>
                        <a:latin typeface="Calibri"/>
                        <a:ea typeface="Times New Roman"/>
                        <a:cs typeface="Calibri"/>
                      </a:endParaRPr>
                    </a:p>
                  </a:txBody>
                  <a:tcPr marL="68580" marR="68580" marT="9525" marB="0"/>
                </a:tc>
                <a:tc>
                  <a:txBody>
                    <a:bodyPr/>
                    <a:lstStyle/>
                    <a:p>
                      <a:pPr>
                        <a:lnSpc>
                          <a:spcPct val="115000"/>
                        </a:lnSpc>
                        <a:spcAft>
                          <a:spcPts val="0"/>
                        </a:spcAft>
                      </a:pPr>
                      <a:r>
                        <a:rPr lang="en-US" sz="1600" dirty="0" smtClean="0">
                          <a:solidFill>
                            <a:schemeClr val="tx1"/>
                          </a:solidFill>
                          <a:effectLst/>
                        </a:rPr>
                        <a:t>6 meetings.  </a:t>
                      </a:r>
                      <a:endParaRPr lang="da-DK" sz="1600" dirty="0">
                        <a:solidFill>
                          <a:schemeClr val="tx1"/>
                        </a:solidFill>
                        <a:effectLst/>
                        <a:latin typeface="Calibri"/>
                        <a:ea typeface="Times New Roman"/>
                        <a:cs typeface="Calibri"/>
                      </a:endParaRPr>
                    </a:p>
                  </a:txBody>
                  <a:tcPr marL="68580" marR="68580" marT="9525" marB="0"/>
                </a:tc>
              </a:tr>
            </a:tbl>
          </a:graphicData>
        </a:graphic>
      </p:graphicFrame>
      <p:sp>
        <p:nvSpPr>
          <p:cNvPr id="9" name="Rectangle 1"/>
          <p:cNvSpPr>
            <a:spLocks noChangeArrowheads="1"/>
          </p:cNvSpPr>
          <p:nvPr/>
        </p:nvSpPr>
        <p:spPr bwMode="auto">
          <a:xfrm>
            <a:off x="1450975" y="375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960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the indicator guide</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984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Indicator guide</a:t>
            </a:r>
            <a:endParaRPr lang="en-GB" dirty="0"/>
          </a:p>
        </p:txBody>
      </p:sp>
      <p:sp>
        <p:nvSpPr>
          <p:cNvPr id="3" name="Content Placeholder 2"/>
          <p:cNvSpPr>
            <a:spLocks noGrp="1"/>
          </p:cNvSpPr>
          <p:nvPr>
            <p:ph idx="1"/>
          </p:nvPr>
        </p:nvSpPr>
        <p:spPr/>
        <p:txBody>
          <a:bodyPr/>
          <a:lstStyle/>
          <a:p>
            <a:r>
              <a:rPr lang="en-GB" dirty="0"/>
              <a:t>The Indicator Guide describes objectives and corresponding indicators at the level of the goal, outcome and outputs for many PS programmes.  </a:t>
            </a:r>
            <a:endParaRPr lang="en-GB" dirty="0" smtClean="0"/>
          </a:p>
          <a:p>
            <a:pPr marL="0" indent="0">
              <a:buNone/>
            </a:pPr>
            <a:endParaRPr lang="en-GB" dirty="0" smtClean="0"/>
          </a:p>
          <a:p>
            <a:r>
              <a:rPr lang="en-GB" dirty="0" smtClean="0"/>
              <a:t>It is </a:t>
            </a:r>
            <a:r>
              <a:rPr lang="en-GB" dirty="0"/>
              <a:t>intended to help with M&amp;E across PS programmes implemented by different NS’s. </a:t>
            </a:r>
            <a:endParaRPr lang="en-GB" dirty="0" smtClean="0"/>
          </a:p>
          <a:p>
            <a:pPr marL="0" indent="0">
              <a:buNone/>
            </a:pPr>
            <a:endParaRPr lang="en-GB" dirty="0" smtClean="0"/>
          </a:p>
          <a:p>
            <a:r>
              <a:rPr lang="en-GB" dirty="0" smtClean="0"/>
              <a:t>In </a:t>
            </a:r>
            <a:r>
              <a:rPr lang="en-GB" dirty="0"/>
              <a:t>the indicator tables, each set of objectives and their accompanying indicators describe those frequently used in monitoring and evaluating PS programmes. </a:t>
            </a:r>
            <a:endParaRPr lang="en-GB" dirty="0" smtClean="0"/>
          </a:p>
          <a:p>
            <a:endParaRPr lang="da-DK" dirty="0"/>
          </a:p>
          <a:p>
            <a:endParaRPr lang="en-GB" dirty="0"/>
          </a:p>
        </p:txBody>
      </p:sp>
    </p:spTree>
    <p:extLst>
      <p:ext uri="{BB962C8B-B14F-4D97-AF65-F5344CB8AC3E}">
        <p14:creationId xmlns:p14="http://schemas.microsoft.com/office/powerpoint/2010/main" val="818042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Tailor it to your programme</a:t>
            </a:r>
            <a:endParaRPr lang="en-GB" dirty="0"/>
          </a:p>
        </p:txBody>
      </p:sp>
      <p:sp>
        <p:nvSpPr>
          <p:cNvPr id="3" name="Content Placeholder 2"/>
          <p:cNvSpPr>
            <a:spLocks noGrp="1"/>
          </p:cNvSpPr>
          <p:nvPr>
            <p:ph idx="1"/>
          </p:nvPr>
        </p:nvSpPr>
        <p:spPr>
          <a:xfrm>
            <a:off x="457200" y="2348880"/>
            <a:ext cx="8291264" cy="3777283"/>
          </a:xfrm>
        </p:spPr>
        <p:txBody>
          <a:bodyPr/>
          <a:lstStyle/>
          <a:p>
            <a:pPr lvl="0">
              <a:buFont typeface="Arial" panose="020B0604020202020204" pitchFamily="34" charset="0"/>
              <a:buChar char="•"/>
            </a:pPr>
            <a:r>
              <a:rPr lang="en-GB" sz="1800" dirty="0" smtClean="0"/>
              <a:t>The </a:t>
            </a:r>
            <a:r>
              <a:rPr lang="en-GB" sz="1800" dirty="0"/>
              <a:t>objectives and indicators developed for each level are phrased in such a way that they can be tailored to specific programmes – that, is, for a particular type of target group or </a:t>
            </a:r>
            <a:r>
              <a:rPr lang="en-GB" sz="1800" dirty="0" smtClean="0"/>
              <a:t>problem</a:t>
            </a:r>
          </a:p>
          <a:p>
            <a:pPr marL="0" lvl="0" indent="0">
              <a:buNone/>
            </a:pPr>
            <a:r>
              <a:rPr lang="en-GB" sz="1800" dirty="0" smtClean="0"/>
              <a:t> </a:t>
            </a:r>
            <a:endParaRPr lang="da-DK" sz="1800" dirty="0"/>
          </a:p>
          <a:p>
            <a:pPr lvl="0"/>
            <a:r>
              <a:rPr lang="en-GB" sz="1800" dirty="0"/>
              <a:t>You can use this Indicator Guide as a roadmap to help you in developing an M&amp;E framework and indicators that will be most relevant for your own </a:t>
            </a:r>
            <a:r>
              <a:rPr lang="en-GB" sz="1800" dirty="0" smtClean="0"/>
              <a:t>programme</a:t>
            </a:r>
            <a:endParaRPr lang="en-GB" sz="1800" dirty="0"/>
          </a:p>
          <a:p>
            <a:pPr lvl="0"/>
            <a:endParaRPr lang="en-GB" sz="1800" dirty="0" smtClean="0"/>
          </a:p>
          <a:p>
            <a:pPr lvl="0"/>
            <a:r>
              <a:rPr lang="en-GB" sz="1800" dirty="0"/>
              <a:t>I</a:t>
            </a:r>
            <a:r>
              <a:rPr lang="en-GB" sz="1800" dirty="0" smtClean="0"/>
              <a:t>t </a:t>
            </a:r>
            <a:r>
              <a:rPr lang="en-GB" sz="1800" dirty="0"/>
              <a:t>is important to consider your specific programme (e.g., target group, activities, cultural context) in using this indicator </a:t>
            </a:r>
            <a:r>
              <a:rPr lang="en-GB" sz="1800" dirty="0" smtClean="0"/>
              <a:t>guide. You </a:t>
            </a:r>
            <a:r>
              <a:rPr lang="en-GB" sz="1800" dirty="0"/>
              <a:t>can:  </a:t>
            </a:r>
            <a:endParaRPr lang="da-DK" sz="1800" dirty="0"/>
          </a:p>
          <a:p>
            <a:pPr lvl="1"/>
            <a:r>
              <a:rPr lang="en-GB" sz="1400" dirty="0"/>
              <a:t>pick and choose from the objectives and indicators in this guide;</a:t>
            </a:r>
            <a:endParaRPr lang="da-DK" sz="1400" dirty="0"/>
          </a:p>
          <a:p>
            <a:pPr lvl="1"/>
            <a:r>
              <a:rPr lang="en-GB" sz="1400" dirty="0"/>
              <a:t>use the objectives and indicators as written or adapt them as needed; and/or</a:t>
            </a:r>
            <a:endParaRPr lang="da-DK" sz="1400" dirty="0"/>
          </a:p>
          <a:p>
            <a:pPr lvl="1"/>
            <a:r>
              <a:rPr lang="en-GB" sz="1400" dirty="0"/>
              <a:t>develop your own objectives and indicators for your particular programme</a:t>
            </a:r>
            <a:r>
              <a:rPr lang="en-GB" sz="1600" dirty="0"/>
              <a:t>.</a:t>
            </a:r>
            <a:endParaRPr lang="da-DK" sz="1600" dirty="0"/>
          </a:p>
          <a:p>
            <a:pPr lvl="0"/>
            <a:endParaRPr lang="da-DK" dirty="0"/>
          </a:p>
          <a:p>
            <a:endParaRPr lang="en-GB" dirty="0"/>
          </a:p>
        </p:txBody>
      </p:sp>
    </p:spTree>
    <p:extLst>
      <p:ext uri="{BB962C8B-B14F-4D97-AF65-F5344CB8AC3E}">
        <p14:creationId xmlns:p14="http://schemas.microsoft.com/office/powerpoint/2010/main" val="686411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guide</a:t>
            </a:r>
            <a:endParaRPr lang="en-GB" dirty="0"/>
          </a:p>
        </p:txBody>
      </p:sp>
      <p:sp>
        <p:nvSpPr>
          <p:cNvPr id="5" name="Rectangle 1"/>
          <p:cNvSpPr>
            <a:spLocks noChangeArrowheads="1"/>
          </p:cNvSpPr>
          <p:nvPr/>
        </p:nvSpPr>
        <p:spPr bwMode="auto">
          <a:xfrm>
            <a:off x="2141538" y="3924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4419228"/>
              </p:ext>
            </p:extLst>
          </p:nvPr>
        </p:nvGraphicFramePr>
        <p:xfrm>
          <a:off x="457200" y="3878412"/>
          <a:ext cx="8229600" cy="2574924"/>
        </p:xfrm>
        <a:graphic>
          <a:graphicData uri="http://schemas.openxmlformats.org/drawingml/2006/table">
            <a:tbl>
              <a:tblPr firstRow="1" bandRow="1">
                <a:tableStyleId>{5C22544A-7EE6-4342-B048-85BDC9FD1C3A}</a:tableStyleId>
              </a:tblPr>
              <a:tblGrid>
                <a:gridCol w="2057400"/>
                <a:gridCol w="2057400"/>
                <a:gridCol w="2057400"/>
                <a:gridCol w="2057400"/>
              </a:tblGrid>
              <a:tr h="1287462">
                <a:tc>
                  <a:txBody>
                    <a:bodyPr/>
                    <a:lstStyle/>
                    <a:p>
                      <a:pPr algn="ctr"/>
                      <a:r>
                        <a:rPr lang="en-US" sz="2000" dirty="0" smtClean="0">
                          <a:solidFill>
                            <a:schemeClr val="tx1"/>
                          </a:solidFill>
                        </a:rPr>
                        <a:t>Outcome 1: Capacity</a:t>
                      </a:r>
                      <a:r>
                        <a:rPr lang="en-US" sz="2000" baseline="0" dirty="0" smtClean="0">
                          <a:solidFill>
                            <a:schemeClr val="tx1"/>
                          </a:solidFill>
                        </a:rPr>
                        <a:t> building</a:t>
                      </a:r>
                      <a:endParaRPr lang="en-US" sz="2000" dirty="0">
                        <a:solidFill>
                          <a:schemeClr val="tx1"/>
                        </a:solidFill>
                      </a:endParaRPr>
                    </a:p>
                  </a:txBody>
                  <a:tcPr>
                    <a:solidFill>
                      <a:schemeClr val="accent5">
                        <a:lumMod val="90000"/>
                      </a:schemeClr>
                    </a:solidFill>
                  </a:tcPr>
                </a:tc>
                <a:tc>
                  <a:txBody>
                    <a:bodyPr/>
                    <a:lstStyle/>
                    <a:p>
                      <a:pPr algn="ctr"/>
                      <a:r>
                        <a:rPr lang="en-US" sz="2000" dirty="0" smtClean="0">
                          <a:solidFill>
                            <a:schemeClr val="tx1"/>
                          </a:solidFill>
                        </a:rPr>
                        <a:t>Outcome 2: Caring for staff and volunteers </a:t>
                      </a:r>
                      <a:endParaRPr lang="en-US" sz="2000" dirty="0">
                        <a:solidFill>
                          <a:schemeClr val="tx1"/>
                        </a:solidFill>
                      </a:endParaRPr>
                    </a:p>
                  </a:txBody>
                  <a:tcPr>
                    <a:solidFill>
                      <a:schemeClr val="accent1">
                        <a:lumMod val="90000"/>
                      </a:schemeClr>
                    </a:solidFill>
                  </a:tcPr>
                </a:tc>
                <a:tc>
                  <a:txBody>
                    <a:bodyPr/>
                    <a:lstStyle/>
                    <a:p>
                      <a:pPr algn="ctr"/>
                      <a:r>
                        <a:rPr lang="en-US" sz="2000" dirty="0" smtClean="0">
                          <a:solidFill>
                            <a:schemeClr val="tx1"/>
                          </a:solidFill>
                        </a:rPr>
                        <a:t>Outcome 3:</a:t>
                      </a:r>
                    </a:p>
                    <a:p>
                      <a:pPr algn="ctr"/>
                      <a:r>
                        <a:rPr lang="en-US" sz="2000" dirty="0" smtClean="0">
                          <a:solidFill>
                            <a:schemeClr val="tx1"/>
                          </a:solidFill>
                        </a:rPr>
                        <a:t>PS service</a:t>
                      </a:r>
                      <a:r>
                        <a:rPr lang="en-US" sz="2000" baseline="0" dirty="0" smtClean="0">
                          <a:solidFill>
                            <a:schemeClr val="tx1"/>
                          </a:solidFill>
                        </a:rPr>
                        <a:t> provision</a:t>
                      </a:r>
                      <a:endParaRPr lang="en-US" sz="2000" dirty="0">
                        <a:solidFill>
                          <a:schemeClr val="tx1"/>
                        </a:solidFill>
                      </a:endParaRPr>
                    </a:p>
                  </a:txBody>
                  <a:tcPr>
                    <a:solidFill>
                      <a:schemeClr val="bg1">
                        <a:lumMod val="85000"/>
                      </a:schemeClr>
                    </a:solidFill>
                  </a:tcPr>
                </a:tc>
                <a:tc>
                  <a:txBody>
                    <a:bodyPr/>
                    <a:lstStyle/>
                    <a:p>
                      <a:pPr algn="ctr"/>
                      <a:r>
                        <a:rPr lang="en-US" sz="2000" dirty="0" smtClean="0">
                          <a:solidFill>
                            <a:schemeClr val="tx1"/>
                          </a:solidFill>
                        </a:rPr>
                        <a:t>Outcome 4: Community engagement</a:t>
                      </a:r>
                      <a:endParaRPr lang="en-US" sz="2000" dirty="0">
                        <a:solidFill>
                          <a:schemeClr val="tx1"/>
                        </a:solidFill>
                      </a:endParaRPr>
                    </a:p>
                  </a:txBody>
                  <a:tcPr>
                    <a:solidFill>
                      <a:schemeClr val="bg1">
                        <a:lumMod val="75000"/>
                      </a:schemeClr>
                    </a:solidFill>
                  </a:tcPr>
                </a:tc>
              </a:tr>
              <a:tr h="1287462">
                <a:tc>
                  <a:txBody>
                    <a:bodyPr/>
                    <a:lstStyle/>
                    <a:p>
                      <a:pPr algn="ctr"/>
                      <a:r>
                        <a:rPr lang="en-US" sz="2000" dirty="0" smtClean="0">
                          <a:solidFill>
                            <a:schemeClr val="tx1"/>
                          </a:solidFill>
                        </a:rPr>
                        <a:t>Outputs</a:t>
                      </a:r>
                      <a:r>
                        <a:rPr lang="en-US" sz="2000" baseline="0" dirty="0" smtClean="0">
                          <a:solidFill>
                            <a:schemeClr val="tx1"/>
                          </a:solidFill>
                        </a:rPr>
                        <a:t> for outcome 1</a:t>
                      </a:r>
                      <a:endParaRPr lang="en-US" sz="2000" dirty="0">
                        <a:solidFill>
                          <a:schemeClr val="tx1"/>
                        </a:solidFill>
                      </a:endParaRPr>
                    </a:p>
                  </a:txBody>
                  <a:tcPr>
                    <a:solidFill>
                      <a:schemeClr val="accent5">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Outputs</a:t>
                      </a:r>
                      <a:r>
                        <a:rPr lang="en-US" sz="2000" baseline="0" dirty="0" smtClean="0">
                          <a:solidFill>
                            <a:schemeClr val="tx1"/>
                          </a:solidFill>
                        </a:rPr>
                        <a:t> for outcome 2</a:t>
                      </a:r>
                      <a:endParaRPr lang="en-US" sz="2000" dirty="0" smtClean="0">
                        <a:solidFill>
                          <a:schemeClr val="tx1"/>
                        </a:solidFill>
                      </a:endParaRPr>
                    </a:p>
                    <a:p>
                      <a:pPr algn="ctr"/>
                      <a:endParaRPr lang="en-US" sz="2000" dirty="0">
                        <a:solidFill>
                          <a:schemeClr val="tx1"/>
                        </a:solidFill>
                      </a:endParaRPr>
                    </a:p>
                  </a:txBody>
                  <a:tcPr>
                    <a:solidFill>
                      <a:schemeClr val="accent1">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Outputs</a:t>
                      </a:r>
                      <a:r>
                        <a:rPr lang="en-US" sz="2000" baseline="0" dirty="0" smtClean="0">
                          <a:solidFill>
                            <a:schemeClr val="tx1"/>
                          </a:solidFill>
                        </a:rPr>
                        <a:t> for outcome 3</a:t>
                      </a:r>
                      <a:endParaRPr lang="en-US" sz="2000" dirty="0" smtClean="0">
                        <a:solidFill>
                          <a:schemeClr val="tx1"/>
                        </a:solidFill>
                      </a:endParaRPr>
                    </a:p>
                    <a:p>
                      <a:pPr algn="ctr"/>
                      <a:endParaRPr lang="en-US" sz="2000" dirty="0">
                        <a:solidFill>
                          <a:schemeClr val="tx1"/>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Outputs</a:t>
                      </a:r>
                      <a:r>
                        <a:rPr lang="en-US" sz="2000" baseline="0" dirty="0" smtClean="0">
                          <a:solidFill>
                            <a:schemeClr val="tx1"/>
                          </a:solidFill>
                        </a:rPr>
                        <a:t> for outcome 4</a:t>
                      </a:r>
                      <a:endParaRPr lang="en-US" sz="2000" dirty="0" smtClean="0">
                        <a:solidFill>
                          <a:schemeClr val="tx1"/>
                        </a:solidFill>
                      </a:endParaRPr>
                    </a:p>
                    <a:p>
                      <a:pPr algn="ctr"/>
                      <a:endParaRPr lang="en-US" sz="2000" dirty="0">
                        <a:solidFill>
                          <a:schemeClr val="tx1"/>
                        </a:solidFill>
                      </a:endParaRPr>
                    </a:p>
                  </a:txBody>
                  <a:tcPr>
                    <a:solidFill>
                      <a:schemeClr val="bg1">
                        <a:lumMod val="7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01391128"/>
              </p:ext>
            </p:extLst>
          </p:nvPr>
        </p:nvGraphicFramePr>
        <p:xfrm>
          <a:off x="2915816" y="2492896"/>
          <a:ext cx="2880320" cy="936496"/>
        </p:xfrm>
        <a:graphic>
          <a:graphicData uri="http://schemas.openxmlformats.org/drawingml/2006/table">
            <a:tbl>
              <a:tblPr firstRow="1" bandRow="1">
                <a:tableStyleId>{5C22544A-7EE6-4342-B048-85BDC9FD1C3A}</a:tableStyleId>
              </a:tblPr>
              <a:tblGrid>
                <a:gridCol w="2880320"/>
              </a:tblGrid>
              <a:tr h="93649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Goal</a:t>
                      </a:r>
                    </a:p>
                    <a:p>
                      <a:endParaRPr lang="en-US" dirty="0"/>
                    </a:p>
                  </a:txBody>
                  <a:tcPr/>
                </a:tc>
              </a:tr>
            </a:tbl>
          </a:graphicData>
        </a:graphic>
      </p:graphicFrame>
    </p:spTree>
    <p:extLst>
      <p:ext uri="{BB962C8B-B14F-4D97-AF65-F5344CB8AC3E}">
        <p14:creationId xmlns:p14="http://schemas.microsoft.com/office/powerpoint/2010/main" val="242456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objective statements</a:t>
            </a:r>
            <a:endParaRPr lang="en-GB" dirty="0"/>
          </a:p>
        </p:txBody>
      </p:sp>
      <p:sp>
        <p:nvSpPr>
          <p:cNvPr id="3" name="Content Placeholder 2"/>
          <p:cNvSpPr>
            <a:spLocks noGrp="1"/>
          </p:cNvSpPr>
          <p:nvPr>
            <p:ph idx="1"/>
          </p:nvPr>
        </p:nvSpPr>
        <p:spPr/>
        <p:txBody>
          <a:bodyPr/>
          <a:lstStyle/>
          <a:p>
            <a:pPr marL="0" indent="0">
              <a:buNone/>
            </a:pPr>
            <a:r>
              <a:rPr lang="en-GB" b="1" dirty="0" smtClean="0"/>
              <a:t>Group work:</a:t>
            </a:r>
          </a:p>
          <a:p>
            <a:pPr marL="0" indent="0">
              <a:buNone/>
            </a:pPr>
            <a:endParaRPr lang="en-GB" dirty="0"/>
          </a:p>
          <a:p>
            <a:pPr marL="0" indent="0">
              <a:buNone/>
            </a:pPr>
            <a:r>
              <a:rPr lang="en-GB" dirty="0" smtClean="0"/>
              <a:t>Place the objective </a:t>
            </a:r>
            <a:r>
              <a:rPr lang="en-GB" dirty="0"/>
              <a:t>statements in the most logical manner, so the statements correspond with their header and goal, outcome, output </a:t>
            </a:r>
            <a:r>
              <a:rPr lang="en-GB" dirty="0" smtClean="0"/>
              <a:t>level.</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659431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Sessions</a:t>
            </a:r>
            <a:endParaRPr lang="en-GB" dirty="0"/>
          </a:p>
        </p:txBody>
      </p:sp>
      <p:sp>
        <p:nvSpPr>
          <p:cNvPr id="3" name="Content Placeholder 2"/>
          <p:cNvSpPr>
            <a:spLocks noGrp="1"/>
          </p:cNvSpPr>
          <p:nvPr>
            <p:ph idx="1"/>
          </p:nvPr>
        </p:nvSpPr>
        <p:spPr>
          <a:xfrm>
            <a:off x="457200" y="2060848"/>
            <a:ext cx="8229600" cy="3633341"/>
          </a:xfrm>
        </p:spPr>
        <p:txBody>
          <a:bodyPr/>
          <a:lstStyle/>
          <a:p>
            <a:pPr marL="0" indent="0">
              <a:buNone/>
            </a:pPr>
            <a:r>
              <a:rPr lang="en-GB" sz="1600" b="1" dirty="0" smtClean="0"/>
              <a:t>Day 1</a:t>
            </a:r>
          </a:p>
          <a:p>
            <a:r>
              <a:rPr lang="en-GB" sz="1400" dirty="0" smtClean="0"/>
              <a:t>Setting </a:t>
            </a:r>
            <a:r>
              <a:rPr lang="en-GB" sz="1400" dirty="0"/>
              <a:t>the scene – programming for psychosocial support interventions</a:t>
            </a:r>
            <a:endParaRPr lang="da-DK" sz="1400" dirty="0"/>
          </a:p>
          <a:p>
            <a:r>
              <a:rPr lang="en-GB" sz="1400" dirty="0"/>
              <a:t>Introduction to M&amp;E framework</a:t>
            </a:r>
            <a:endParaRPr lang="da-DK" sz="1400" dirty="0"/>
          </a:p>
          <a:p>
            <a:r>
              <a:rPr lang="en-GB" sz="1400" dirty="0"/>
              <a:t>Basic M&amp;E principles and programme </a:t>
            </a:r>
            <a:r>
              <a:rPr lang="en-GB" sz="1400" dirty="0" smtClean="0"/>
              <a:t>management</a:t>
            </a:r>
          </a:p>
          <a:p>
            <a:r>
              <a:rPr lang="en-GB" sz="1400" dirty="0"/>
              <a:t>Indicator </a:t>
            </a:r>
            <a:r>
              <a:rPr lang="en-GB" sz="1400" dirty="0" smtClean="0"/>
              <a:t>guid</a:t>
            </a:r>
            <a:r>
              <a:rPr lang="en-GB" sz="1400" dirty="0"/>
              <a:t>e</a:t>
            </a:r>
            <a:endParaRPr lang="da-DK" sz="1400" dirty="0"/>
          </a:p>
          <a:p>
            <a:r>
              <a:rPr lang="en-GB" sz="1400" dirty="0" smtClean="0"/>
              <a:t>Data </a:t>
            </a:r>
            <a:r>
              <a:rPr lang="en-GB" sz="1400" dirty="0"/>
              <a:t>collection – principles and ethics</a:t>
            </a:r>
            <a:endParaRPr lang="da-DK" sz="1400" dirty="0"/>
          </a:p>
          <a:p>
            <a:pPr marL="0" indent="0">
              <a:buNone/>
            </a:pPr>
            <a:r>
              <a:rPr lang="en-GB" sz="1600" b="1" dirty="0" smtClean="0"/>
              <a:t>Day 2</a:t>
            </a:r>
          </a:p>
          <a:p>
            <a:pPr>
              <a:buFont typeface="Arial" panose="020B0604020202020204" pitchFamily="34" charset="0"/>
              <a:buChar char="•"/>
            </a:pPr>
            <a:r>
              <a:rPr lang="en-GB" sz="1400" dirty="0"/>
              <a:t>Assessment</a:t>
            </a:r>
            <a:endParaRPr lang="da-DK" sz="1400" dirty="0"/>
          </a:p>
          <a:p>
            <a:pPr>
              <a:buFont typeface="Arial" panose="020B0604020202020204" pitchFamily="34" charset="0"/>
              <a:buChar char="•"/>
            </a:pPr>
            <a:r>
              <a:rPr lang="en-GB" sz="1400" dirty="0" smtClean="0"/>
              <a:t>Psychosocial </a:t>
            </a:r>
            <a:r>
              <a:rPr lang="en-GB" sz="1400" dirty="0"/>
              <a:t>interventions – programme design </a:t>
            </a:r>
            <a:endParaRPr lang="da-DK" sz="1400" dirty="0"/>
          </a:p>
          <a:p>
            <a:r>
              <a:rPr lang="en-GB" sz="1400" dirty="0" err="1" smtClean="0"/>
              <a:t>Logframe</a:t>
            </a:r>
            <a:endParaRPr lang="da-DK" sz="1400" dirty="0"/>
          </a:p>
          <a:p>
            <a:pPr marL="0" indent="0">
              <a:buNone/>
            </a:pPr>
            <a:r>
              <a:rPr lang="en-GB" sz="1600" b="1" dirty="0" smtClean="0"/>
              <a:t>Day 3</a:t>
            </a:r>
          </a:p>
          <a:p>
            <a:r>
              <a:rPr lang="en-GB" sz="1400" dirty="0" smtClean="0"/>
              <a:t>Getting </a:t>
            </a:r>
            <a:r>
              <a:rPr lang="en-GB" sz="1400" dirty="0"/>
              <a:t>to know the toolbox – means of verification</a:t>
            </a:r>
            <a:endParaRPr lang="da-DK" sz="1400" dirty="0"/>
          </a:p>
          <a:p>
            <a:r>
              <a:rPr lang="en-GB" sz="1400" dirty="0"/>
              <a:t>Measuring PS wellbeing</a:t>
            </a:r>
            <a:endParaRPr lang="da-DK" sz="1400" dirty="0"/>
          </a:p>
          <a:p>
            <a:r>
              <a:rPr lang="en-GB" sz="1400" dirty="0"/>
              <a:t>Development of M&amp;E plan</a:t>
            </a:r>
            <a:endParaRPr lang="da-DK" sz="1400" dirty="0"/>
          </a:p>
          <a:p>
            <a:r>
              <a:rPr lang="en-GB" sz="1400" dirty="0"/>
              <a:t>Organising data</a:t>
            </a:r>
            <a:endParaRPr lang="da-DK" sz="1400" dirty="0"/>
          </a:p>
          <a:p>
            <a:r>
              <a:rPr lang="en-GB" sz="1400" dirty="0"/>
              <a:t>Evaluation of PS programmes – lessons learned</a:t>
            </a:r>
            <a:endParaRPr lang="da-DK" sz="1400" dirty="0"/>
          </a:p>
        </p:txBody>
      </p:sp>
    </p:spTree>
    <p:extLst>
      <p:ext uri="{BB962C8B-B14F-4D97-AF65-F5344CB8AC3E}">
        <p14:creationId xmlns:p14="http://schemas.microsoft.com/office/powerpoint/2010/main" val="320507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indicator guide</a:t>
            </a:r>
            <a:endParaRPr lang="en-GB" dirty="0"/>
          </a:p>
        </p:txBody>
      </p:sp>
      <p:sp>
        <p:nvSpPr>
          <p:cNvPr id="3" name="Content Placeholder 2"/>
          <p:cNvSpPr>
            <a:spLocks noGrp="1"/>
          </p:cNvSpPr>
          <p:nvPr>
            <p:ph idx="1"/>
          </p:nvPr>
        </p:nvSpPr>
        <p:spPr/>
        <p:txBody>
          <a:bodyPr/>
          <a:lstStyle/>
          <a:p>
            <a:pPr lvl="0"/>
            <a:r>
              <a:rPr lang="en-GB" sz="1600" u="sng" dirty="0"/>
              <a:t>Select your goal:  </a:t>
            </a:r>
            <a:r>
              <a:rPr lang="en-GB" sz="1600" dirty="0"/>
              <a:t>The programme might be a stand-alone PS programme or a component in a larger programme. Define the goal based on needs assessment and the </a:t>
            </a:r>
            <a:r>
              <a:rPr lang="en-GB" sz="1600" dirty="0" err="1"/>
              <a:t>longterm</a:t>
            </a:r>
            <a:r>
              <a:rPr lang="en-GB" sz="1600" dirty="0"/>
              <a:t> impact the whole programme wish to achieve. </a:t>
            </a:r>
            <a:endParaRPr lang="da-DK" sz="1600" dirty="0"/>
          </a:p>
          <a:p>
            <a:endParaRPr lang="en-GB" sz="1600" u="sng" dirty="0" smtClean="0"/>
          </a:p>
          <a:p>
            <a:r>
              <a:rPr lang="en-GB" sz="1600" u="sng" dirty="0" smtClean="0"/>
              <a:t>Select Outcomes</a:t>
            </a:r>
            <a:r>
              <a:rPr lang="en-GB" sz="1600" dirty="0"/>
              <a:t>:  Look over the key outcomes to determine how they may relate to your programme.  C</a:t>
            </a:r>
            <a:r>
              <a:rPr lang="en-GB" sz="1600" dirty="0" smtClean="0"/>
              <a:t>onsider </a:t>
            </a:r>
            <a:r>
              <a:rPr lang="en-GB" sz="1600" dirty="0"/>
              <a:t>outcomes for both the target beneficiaries and the NS staff and volunteers Consider how to tailor </a:t>
            </a:r>
            <a:r>
              <a:rPr lang="en-GB" sz="1600" dirty="0" smtClean="0"/>
              <a:t>the outcomes </a:t>
            </a:r>
            <a:r>
              <a:rPr lang="en-GB" sz="1600" dirty="0"/>
              <a:t>and indicators to your target group, programme approach and specific context.  Remember the </a:t>
            </a:r>
            <a:r>
              <a:rPr lang="en-GB" sz="1600" dirty="0" smtClean="0"/>
              <a:t>outcomes </a:t>
            </a:r>
            <a:r>
              <a:rPr lang="en-GB" sz="1600" dirty="0"/>
              <a:t>and indicators are not an exhaustive list! </a:t>
            </a:r>
          </a:p>
          <a:p>
            <a:pPr marL="0" lvl="0" indent="0">
              <a:buNone/>
            </a:pPr>
            <a:r>
              <a:rPr lang="en-GB" sz="1600" dirty="0" smtClean="0"/>
              <a:t>.  </a:t>
            </a:r>
          </a:p>
          <a:p>
            <a:pPr lvl="0"/>
            <a:r>
              <a:rPr lang="en-GB" sz="1600" u="sng" dirty="0" smtClean="0"/>
              <a:t>Select </a:t>
            </a:r>
            <a:r>
              <a:rPr lang="en-GB" sz="1600" u="sng" dirty="0"/>
              <a:t>Outputs</a:t>
            </a:r>
            <a:r>
              <a:rPr lang="en-GB" sz="1600" dirty="0"/>
              <a:t>:  For </a:t>
            </a:r>
            <a:r>
              <a:rPr lang="en-GB" sz="1600" dirty="0" smtClean="0"/>
              <a:t>each outcome</a:t>
            </a:r>
            <a:r>
              <a:rPr lang="en-GB" sz="1600" dirty="0"/>
              <a:t>, review the outputs </a:t>
            </a:r>
            <a:r>
              <a:rPr lang="en-GB" sz="1600" dirty="0" smtClean="0"/>
              <a:t>and indicators to </a:t>
            </a:r>
            <a:r>
              <a:rPr lang="en-GB" sz="1600" dirty="0"/>
              <a:t>see how they may relate to your programme and its specific activities. </a:t>
            </a:r>
            <a:r>
              <a:rPr lang="en-GB" sz="1600" dirty="0" smtClean="0"/>
              <a:t>Remember </a:t>
            </a:r>
            <a:r>
              <a:rPr lang="en-GB" sz="1600" dirty="0"/>
              <a:t>to consider activities you will implement related to VP/protection and care for NS volunteers.  Then consider how to adapt relevant outputs and indicators to your programme, and what additional outputs and indicators you may want to develop</a:t>
            </a:r>
            <a:r>
              <a:rPr lang="en-GB" dirty="0"/>
              <a:t>.</a:t>
            </a:r>
            <a:endParaRPr lang="da-DK" dirty="0"/>
          </a:p>
          <a:p>
            <a:endParaRPr lang="en-GB" dirty="0"/>
          </a:p>
        </p:txBody>
      </p:sp>
    </p:spTree>
    <p:extLst>
      <p:ext uri="{BB962C8B-B14F-4D97-AF65-F5344CB8AC3E}">
        <p14:creationId xmlns:p14="http://schemas.microsoft.com/office/powerpoint/2010/main" val="1408563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 objective statements have corresponding indicators and MOV</a:t>
            </a:r>
            <a:br>
              <a:rPr lang="en-GB" dirty="0"/>
            </a:br>
            <a:endParaRPr lang="en-GB" dirty="0"/>
          </a:p>
        </p:txBody>
      </p:sp>
      <p:sp>
        <p:nvSpPr>
          <p:cNvPr id="3" name="Content Placeholder 2"/>
          <p:cNvSpPr>
            <a:spLocks noGrp="1"/>
          </p:cNvSpPr>
          <p:nvPr>
            <p:ph idx="1"/>
          </p:nvPr>
        </p:nvSpPr>
        <p:spPr/>
        <p:txBody>
          <a:bodyPr/>
          <a:lstStyle/>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16414754"/>
              </p:ext>
            </p:extLst>
          </p:nvPr>
        </p:nvGraphicFramePr>
        <p:xfrm>
          <a:off x="683568" y="2204864"/>
          <a:ext cx="7488833" cy="4235044"/>
        </p:xfrm>
        <a:graphic>
          <a:graphicData uri="http://schemas.openxmlformats.org/drawingml/2006/table">
            <a:tbl>
              <a:tblPr firstRow="1" firstCol="1" bandRow="1">
                <a:tableStyleId>{5C22544A-7EE6-4342-B048-85BDC9FD1C3A}</a:tableStyleId>
              </a:tblPr>
              <a:tblGrid>
                <a:gridCol w="2496777"/>
                <a:gridCol w="2496777"/>
                <a:gridCol w="2495279"/>
              </a:tblGrid>
              <a:tr h="173116">
                <a:tc>
                  <a:txBody>
                    <a:bodyPr/>
                    <a:lstStyle/>
                    <a:p>
                      <a:pPr>
                        <a:spcAft>
                          <a:spcPts val="0"/>
                        </a:spcAft>
                      </a:pPr>
                      <a:r>
                        <a:rPr lang="en-US" sz="1400" dirty="0">
                          <a:solidFill>
                            <a:schemeClr val="tx1"/>
                          </a:solidFill>
                          <a:effectLst/>
                        </a:rPr>
                        <a:t>Outcome</a:t>
                      </a:r>
                      <a:endParaRPr lang="da-DK" sz="1400" dirty="0">
                        <a:solidFill>
                          <a:schemeClr val="tx1"/>
                        </a:solidFill>
                        <a:effectLst/>
                        <a:latin typeface="Times New Roman"/>
                        <a:ea typeface="MS Mincho"/>
                      </a:endParaRPr>
                    </a:p>
                  </a:txBody>
                  <a:tcPr marL="56891" marR="56891" marT="0" marB="0"/>
                </a:tc>
                <a:tc>
                  <a:txBody>
                    <a:bodyPr/>
                    <a:lstStyle/>
                    <a:p>
                      <a:pPr>
                        <a:spcAft>
                          <a:spcPts val="0"/>
                        </a:spcAft>
                      </a:pPr>
                      <a:r>
                        <a:rPr lang="en-US" sz="1400" dirty="0">
                          <a:solidFill>
                            <a:schemeClr val="tx1"/>
                          </a:solidFill>
                          <a:effectLst/>
                        </a:rPr>
                        <a:t>Indicators</a:t>
                      </a:r>
                      <a:endParaRPr lang="da-DK" sz="1400" dirty="0">
                        <a:solidFill>
                          <a:schemeClr val="tx1"/>
                        </a:solidFill>
                        <a:effectLst/>
                        <a:latin typeface="Times New Roman"/>
                        <a:ea typeface="MS Mincho"/>
                      </a:endParaRPr>
                    </a:p>
                  </a:txBody>
                  <a:tcPr marL="56891" marR="56891" marT="0" marB="0"/>
                </a:tc>
                <a:tc>
                  <a:txBody>
                    <a:bodyPr/>
                    <a:lstStyle/>
                    <a:p>
                      <a:pPr>
                        <a:spcAft>
                          <a:spcPts val="0"/>
                        </a:spcAft>
                      </a:pPr>
                      <a:r>
                        <a:rPr lang="en-US" sz="1400" dirty="0" err="1">
                          <a:solidFill>
                            <a:schemeClr val="tx1"/>
                          </a:solidFill>
                          <a:effectLst/>
                        </a:rPr>
                        <a:t>MoV</a:t>
                      </a:r>
                      <a:endParaRPr lang="da-DK" sz="1400" dirty="0">
                        <a:solidFill>
                          <a:schemeClr val="tx1"/>
                        </a:solidFill>
                        <a:effectLst/>
                        <a:latin typeface="Times New Roman"/>
                        <a:ea typeface="MS Mincho"/>
                      </a:endParaRPr>
                    </a:p>
                  </a:txBody>
                  <a:tcPr marL="56891" marR="56891" marT="0" marB="0"/>
                </a:tc>
              </a:tr>
              <a:tr h="865583">
                <a:tc>
                  <a:txBody>
                    <a:bodyPr/>
                    <a:lstStyle/>
                    <a:p>
                      <a:pPr>
                        <a:spcAft>
                          <a:spcPts val="0"/>
                        </a:spcAft>
                      </a:pPr>
                      <a:r>
                        <a:rPr lang="en-US" sz="1200" dirty="0">
                          <a:solidFill>
                            <a:schemeClr val="tx1"/>
                          </a:solidFill>
                          <a:effectLst/>
                        </a:rPr>
                        <a:t>A supportive and caring working environment is achieved and sustained for volunteers in the PS </a:t>
                      </a:r>
                      <a:r>
                        <a:rPr lang="en-US" sz="1200" dirty="0" err="1">
                          <a:solidFill>
                            <a:schemeClr val="tx1"/>
                          </a:solidFill>
                          <a:effectLst/>
                        </a:rPr>
                        <a:t>programme</a:t>
                      </a:r>
                      <a:r>
                        <a:rPr lang="en-US" sz="1200" dirty="0">
                          <a:effectLst/>
                        </a:rPr>
                        <a:t>.</a:t>
                      </a:r>
                      <a:endParaRPr lang="da-DK" sz="1200" dirty="0">
                        <a:effectLst/>
                      </a:endParaRPr>
                    </a:p>
                    <a:p>
                      <a:pPr>
                        <a:spcAft>
                          <a:spcPts val="0"/>
                        </a:spcAft>
                      </a:pPr>
                      <a:r>
                        <a:rPr lang="en-US" sz="1000" dirty="0">
                          <a:effectLst/>
                        </a:rPr>
                        <a:t> </a:t>
                      </a:r>
                      <a:endParaRPr lang="da-DK" sz="1000" dirty="0">
                        <a:effectLst/>
                        <a:latin typeface="Times New Roman"/>
                        <a:ea typeface="MS Mincho"/>
                      </a:endParaRPr>
                    </a:p>
                  </a:txBody>
                  <a:tcPr marL="56891" marR="56891" marT="0" marB="0"/>
                </a:tc>
                <a:tc>
                  <a:txBody>
                    <a:bodyPr/>
                    <a:lstStyle/>
                    <a:p>
                      <a:pPr>
                        <a:spcAft>
                          <a:spcPts val="0"/>
                        </a:spcAft>
                      </a:pPr>
                      <a:r>
                        <a:rPr lang="en-US" sz="900" b="1" dirty="0">
                          <a:effectLst/>
                        </a:rPr>
                        <a:t>Awareness of caring working environment</a:t>
                      </a:r>
                      <a:endParaRPr lang="da-DK" sz="1000" b="1" dirty="0">
                        <a:effectLst/>
                      </a:endParaRPr>
                    </a:p>
                    <a:p>
                      <a:pPr>
                        <a:spcAft>
                          <a:spcPts val="0"/>
                        </a:spcAft>
                      </a:pPr>
                      <a:r>
                        <a:rPr lang="en-US" sz="900" dirty="0">
                          <a:effectLst/>
                        </a:rPr>
                        <a:t>% of NS managers, staff and volunteers aware of their NS self and team care policies, procedures and resources (e.g., materials, referrals) for volunteers.</a:t>
                      </a:r>
                      <a:endParaRPr lang="da-DK" sz="1000" dirty="0">
                        <a:effectLst/>
                        <a:latin typeface="Times New Roman"/>
                        <a:ea typeface="MS Mincho"/>
                      </a:endParaRPr>
                    </a:p>
                  </a:txBody>
                  <a:tcPr marL="56891" marR="56891" marT="0" marB="0"/>
                </a:tc>
                <a:tc>
                  <a:txBody>
                    <a:bodyPr/>
                    <a:lstStyle/>
                    <a:p>
                      <a:pPr>
                        <a:spcAft>
                          <a:spcPts val="0"/>
                        </a:spcAft>
                      </a:pPr>
                      <a:r>
                        <a:rPr lang="en-US" sz="900">
                          <a:effectLst/>
                        </a:rPr>
                        <a:t>Caring for Volunteers Tools*</a:t>
                      </a:r>
                      <a:endParaRPr lang="da-DK" sz="1000">
                        <a:effectLst/>
                        <a:latin typeface="Times New Roman"/>
                        <a:ea typeface="MS Mincho"/>
                      </a:endParaRPr>
                    </a:p>
                  </a:txBody>
                  <a:tcPr marL="56891" marR="56891" marT="0" marB="0"/>
                </a:tc>
              </a:tr>
              <a:tr h="1558050">
                <a:tc>
                  <a:txBody>
                    <a:bodyPr/>
                    <a:lstStyle/>
                    <a:p>
                      <a:pPr>
                        <a:spcAft>
                          <a:spcPts val="0"/>
                        </a:spcAft>
                      </a:pPr>
                      <a:r>
                        <a:rPr lang="en-US" sz="1000" dirty="0">
                          <a:effectLst/>
                        </a:rPr>
                        <a:t> </a:t>
                      </a:r>
                      <a:endParaRPr lang="da-DK" sz="1000" dirty="0">
                        <a:effectLst/>
                        <a:latin typeface="Times New Roman"/>
                        <a:ea typeface="MS Mincho"/>
                      </a:endParaRPr>
                    </a:p>
                  </a:txBody>
                  <a:tcPr marL="56891" marR="56891" marT="0" marB="0"/>
                </a:tc>
                <a:tc>
                  <a:txBody>
                    <a:bodyPr/>
                    <a:lstStyle/>
                    <a:p>
                      <a:pPr>
                        <a:spcAft>
                          <a:spcPts val="0"/>
                        </a:spcAft>
                      </a:pPr>
                      <a:r>
                        <a:rPr lang="en-US" sz="900" b="1" dirty="0">
                          <a:effectLst/>
                        </a:rPr>
                        <a:t>Volunteer satisfaction </a:t>
                      </a:r>
                      <a:endParaRPr lang="da-DK" sz="1000" b="1" dirty="0">
                        <a:effectLst/>
                      </a:endParaRPr>
                    </a:p>
                    <a:p>
                      <a:pPr>
                        <a:spcAft>
                          <a:spcPts val="0"/>
                        </a:spcAft>
                      </a:pPr>
                      <a:r>
                        <a:rPr lang="en-US" sz="900" dirty="0">
                          <a:effectLst/>
                        </a:rPr>
                        <a:t>Volunteers report satisfaction with self and team care support from their NS.</a:t>
                      </a:r>
                      <a:endParaRPr lang="da-DK" sz="1000" dirty="0">
                        <a:effectLst/>
                      </a:endParaRPr>
                    </a:p>
                    <a:p>
                      <a:pPr>
                        <a:spcAft>
                          <a:spcPts val="0"/>
                        </a:spcAft>
                      </a:pPr>
                      <a:r>
                        <a:rPr lang="en-US" sz="900" dirty="0">
                          <a:effectLst/>
                        </a:rPr>
                        <a:t> </a:t>
                      </a:r>
                      <a:endParaRPr lang="da-DK" sz="1000" dirty="0">
                        <a:effectLst/>
                      </a:endParaRPr>
                    </a:p>
                    <a:p>
                      <a:pPr>
                        <a:spcAft>
                          <a:spcPts val="0"/>
                        </a:spcAft>
                      </a:pPr>
                      <a:r>
                        <a:rPr lang="en-US" sz="900" dirty="0">
                          <a:effectLst/>
                        </a:rPr>
                        <a:t>Volunteers report feeling supported by managers and team members in their work.</a:t>
                      </a:r>
                      <a:endParaRPr lang="da-DK" sz="1000" dirty="0">
                        <a:effectLst/>
                      </a:endParaRPr>
                    </a:p>
                    <a:p>
                      <a:pPr>
                        <a:spcAft>
                          <a:spcPts val="0"/>
                        </a:spcAft>
                      </a:pPr>
                      <a:r>
                        <a:rPr lang="en-US" sz="900" dirty="0">
                          <a:effectLst/>
                        </a:rPr>
                        <a:t> </a:t>
                      </a:r>
                      <a:endParaRPr lang="da-DK" sz="1000" dirty="0">
                        <a:effectLst/>
                      </a:endParaRPr>
                    </a:p>
                    <a:p>
                      <a:pPr>
                        <a:spcAft>
                          <a:spcPts val="0"/>
                        </a:spcAft>
                      </a:pPr>
                      <a:r>
                        <a:rPr lang="en-US" sz="900" dirty="0">
                          <a:effectLst/>
                        </a:rPr>
                        <a:t>Volunteers report a caring and supportive working environment in their NS.</a:t>
                      </a:r>
                      <a:endParaRPr lang="da-DK" sz="1000" dirty="0">
                        <a:effectLst/>
                        <a:latin typeface="Times New Roman"/>
                        <a:ea typeface="MS Mincho"/>
                      </a:endParaRPr>
                    </a:p>
                  </a:txBody>
                  <a:tcPr marL="56891" marR="56891" marT="0" marB="0"/>
                </a:tc>
                <a:tc>
                  <a:txBody>
                    <a:bodyPr/>
                    <a:lstStyle/>
                    <a:p>
                      <a:pPr>
                        <a:spcAft>
                          <a:spcPts val="0"/>
                        </a:spcAft>
                      </a:pPr>
                      <a:r>
                        <a:rPr lang="en-US" sz="900">
                          <a:effectLst/>
                        </a:rPr>
                        <a:t>Caring for Volunteers Tools</a:t>
                      </a:r>
                      <a:endParaRPr lang="da-DK" sz="1000">
                        <a:effectLst/>
                      </a:endParaRPr>
                    </a:p>
                    <a:p>
                      <a:pPr>
                        <a:spcAft>
                          <a:spcPts val="0"/>
                        </a:spcAft>
                      </a:pPr>
                      <a:r>
                        <a:rPr lang="en-US" sz="900">
                          <a:effectLst/>
                        </a:rPr>
                        <a:t>Focus group discussions</a:t>
                      </a:r>
                      <a:endParaRPr lang="da-DK" sz="1000">
                        <a:effectLst/>
                      </a:endParaRPr>
                    </a:p>
                    <a:p>
                      <a:pPr>
                        <a:spcAft>
                          <a:spcPts val="0"/>
                        </a:spcAft>
                      </a:pPr>
                      <a:r>
                        <a:rPr lang="en-US" sz="900">
                          <a:effectLst/>
                        </a:rPr>
                        <a:t>Case Studies</a:t>
                      </a:r>
                      <a:endParaRPr lang="da-DK" sz="1000">
                        <a:effectLst/>
                        <a:latin typeface="Times New Roman"/>
                        <a:ea typeface="MS Mincho"/>
                      </a:endParaRPr>
                    </a:p>
                  </a:txBody>
                  <a:tcPr marL="56891" marR="56891" marT="0" marB="0"/>
                </a:tc>
              </a:tr>
              <a:tr h="789857">
                <a:tc>
                  <a:txBody>
                    <a:bodyPr/>
                    <a:lstStyle/>
                    <a:p>
                      <a:pPr>
                        <a:spcAft>
                          <a:spcPts val="0"/>
                        </a:spcAft>
                      </a:pPr>
                      <a:r>
                        <a:rPr lang="en-US" sz="1000">
                          <a:effectLst/>
                        </a:rPr>
                        <a:t> </a:t>
                      </a:r>
                      <a:endParaRPr lang="da-DK" sz="1000">
                        <a:effectLst/>
                        <a:latin typeface="Times New Roman"/>
                        <a:ea typeface="MS Mincho"/>
                      </a:endParaRPr>
                    </a:p>
                  </a:txBody>
                  <a:tcPr marL="56891" marR="56891" marT="0" marB="0"/>
                </a:tc>
                <a:tc>
                  <a:txBody>
                    <a:bodyPr/>
                    <a:lstStyle/>
                    <a:p>
                      <a:pPr>
                        <a:spcAft>
                          <a:spcPts val="0"/>
                        </a:spcAft>
                      </a:pPr>
                      <a:r>
                        <a:rPr lang="en-US" sz="900" b="1" dirty="0">
                          <a:effectLst/>
                        </a:rPr>
                        <a:t>Volunteer utilization</a:t>
                      </a:r>
                      <a:endParaRPr lang="da-DK" sz="1000" b="1" dirty="0">
                        <a:effectLst/>
                      </a:endParaRPr>
                    </a:p>
                    <a:p>
                      <a:pPr>
                        <a:spcAft>
                          <a:spcPts val="0"/>
                        </a:spcAft>
                      </a:pPr>
                      <a:r>
                        <a:rPr lang="en-US" sz="900" dirty="0">
                          <a:effectLst/>
                        </a:rPr>
                        <a:t>% of volunteers utilizing self and team care strategies (e.g., peer support, personal supervision, learned stress management skills).</a:t>
                      </a:r>
                      <a:endParaRPr lang="da-DK" sz="1000" dirty="0">
                        <a:effectLst/>
                        <a:latin typeface="Times New Roman"/>
                        <a:ea typeface="MS Mincho"/>
                      </a:endParaRPr>
                    </a:p>
                  </a:txBody>
                  <a:tcPr marL="56891" marR="56891" marT="0" marB="0"/>
                </a:tc>
                <a:tc>
                  <a:txBody>
                    <a:bodyPr/>
                    <a:lstStyle/>
                    <a:p>
                      <a:pPr>
                        <a:spcAft>
                          <a:spcPts val="0"/>
                        </a:spcAft>
                      </a:pPr>
                      <a:r>
                        <a:rPr lang="en-US" sz="900">
                          <a:effectLst/>
                        </a:rPr>
                        <a:t>Caring for Volunteers Tools</a:t>
                      </a:r>
                      <a:endParaRPr lang="da-DK" sz="1000">
                        <a:effectLst/>
                        <a:latin typeface="Times New Roman"/>
                        <a:ea typeface="MS Mincho"/>
                      </a:endParaRPr>
                    </a:p>
                  </a:txBody>
                  <a:tcPr marL="56891" marR="56891" marT="0" marB="0"/>
                </a:tc>
              </a:tr>
              <a:tr h="789857">
                <a:tc>
                  <a:txBody>
                    <a:bodyPr/>
                    <a:lstStyle/>
                    <a:p>
                      <a:pPr>
                        <a:spcAft>
                          <a:spcPts val="0"/>
                        </a:spcAft>
                      </a:pPr>
                      <a:r>
                        <a:rPr lang="en-US" sz="1000">
                          <a:effectLst/>
                        </a:rPr>
                        <a:t> </a:t>
                      </a:r>
                      <a:endParaRPr lang="da-DK" sz="1000">
                        <a:effectLst/>
                        <a:latin typeface="Times New Roman"/>
                        <a:ea typeface="MS Mincho"/>
                      </a:endParaRPr>
                    </a:p>
                  </a:txBody>
                  <a:tcPr marL="56891" marR="56891" marT="0" marB="0"/>
                </a:tc>
                <a:tc>
                  <a:txBody>
                    <a:bodyPr/>
                    <a:lstStyle/>
                    <a:p>
                      <a:pPr>
                        <a:spcAft>
                          <a:spcPts val="0"/>
                        </a:spcAft>
                      </a:pPr>
                      <a:r>
                        <a:rPr lang="en-US" sz="900" b="1" dirty="0">
                          <a:effectLst/>
                        </a:rPr>
                        <a:t>Volunteer change in self- and team-care capacity</a:t>
                      </a:r>
                      <a:endParaRPr lang="da-DK" sz="1000" b="1" dirty="0">
                        <a:effectLst/>
                      </a:endParaRPr>
                    </a:p>
                    <a:p>
                      <a:pPr>
                        <a:spcAft>
                          <a:spcPts val="0"/>
                        </a:spcAft>
                      </a:pPr>
                      <a:r>
                        <a:rPr lang="en-US" sz="900" dirty="0">
                          <a:effectLst/>
                        </a:rPr>
                        <a:t>% of volunteers reporting change in ability to recognize and manage stress within themselves and their team.</a:t>
                      </a:r>
                      <a:endParaRPr lang="da-DK" sz="1000" dirty="0">
                        <a:effectLst/>
                        <a:latin typeface="Times New Roman"/>
                        <a:ea typeface="MS Mincho"/>
                      </a:endParaRPr>
                    </a:p>
                  </a:txBody>
                  <a:tcPr marL="56891" marR="56891" marT="0" marB="0"/>
                </a:tc>
                <a:tc>
                  <a:txBody>
                    <a:bodyPr/>
                    <a:lstStyle/>
                    <a:p>
                      <a:pPr>
                        <a:spcAft>
                          <a:spcPts val="0"/>
                        </a:spcAft>
                      </a:pPr>
                      <a:r>
                        <a:rPr lang="en-US" sz="900" dirty="0">
                          <a:effectLst/>
                        </a:rPr>
                        <a:t>Caring for Volunteers Tools</a:t>
                      </a:r>
                      <a:endParaRPr lang="da-DK" sz="1000" dirty="0">
                        <a:effectLst/>
                        <a:latin typeface="Times New Roman"/>
                        <a:ea typeface="MS Mincho"/>
                      </a:endParaRPr>
                    </a:p>
                  </a:txBody>
                  <a:tcPr marL="56891" marR="56891" marT="0" marB="0"/>
                </a:tc>
              </a:tr>
            </a:tbl>
          </a:graphicData>
        </a:graphic>
      </p:graphicFrame>
    </p:spTree>
    <p:extLst>
      <p:ext uri="{BB962C8B-B14F-4D97-AF65-F5344CB8AC3E}">
        <p14:creationId xmlns:p14="http://schemas.microsoft.com/office/powerpoint/2010/main" val="4093170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Relevance to your programme?</a:t>
            </a:r>
            <a:endParaRPr lang="en-GB" dirty="0"/>
          </a:p>
        </p:txBody>
      </p:sp>
      <p:sp>
        <p:nvSpPr>
          <p:cNvPr id="3" name="Content Placeholder 2"/>
          <p:cNvSpPr>
            <a:spLocks noGrp="1"/>
          </p:cNvSpPr>
          <p:nvPr>
            <p:ph idx="1"/>
          </p:nvPr>
        </p:nvSpPr>
        <p:spPr/>
        <p:txBody>
          <a:bodyPr/>
          <a:lstStyle/>
          <a:p>
            <a:pPr marL="0" indent="0">
              <a:buNone/>
            </a:pPr>
            <a:r>
              <a:rPr lang="en-GB" b="1" dirty="0" smtClean="0"/>
              <a:t>Individual work:</a:t>
            </a:r>
          </a:p>
          <a:p>
            <a:pPr marL="0" indent="0">
              <a:buNone/>
            </a:pPr>
            <a:endParaRPr lang="en-GB" b="1" dirty="0"/>
          </a:p>
          <a:p>
            <a:pPr marL="0" indent="0">
              <a:buNone/>
            </a:pPr>
            <a:r>
              <a:rPr lang="en-GB" dirty="0" smtClean="0"/>
              <a:t>Go through the indicator guide and see </a:t>
            </a:r>
            <a:r>
              <a:rPr lang="en-GB" dirty="0"/>
              <a:t>if there are any objective statements and indicators that </a:t>
            </a:r>
            <a:r>
              <a:rPr lang="en-GB" dirty="0" smtClean="0"/>
              <a:t>you </a:t>
            </a:r>
            <a:r>
              <a:rPr lang="en-GB" dirty="0"/>
              <a:t>find could be applicable or adapted for </a:t>
            </a:r>
            <a:r>
              <a:rPr lang="en-GB" dirty="0" smtClean="0"/>
              <a:t>a programme you are currently working on.</a:t>
            </a:r>
            <a:endParaRPr lang="en-GB" dirty="0"/>
          </a:p>
        </p:txBody>
      </p:sp>
    </p:spTree>
    <p:extLst>
      <p:ext uri="{BB962C8B-B14F-4D97-AF65-F5344CB8AC3E}">
        <p14:creationId xmlns:p14="http://schemas.microsoft.com/office/powerpoint/2010/main" val="2156695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 – ethics and </a:t>
            </a:r>
            <a:r>
              <a:rPr lang="en-GB" dirty="0" smtClean="0"/>
              <a:t>principles</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77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collection – ethics and principles</a:t>
            </a:r>
            <a:endParaRPr lang="en-GB" dirty="0"/>
          </a:p>
        </p:txBody>
      </p:sp>
      <p:sp>
        <p:nvSpPr>
          <p:cNvPr id="3" name="Content Placeholder 2"/>
          <p:cNvSpPr>
            <a:spLocks noGrp="1"/>
          </p:cNvSpPr>
          <p:nvPr>
            <p:ph idx="1"/>
          </p:nvPr>
        </p:nvSpPr>
        <p:spPr/>
        <p:txBody>
          <a:bodyPr/>
          <a:lstStyle/>
          <a:p>
            <a:r>
              <a:rPr lang="en-GB" dirty="0"/>
              <a:t>Assessments - as well as general M&amp;E of PS programmes - involve collecting, analysing and communicating information about people and often involves direct interactions with people in difficult </a:t>
            </a:r>
            <a:r>
              <a:rPr lang="en-GB" dirty="0" smtClean="0"/>
              <a:t>circumstances</a:t>
            </a:r>
          </a:p>
          <a:p>
            <a:r>
              <a:rPr lang="en-GB" dirty="0"/>
              <a:t>D</a:t>
            </a:r>
            <a:r>
              <a:rPr lang="en-GB" dirty="0" smtClean="0"/>
              <a:t>ata </a:t>
            </a:r>
            <a:r>
              <a:rPr lang="en-GB" dirty="0"/>
              <a:t>collection and M&amp;E </a:t>
            </a:r>
            <a:r>
              <a:rPr lang="en-GB" dirty="0" smtClean="0"/>
              <a:t>should be </a:t>
            </a:r>
            <a:r>
              <a:rPr lang="en-GB" dirty="0"/>
              <a:t>conducted in an ethical and legal manner to safeguard the welfare of those involved in and affected by </a:t>
            </a:r>
            <a:r>
              <a:rPr lang="en-GB" dirty="0" smtClean="0"/>
              <a:t>it</a:t>
            </a:r>
          </a:p>
          <a:p>
            <a:pPr lvl="0"/>
            <a:r>
              <a:rPr lang="en-GB" dirty="0"/>
              <a:t>Programme or M&amp;E managers in each NS have the overall responsibility to maintain best practices in M&amp;E, including training of data </a:t>
            </a:r>
            <a:r>
              <a:rPr lang="en-GB" dirty="0" smtClean="0"/>
              <a:t>collectors</a:t>
            </a:r>
            <a:endParaRPr lang="da-DK" dirty="0"/>
          </a:p>
          <a:p>
            <a:endParaRPr lang="en-GB" dirty="0"/>
          </a:p>
        </p:txBody>
      </p:sp>
    </p:spTree>
    <p:extLst>
      <p:ext uri="{BB962C8B-B14F-4D97-AF65-F5344CB8AC3E}">
        <p14:creationId xmlns:p14="http://schemas.microsoft.com/office/powerpoint/2010/main" val="235480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119261"/>
            <a:ext cx="5112568" cy="564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95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collection – ethics and principles</a:t>
            </a:r>
          </a:p>
        </p:txBody>
      </p:sp>
      <p:sp>
        <p:nvSpPr>
          <p:cNvPr id="3" name="Content Placeholder 2"/>
          <p:cNvSpPr>
            <a:spLocks noGrp="1"/>
          </p:cNvSpPr>
          <p:nvPr>
            <p:ph idx="1"/>
          </p:nvPr>
        </p:nvSpPr>
        <p:spPr/>
        <p:txBody>
          <a:bodyPr/>
          <a:lstStyle/>
          <a:p>
            <a:pPr lvl="1">
              <a:buFont typeface="Arial" panose="020B0604020202020204" pitchFamily="34" charset="0"/>
              <a:buChar char="•"/>
            </a:pPr>
            <a:endParaRPr lang="en-GB" dirty="0"/>
          </a:p>
          <a:p>
            <a:pPr marL="457200" lvl="1" indent="0">
              <a:buNone/>
            </a:pPr>
            <a:r>
              <a:rPr lang="en-GB" b="1" dirty="0" smtClean="0"/>
              <a:t>Role play</a:t>
            </a:r>
            <a:r>
              <a:rPr lang="en-GB" dirty="0" smtClean="0"/>
              <a:t>: prepare a short role play (3-4 </a:t>
            </a:r>
            <a:r>
              <a:rPr lang="en-GB" dirty="0"/>
              <a:t>minutes for each role play) that illustrates the principles (could be do’s or don’ts or any other idea that illustrates the principle</a:t>
            </a:r>
            <a:r>
              <a:rPr lang="en-GB" dirty="0" smtClean="0"/>
              <a:t>). Have the rest of the group guess what principle you are role playing</a:t>
            </a:r>
            <a:endParaRPr lang="da-DK" dirty="0"/>
          </a:p>
          <a:p>
            <a:endParaRPr lang="en-GB" dirty="0"/>
          </a:p>
        </p:txBody>
      </p:sp>
    </p:spTree>
    <p:extLst>
      <p:ext uri="{BB962C8B-B14F-4D97-AF65-F5344CB8AC3E}">
        <p14:creationId xmlns:p14="http://schemas.microsoft.com/office/powerpoint/2010/main" val="415240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99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assessments?</a:t>
            </a:r>
            <a:endParaRPr lang="en-GB" dirty="0"/>
          </a:p>
        </p:txBody>
      </p:sp>
      <p:sp>
        <p:nvSpPr>
          <p:cNvPr id="3" name="Content Placeholder 2"/>
          <p:cNvSpPr>
            <a:spLocks noGrp="1"/>
          </p:cNvSpPr>
          <p:nvPr>
            <p:ph idx="1"/>
          </p:nvPr>
        </p:nvSpPr>
        <p:spPr/>
        <p:txBody>
          <a:bodyPr/>
          <a:lstStyle/>
          <a:p>
            <a:pPr marL="0" indent="0">
              <a:buNone/>
            </a:pPr>
            <a:endParaRPr lang="en-GB" sz="2400" dirty="0" smtClean="0"/>
          </a:p>
          <a:p>
            <a:pPr lvl="1"/>
            <a:r>
              <a:rPr lang="en-GB" sz="2400" dirty="0" smtClean="0"/>
              <a:t>Why are assessments important?</a:t>
            </a:r>
          </a:p>
          <a:p>
            <a:pPr lvl="1"/>
            <a:r>
              <a:rPr lang="en-GB" sz="2400" dirty="0" smtClean="0"/>
              <a:t>What kind of information should an assessment include?</a:t>
            </a:r>
            <a:endParaRPr lang="en-GB" sz="2400" dirty="0"/>
          </a:p>
        </p:txBody>
      </p:sp>
    </p:spTree>
    <p:extLst>
      <p:ext uri="{BB962C8B-B14F-4D97-AF65-F5344CB8AC3E}">
        <p14:creationId xmlns:p14="http://schemas.microsoft.com/office/powerpoint/2010/main" val="111006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an assessment should include</a:t>
            </a:r>
            <a:endParaRPr lang="en-GB" dirty="0"/>
          </a:p>
        </p:txBody>
      </p:sp>
      <p:sp>
        <p:nvSpPr>
          <p:cNvPr id="3" name="Content Placeholder 2"/>
          <p:cNvSpPr>
            <a:spLocks noGrp="1"/>
          </p:cNvSpPr>
          <p:nvPr>
            <p:ph idx="1"/>
          </p:nvPr>
        </p:nvSpPr>
        <p:spPr/>
        <p:txBody>
          <a:bodyPr/>
          <a:lstStyle/>
          <a:p>
            <a:r>
              <a:rPr lang="en-US" b="1" dirty="0" smtClean="0"/>
              <a:t>Demographics</a:t>
            </a:r>
            <a:r>
              <a:rPr lang="en-US" dirty="0" smtClean="0"/>
              <a:t> </a:t>
            </a:r>
            <a:r>
              <a:rPr lang="en-US" dirty="0"/>
              <a:t>– how many people are affected, where they are, how old they </a:t>
            </a:r>
            <a:r>
              <a:rPr lang="en-US" dirty="0" smtClean="0"/>
              <a:t>are¨, vulnerabilities </a:t>
            </a:r>
            <a:r>
              <a:rPr lang="en-US" dirty="0"/>
              <a:t>etc.</a:t>
            </a:r>
            <a:endParaRPr lang="da-DK" dirty="0"/>
          </a:p>
          <a:p>
            <a:r>
              <a:rPr lang="en-US" b="1" dirty="0" smtClean="0"/>
              <a:t>Impact</a:t>
            </a:r>
            <a:r>
              <a:rPr lang="en-US" dirty="0" smtClean="0"/>
              <a:t> </a:t>
            </a:r>
            <a:r>
              <a:rPr lang="en-US" dirty="0"/>
              <a:t>– how the disaster has affected the population physically, emotionally and socially</a:t>
            </a:r>
            <a:endParaRPr lang="da-DK" dirty="0"/>
          </a:p>
          <a:p>
            <a:r>
              <a:rPr lang="en-US" b="1" dirty="0" smtClean="0"/>
              <a:t>Problems</a:t>
            </a:r>
            <a:r>
              <a:rPr lang="en-US" dirty="0" smtClean="0"/>
              <a:t> </a:t>
            </a:r>
            <a:r>
              <a:rPr lang="en-US" dirty="0"/>
              <a:t>– what are existing problems or what potential problems are likely to arise in the near future</a:t>
            </a:r>
            <a:endParaRPr lang="da-DK" dirty="0"/>
          </a:p>
          <a:p>
            <a:r>
              <a:rPr lang="en-US" b="1" dirty="0" smtClean="0"/>
              <a:t>Resources </a:t>
            </a:r>
            <a:r>
              <a:rPr lang="en-US" b="1" dirty="0"/>
              <a:t>and capacities </a:t>
            </a:r>
            <a:r>
              <a:rPr lang="en-US" dirty="0"/>
              <a:t>–what capacities the affected population has to help themselves including their usual coping </a:t>
            </a:r>
            <a:r>
              <a:rPr lang="en-US" dirty="0" smtClean="0"/>
              <a:t>mechanisms and what resources exits in their community</a:t>
            </a:r>
            <a:endParaRPr lang="da-DK" dirty="0"/>
          </a:p>
          <a:p>
            <a:r>
              <a:rPr lang="en-US" b="1" dirty="0" smtClean="0"/>
              <a:t>Assistance</a:t>
            </a:r>
            <a:r>
              <a:rPr lang="en-US" dirty="0" smtClean="0"/>
              <a:t> </a:t>
            </a:r>
            <a:r>
              <a:rPr lang="en-US" dirty="0"/>
              <a:t>– what is needed to help the population achieve PS well-being</a:t>
            </a:r>
            <a:endParaRPr lang="da-DK" dirty="0"/>
          </a:p>
          <a:p>
            <a:endParaRPr lang="en-GB" dirty="0"/>
          </a:p>
        </p:txBody>
      </p:sp>
    </p:spTree>
    <p:extLst>
      <p:ext uri="{BB962C8B-B14F-4D97-AF65-F5344CB8AC3E}">
        <p14:creationId xmlns:p14="http://schemas.microsoft.com/office/powerpoint/2010/main" val="161289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Setting</a:t>
            </a:r>
            <a:r>
              <a:rPr lang="da-DK" dirty="0" smtClean="0"/>
              <a:t> the scene – PS interventions</a:t>
            </a:r>
            <a:endParaRPr lang="da-DK" dirty="0"/>
          </a:p>
        </p:txBody>
      </p:sp>
      <p:pic>
        <p:nvPicPr>
          <p:cNvPr id="3076" name="Picture 4" descr="T:\Reference Centre\3. Communications\6. Photo Library\general photos\p-MOZ00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8363" y="-5278438"/>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d:\DRKsettings$\local\lovin\Desktop\26. Lebanon - ICRC assessment 06 .jpg"/>
          <p:cNvPicPr>
            <a:picLocks noChangeAspect="1" noChangeArrowheads="1"/>
          </p:cNvPicPr>
          <p:nvPr/>
        </p:nvPicPr>
        <p:blipFill rotWithShape="1">
          <a:blip r:embed="rId5">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66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by step</a:t>
            </a:r>
            <a:endParaRPr lang="en-GB" dirty="0"/>
          </a:p>
        </p:txBody>
      </p:sp>
      <p:sp>
        <p:nvSpPr>
          <p:cNvPr id="3" name="Content Placeholder 2"/>
          <p:cNvSpPr>
            <a:spLocks noGrp="1"/>
          </p:cNvSpPr>
          <p:nvPr>
            <p:ph idx="1"/>
          </p:nvPr>
        </p:nvSpPr>
        <p:spPr/>
        <p:txBody>
          <a:bodyPr/>
          <a:lstStyle/>
          <a:p>
            <a:pPr marL="0" indent="0">
              <a:buNone/>
            </a:pPr>
            <a:r>
              <a:rPr lang="en-GB" b="1" dirty="0" smtClean="0"/>
              <a:t>Road map:</a:t>
            </a:r>
          </a:p>
          <a:p>
            <a:pPr marL="0" indent="0">
              <a:buNone/>
            </a:pPr>
            <a:endParaRPr lang="en-GB" dirty="0"/>
          </a:p>
          <a:p>
            <a:pPr marL="0" indent="0">
              <a:buNone/>
            </a:pPr>
            <a:r>
              <a:rPr lang="en-US" dirty="0"/>
              <a:t>D</a:t>
            </a:r>
            <a:r>
              <a:rPr lang="en-US" dirty="0" smtClean="0"/>
              <a:t>evelop </a:t>
            </a:r>
            <a:r>
              <a:rPr lang="en-US" dirty="0"/>
              <a:t>a </a:t>
            </a:r>
            <a:r>
              <a:rPr lang="en-US" dirty="0" smtClean="0"/>
              <a:t>step-by-step </a:t>
            </a:r>
            <a:r>
              <a:rPr lang="en-US" dirty="0"/>
              <a:t>guideline/process for when conducting assessments, that includes the most important </a:t>
            </a:r>
            <a:r>
              <a:rPr lang="en-US" dirty="0" smtClean="0"/>
              <a:t>steps to take using pre- written assessment steps</a:t>
            </a:r>
            <a:endParaRPr lang="en-GB" dirty="0"/>
          </a:p>
        </p:txBody>
      </p:sp>
    </p:spTree>
    <p:extLst>
      <p:ext uri="{BB962C8B-B14F-4D97-AF65-F5344CB8AC3E}">
        <p14:creationId xmlns:p14="http://schemas.microsoft.com/office/powerpoint/2010/main" val="108910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by step</a:t>
            </a:r>
            <a:endParaRPr lang="en-GB" dirty="0"/>
          </a:p>
        </p:txBody>
      </p:sp>
      <p:sp>
        <p:nvSpPr>
          <p:cNvPr id="3" name="Content Placeholder 2"/>
          <p:cNvSpPr>
            <a:spLocks noGrp="1"/>
          </p:cNvSpPr>
          <p:nvPr>
            <p:ph idx="1"/>
          </p:nvPr>
        </p:nvSpPr>
        <p:spPr>
          <a:xfrm>
            <a:off x="457200" y="2276872"/>
            <a:ext cx="8147248" cy="3960440"/>
          </a:xfrm>
          <a:ln>
            <a:solidFill>
              <a:schemeClr val="accent1"/>
            </a:solidFill>
          </a:ln>
        </p:spPr>
        <p:txBody>
          <a:bodyPr/>
          <a:lstStyle/>
          <a:p>
            <a:pPr lvl="1"/>
            <a:r>
              <a:rPr lang="en-US" sz="1200" dirty="0"/>
              <a:t>Collect secondary data/desk review</a:t>
            </a:r>
            <a:endParaRPr lang="da-DK" sz="1200" dirty="0"/>
          </a:p>
          <a:p>
            <a:pPr lvl="1"/>
            <a:r>
              <a:rPr lang="en-US" sz="1200" dirty="0"/>
              <a:t>Consider if any primary data need to collected</a:t>
            </a:r>
            <a:endParaRPr lang="da-DK" sz="1200" dirty="0"/>
          </a:p>
          <a:p>
            <a:pPr lvl="1"/>
            <a:r>
              <a:rPr lang="en-US" sz="1200" dirty="0"/>
              <a:t>Coordinate and liaise with other stakeholders/agencies on data collection</a:t>
            </a:r>
            <a:endParaRPr lang="da-DK" sz="1200" dirty="0"/>
          </a:p>
          <a:p>
            <a:pPr lvl="1"/>
            <a:r>
              <a:rPr lang="en-US" sz="1200" dirty="0"/>
              <a:t>Consider time frame</a:t>
            </a:r>
            <a:endParaRPr lang="da-DK" sz="1200" dirty="0"/>
          </a:p>
          <a:p>
            <a:pPr lvl="1"/>
            <a:r>
              <a:rPr lang="en-US" sz="1200" dirty="0"/>
              <a:t>Coordinate and liaise with the communities and local authorities </a:t>
            </a:r>
            <a:endParaRPr lang="da-DK" sz="1200" dirty="0"/>
          </a:p>
          <a:p>
            <a:pPr lvl="1"/>
            <a:r>
              <a:rPr lang="en-US" sz="1200" dirty="0"/>
              <a:t>Decide on methodologies to collect the data </a:t>
            </a:r>
            <a:endParaRPr lang="da-DK" sz="1200" dirty="0"/>
          </a:p>
          <a:p>
            <a:pPr lvl="1"/>
            <a:r>
              <a:rPr lang="en-US" sz="1200" dirty="0"/>
              <a:t>Design your questionnaire/discussion guide </a:t>
            </a:r>
            <a:endParaRPr lang="da-DK" sz="1200" dirty="0"/>
          </a:p>
          <a:p>
            <a:pPr lvl="1"/>
            <a:r>
              <a:rPr lang="en-US" sz="1200" dirty="0"/>
              <a:t>Identify data collectors </a:t>
            </a:r>
            <a:endParaRPr lang="da-DK" sz="1200" dirty="0"/>
          </a:p>
          <a:p>
            <a:pPr lvl="1"/>
            <a:r>
              <a:rPr lang="en-US" sz="1200" dirty="0"/>
              <a:t>Train data collectors</a:t>
            </a:r>
            <a:endParaRPr lang="da-DK" sz="1200" dirty="0"/>
          </a:p>
          <a:p>
            <a:pPr lvl="1"/>
            <a:r>
              <a:rPr lang="en-US" sz="1200" dirty="0"/>
              <a:t>Pilot test of data collection tool </a:t>
            </a:r>
            <a:endParaRPr lang="da-DK" sz="1200" dirty="0"/>
          </a:p>
          <a:p>
            <a:pPr lvl="1"/>
            <a:r>
              <a:rPr lang="en-US" sz="1200" dirty="0"/>
              <a:t>Identify sites </a:t>
            </a:r>
            <a:endParaRPr lang="da-DK" sz="1200" dirty="0"/>
          </a:p>
          <a:p>
            <a:pPr lvl="1"/>
            <a:r>
              <a:rPr lang="en-US" sz="1200" dirty="0"/>
              <a:t>Map available services and referral mechanisms</a:t>
            </a:r>
            <a:endParaRPr lang="da-DK" sz="1200" dirty="0"/>
          </a:p>
          <a:p>
            <a:pPr lvl="1"/>
            <a:r>
              <a:rPr lang="en-US" sz="1200" dirty="0"/>
              <a:t>Make practical and logistical arrangements for data collection</a:t>
            </a:r>
            <a:endParaRPr lang="da-DK" sz="1200" dirty="0"/>
          </a:p>
          <a:p>
            <a:pPr lvl="1"/>
            <a:r>
              <a:rPr lang="en-US" sz="1200" dirty="0"/>
              <a:t>Identify informants</a:t>
            </a:r>
            <a:endParaRPr lang="da-DK" sz="1200" dirty="0"/>
          </a:p>
          <a:p>
            <a:pPr lvl="1"/>
            <a:r>
              <a:rPr lang="en-US" sz="1200" dirty="0"/>
              <a:t>Get informed consent</a:t>
            </a:r>
            <a:endParaRPr lang="da-DK" sz="1200" dirty="0"/>
          </a:p>
          <a:p>
            <a:pPr lvl="1"/>
            <a:r>
              <a:rPr lang="en-US" sz="1200" dirty="0"/>
              <a:t>Collect data </a:t>
            </a:r>
            <a:endParaRPr lang="da-DK" sz="1200" dirty="0"/>
          </a:p>
          <a:p>
            <a:pPr lvl="1"/>
            <a:r>
              <a:rPr lang="en-US" sz="1200" dirty="0"/>
              <a:t>Analyze data</a:t>
            </a:r>
            <a:endParaRPr lang="da-DK" sz="1200" dirty="0"/>
          </a:p>
          <a:p>
            <a:pPr lvl="1"/>
            <a:r>
              <a:rPr lang="en-US" sz="1200" dirty="0"/>
              <a:t>Reporting of data</a:t>
            </a:r>
            <a:endParaRPr lang="da-DK" sz="1200" dirty="0"/>
          </a:p>
          <a:p>
            <a:pPr lvl="1"/>
            <a:r>
              <a:rPr lang="en-US" sz="1200" dirty="0"/>
              <a:t>Dissemination of results</a:t>
            </a:r>
            <a:endParaRPr lang="da-DK" sz="1200" dirty="0"/>
          </a:p>
          <a:p>
            <a:pPr lvl="1"/>
            <a:r>
              <a:rPr lang="en-US" sz="1200" dirty="0"/>
              <a:t>Design intervention/plan for activities</a:t>
            </a:r>
            <a:endParaRPr lang="da-DK" sz="1200" dirty="0"/>
          </a:p>
          <a:p>
            <a:endParaRPr lang="en-GB" dirty="0"/>
          </a:p>
        </p:txBody>
      </p:sp>
    </p:spTree>
    <p:extLst>
      <p:ext uri="{BB962C8B-B14F-4D97-AF65-F5344CB8AC3E}">
        <p14:creationId xmlns:p14="http://schemas.microsoft.com/office/powerpoint/2010/main" val="374427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guide</a:t>
            </a:r>
            <a:endParaRPr lang="en-GB" dirty="0"/>
          </a:p>
        </p:txBody>
      </p:sp>
      <p:sp>
        <p:nvSpPr>
          <p:cNvPr id="3" name="Content Placeholder 2"/>
          <p:cNvSpPr>
            <a:spLocks noGrp="1"/>
          </p:cNvSpPr>
          <p:nvPr>
            <p:ph idx="1"/>
          </p:nvPr>
        </p:nvSpPr>
        <p:spPr/>
        <p:txBody>
          <a:bodyPr/>
          <a:lstStyle/>
          <a:p>
            <a:pPr marL="0" indent="0">
              <a:buNone/>
            </a:pPr>
            <a:r>
              <a:rPr lang="en-GB" b="1" dirty="0" smtClean="0"/>
              <a:t>Group work:</a:t>
            </a:r>
          </a:p>
          <a:p>
            <a:pPr marL="0" lvl="0" indent="0">
              <a:buNone/>
            </a:pPr>
            <a:r>
              <a:rPr lang="en-US" dirty="0" smtClean="0"/>
              <a:t>You </a:t>
            </a:r>
            <a:r>
              <a:rPr lang="en-US" dirty="0"/>
              <a:t>will be going to </a:t>
            </a:r>
            <a:r>
              <a:rPr lang="en-US" dirty="0" smtClean="0"/>
              <a:t>a community to conduct an assessment.  </a:t>
            </a:r>
            <a:endParaRPr lang="en-US" dirty="0"/>
          </a:p>
          <a:p>
            <a:pPr lvl="0">
              <a:buFont typeface="Arial" panose="020B0604020202020204" pitchFamily="34" charset="0"/>
              <a:buChar char="•"/>
            </a:pPr>
            <a:r>
              <a:rPr lang="en-US" dirty="0" smtClean="0"/>
              <a:t>In groups develop a discussion guide for a key informant interview including </a:t>
            </a:r>
            <a:r>
              <a:rPr lang="en-US" dirty="0"/>
              <a:t>specific questions related to PS support and protection on a flip chart (maximum 8</a:t>
            </a:r>
            <a:r>
              <a:rPr lang="en-US" dirty="0" smtClean="0"/>
              <a:t> </a:t>
            </a:r>
            <a:r>
              <a:rPr lang="en-US" dirty="0"/>
              <a:t>questions</a:t>
            </a:r>
            <a:r>
              <a:rPr lang="en-US" dirty="0" smtClean="0"/>
              <a:t>)</a:t>
            </a:r>
          </a:p>
          <a:p>
            <a:pPr lvl="0">
              <a:buFont typeface="Arial" panose="020B0604020202020204" pitchFamily="34" charset="0"/>
              <a:buChar char="•"/>
            </a:pPr>
            <a:r>
              <a:rPr lang="en-US" dirty="0" smtClean="0"/>
              <a:t>Spend also a few minutes discussing important considerations when conducting assessment interviews</a:t>
            </a:r>
            <a:endParaRPr lang="en-GB" dirty="0"/>
          </a:p>
        </p:txBody>
      </p:sp>
    </p:spTree>
    <p:extLst>
      <p:ext uri="{BB962C8B-B14F-4D97-AF65-F5344CB8AC3E}">
        <p14:creationId xmlns:p14="http://schemas.microsoft.com/office/powerpoint/2010/main" val="2040552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Psychosocial interventions/programme design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088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types of programme</a:t>
            </a:r>
            <a:endParaRPr lang="en-GB" dirty="0"/>
          </a:p>
        </p:txBody>
      </p:sp>
      <p:sp>
        <p:nvSpPr>
          <p:cNvPr id="3" name="Content Placeholder 2"/>
          <p:cNvSpPr>
            <a:spLocks noGrp="1"/>
          </p:cNvSpPr>
          <p:nvPr>
            <p:ph idx="1"/>
          </p:nvPr>
        </p:nvSpPr>
        <p:spPr/>
        <p:txBody>
          <a:bodyPr/>
          <a:lstStyle/>
          <a:p>
            <a:pPr lvl="0"/>
            <a:r>
              <a:rPr lang="en-US" dirty="0"/>
              <a:t>Stand-alone psychosocial </a:t>
            </a:r>
            <a:r>
              <a:rPr lang="en-US" dirty="0" err="1"/>
              <a:t>programmes</a:t>
            </a:r>
            <a:r>
              <a:rPr lang="en-US" dirty="0"/>
              <a:t>: This type of </a:t>
            </a:r>
            <a:r>
              <a:rPr lang="en-US" dirty="0" err="1"/>
              <a:t>programme</a:t>
            </a:r>
            <a:r>
              <a:rPr lang="en-US" dirty="0"/>
              <a:t> usually has an independent staff and budget and is administered as a separate </a:t>
            </a:r>
            <a:r>
              <a:rPr lang="en-US" dirty="0" err="1"/>
              <a:t>pro­gramme</a:t>
            </a:r>
            <a:r>
              <a:rPr lang="en-US" dirty="0"/>
              <a:t> from others. </a:t>
            </a:r>
            <a:endParaRPr lang="da-DK" dirty="0"/>
          </a:p>
          <a:p>
            <a:pPr marL="0" indent="0">
              <a:buNone/>
            </a:pPr>
            <a:endParaRPr lang="da-DK" dirty="0"/>
          </a:p>
          <a:p>
            <a:pPr lvl="0"/>
            <a:r>
              <a:rPr lang="en-US" dirty="0"/>
              <a:t>Psychosocial plus: This is a psychosocial </a:t>
            </a:r>
            <a:r>
              <a:rPr lang="en-US" dirty="0" err="1"/>
              <a:t>programme</a:t>
            </a:r>
            <a:r>
              <a:rPr lang="en-US" dirty="0"/>
              <a:t> that also integrates psychosocial needs with other basic needs, such as food, shelter, water, clothing or livelihood. </a:t>
            </a:r>
            <a:endParaRPr lang="da-DK" dirty="0"/>
          </a:p>
          <a:p>
            <a:pPr marL="0" indent="0">
              <a:buNone/>
            </a:pPr>
            <a:endParaRPr lang="da-DK" dirty="0"/>
          </a:p>
          <a:p>
            <a:pPr lvl="0"/>
            <a:r>
              <a:rPr lang="en-US" dirty="0"/>
              <a:t>Integrated into other responses: In this approach psychosocial activities are a component of another larger </a:t>
            </a:r>
            <a:r>
              <a:rPr lang="en-US" dirty="0" err="1"/>
              <a:t>programme</a:t>
            </a:r>
            <a:r>
              <a:rPr lang="en-US" dirty="0"/>
              <a:t> that addresses a range of needs. </a:t>
            </a:r>
            <a:endParaRPr lang="da-DK" dirty="0"/>
          </a:p>
          <a:p>
            <a:endParaRPr lang="en-GB" dirty="0"/>
          </a:p>
        </p:txBody>
      </p:sp>
    </p:spTree>
    <p:extLst>
      <p:ext uri="{BB962C8B-B14F-4D97-AF65-F5344CB8AC3E}">
        <p14:creationId xmlns:p14="http://schemas.microsoft.com/office/powerpoint/2010/main" val="88518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holistic response</a:t>
            </a:r>
            <a:endParaRPr lang="en-GB" dirty="0"/>
          </a:p>
        </p:txBody>
      </p:sp>
      <p:pic>
        <p:nvPicPr>
          <p:cNvPr id="4" name="Billede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636912"/>
            <a:ext cx="5904656" cy="3600400"/>
          </a:xfrm>
          <a:prstGeom prst="rect">
            <a:avLst/>
          </a:prstGeom>
          <a:noFill/>
          <a:ln>
            <a:noFill/>
          </a:ln>
        </p:spPr>
      </p:pic>
    </p:spTree>
    <p:extLst>
      <p:ext uri="{BB962C8B-B14F-4D97-AF65-F5344CB8AC3E}">
        <p14:creationId xmlns:p14="http://schemas.microsoft.com/office/powerpoint/2010/main" val="271957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sasterpsych.org/wp-content/uploads/2015/05/IASC-MHPSS-Intervention-Pyramid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19" t="15426"/>
          <a:stretch/>
        </p:blipFill>
        <p:spPr bwMode="auto">
          <a:xfrm>
            <a:off x="19772" y="1223655"/>
            <a:ext cx="4892079" cy="5733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1880" y="2670011"/>
            <a:ext cx="5544615" cy="830997"/>
          </a:xfrm>
          <a:prstGeom prst="rect">
            <a:avLst/>
          </a:prstGeom>
          <a:solidFill>
            <a:srgbClr val="92D050"/>
          </a:solidFill>
          <a:ln>
            <a:solidFill>
              <a:schemeClr val="tx1"/>
            </a:solidFill>
          </a:ln>
        </p:spPr>
        <p:txBody>
          <a:bodyPr wrap="square" rtlCol="0">
            <a:spAutoFit/>
          </a:bodyPr>
          <a:lstStyle/>
          <a:p>
            <a:r>
              <a:rPr lang="en-GB" sz="1600" dirty="0" smtClean="0"/>
              <a:t>-    Psychological first aid</a:t>
            </a:r>
          </a:p>
          <a:p>
            <a:pPr marL="285750" indent="-285750">
              <a:buFontTx/>
              <a:buChar char="-"/>
            </a:pPr>
            <a:r>
              <a:rPr lang="en-GB" sz="1600" dirty="0" smtClean="0"/>
              <a:t>Support groups</a:t>
            </a:r>
          </a:p>
          <a:p>
            <a:pPr marL="285750" indent="-285750">
              <a:buFontTx/>
              <a:buChar char="-"/>
            </a:pPr>
            <a:r>
              <a:rPr lang="en-GB" sz="1600" dirty="0" smtClean="0"/>
              <a:t>Lay counselling</a:t>
            </a:r>
            <a:endParaRPr lang="en-GB" sz="1600" dirty="0"/>
          </a:p>
        </p:txBody>
      </p:sp>
      <p:sp>
        <p:nvSpPr>
          <p:cNvPr id="6" name="TextBox 5"/>
          <p:cNvSpPr txBox="1"/>
          <p:nvPr/>
        </p:nvSpPr>
        <p:spPr>
          <a:xfrm>
            <a:off x="3491880" y="1805915"/>
            <a:ext cx="5544615" cy="830997"/>
          </a:xfrm>
          <a:prstGeom prst="rect">
            <a:avLst/>
          </a:prstGeom>
          <a:solidFill>
            <a:srgbClr val="FFFF00"/>
          </a:solidFill>
          <a:ln>
            <a:solidFill>
              <a:schemeClr val="tx1"/>
            </a:solidFill>
          </a:ln>
        </p:spPr>
        <p:txBody>
          <a:bodyPr wrap="square" rtlCol="0">
            <a:spAutoFit/>
          </a:bodyPr>
          <a:lstStyle/>
          <a:p>
            <a:r>
              <a:rPr lang="en-GB" sz="1600" dirty="0" smtClean="0"/>
              <a:t>- Referrals to specialized services e.g. mental health professionals (psychiatric nurses, counsellors, psychiatrists, psychologist) </a:t>
            </a:r>
            <a:endParaRPr lang="en-GB" sz="1600" dirty="0"/>
          </a:p>
        </p:txBody>
      </p:sp>
      <p:sp>
        <p:nvSpPr>
          <p:cNvPr id="7" name="TextBox 6"/>
          <p:cNvSpPr txBox="1"/>
          <p:nvPr/>
        </p:nvSpPr>
        <p:spPr>
          <a:xfrm>
            <a:off x="3491880" y="3573016"/>
            <a:ext cx="5560709" cy="1846659"/>
          </a:xfrm>
          <a:prstGeom prst="rect">
            <a:avLst/>
          </a:prstGeom>
          <a:solidFill>
            <a:srgbClr val="FFC000"/>
          </a:solidFill>
          <a:ln>
            <a:solidFill>
              <a:schemeClr val="tx1"/>
            </a:solidFill>
          </a:ln>
        </p:spPr>
        <p:txBody>
          <a:bodyPr wrap="square" rtlCol="0">
            <a:spAutoFit/>
          </a:bodyPr>
          <a:lstStyle/>
          <a:p>
            <a:r>
              <a:rPr lang="da-DK" dirty="0" smtClean="0"/>
              <a:t>-   </a:t>
            </a:r>
            <a:r>
              <a:rPr lang="en-GB" sz="1600" dirty="0" smtClean="0"/>
              <a:t>Safe spaces</a:t>
            </a:r>
          </a:p>
          <a:p>
            <a:pPr marL="285750" indent="-285750">
              <a:buFontTx/>
              <a:buChar char="-"/>
            </a:pPr>
            <a:r>
              <a:rPr lang="en-GB" sz="1600" dirty="0" smtClean="0"/>
              <a:t>Psychoeducation on stress and coping in communities</a:t>
            </a:r>
          </a:p>
          <a:p>
            <a:pPr marL="285750" indent="-285750">
              <a:buFontTx/>
              <a:buChar char="-"/>
            </a:pPr>
            <a:r>
              <a:rPr lang="en-GB" sz="1600" dirty="0" smtClean="0"/>
              <a:t>Restoring family link</a:t>
            </a:r>
          </a:p>
          <a:p>
            <a:pPr marL="285750" indent="-285750">
              <a:buFontTx/>
              <a:buChar char="-"/>
            </a:pPr>
            <a:r>
              <a:rPr lang="en-GB" sz="1600" dirty="0" smtClean="0"/>
              <a:t>Assisted mourning and communal healing ceremonies</a:t>
            </a:r>
            <a:endParaRPr lang="da-DK" dirty="0" smtClean="0"/>
          </a:p>
          <a:p>
            <a:pPr marL="285750" indent="-285750">
              <a:buFontTx/>
              <a:buChar char="-"/>
            </a:pPr>
            <a:r>
              <a:rPr lang="en-GB" sz="1600" dirty="0" smtClean="0"/>
              <a:t>Activation of social networks e.g. woman’s groups, youth groups etc.</a:t>
            </a:r>
          </a:p>
          <a:p>
            <a:pPr marL="285750" indent="-285750">
              <a:buFontTx/>
              <a:buChar char="-"/>
            </a:pPr>
            <a:r>
              <a:rPr lang="en-GB" sz="1600" dirty="0" smtClean="0"/>
              <a:t>Recreational activities aimed at enhancing PS wellbeing</a:t>
            </a:r>
          </a:p>
        </p:txBody>
      </p:sp>
      <p:sp>
        <p:nvSpPr>
          <p:cNvPr id="8" name="TextBox 7"/>
          <p:cNvSpPr txBox="1"/>
          <p:nvPr/>
        </p:nvSpPr>
        <p:spPr>
          <a:xfrm>
            <a:off x="3491880" y="5517232"/>
            <a:ext cx="5544616" cy="1077218"/>
          </a:xfrm>
          <a:prstGeom prst="rect">
            <a:avLst/>
          </a:prstGeom>
          <a:solidFill>
            <a:srgbClr val="00B0F0"/>
          </a:solidFill>
          <a:ln>
            <a:solidFill>
              <a:schemeClr val="tx1"/>
            </a:solidFill>
          </a:ln>
        </p:spPr>
        <p:txBody>
          <a:bodyPr wrap="square" rtlCol="0">
            <a:spAutoFit/>
          </a:bodyPr>
          <a:lstStyle/>
          <a:p>
            <a:r>
              <a:rPr lang="en-GB" sz="1600" dirty="0" smtClean="0"/>
              <a:t>-Advocating for services to implemented in a safe, dignified and social-cultural appropriate manner</a:t>
            </a:r>
          </a:p>
          <a:p>
            <a:r>
              <a:rPr lang="en-GB" sz="1600" dirty="0" smtClean="0"/>
              <a:t>- Other sectors are sensitized </a:t>
            </a:r>
            <a:r>
              <a:rPr lang="en-GB" sz="1600" dirty="0"/>
              <a:t>to psychosocial support </a:t>
            </a:r>
            <a:r>
              <a:rPr lang="en-GB" sz="1600" dirty="0" smtClean="0"/>
              <a:t>approaches</a:t>
            </a:r>
            <a:endParaRPr lang="en-GB" sz="1600" dirty="0"/>
          </a:p>
        </p:txBody>
      </p:sp>
    </p:spTree>
    <p:extLst>
      <p:ext uri="{BB962C8B-B14F-4D97-AF65-F5344CB8AC3E}">
        <p14:creationId xmlns:p14="http://schemas.microsoft.com/office/powerpoint/2010/main" val="3420200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Psychosocial interventions</a:t>
            </a:r>
            <a:endParaRPr lang="en-GB" dirty="0"/>
          </a:p>
        </p:txBody>
      </p:sp>
      <p:sp>
        <p:nvSpPr>
          <p:cNvPr id="3" name="Content Placeholder 2"/>
          <p:cNvSpPr>
            <a:spLocks noGrp="1"/>
          </p:cNvSpPr>
          <p:nvPr>
            <p:ph idx="1"/>
          </p:nvPr>
        </p:nvSpPr>
        <p:spPr/>
        <p:txBody>
          <a:bodyPr/>
          <a:lstStyle/>
          <a:p>
            <a:pPr marL="0" lvl="0" indent="0">
              <a:buNone/>
            </a:pPr>
            <a:r>
              <a:rPr lang="en-GB" b="1" dirty="0" smtClean="0"/>
              <a:t>Group work:</a:t>
            </a:r>
          </a:p>
          <a:p>
            <a:pPr marL="0" lvl="0" indent="0">
              <a:buNone/>
            </a:pPr>
            <a:r>
              <a:rPr lang="en-GB" dirty="0" smtClean="0"/>
              <a:t>Read through your case story and brainstorm on possible PS interventions.</a:t>
            </a:r>
          </a:p>
          <a:p>
            <a:pPr marL="0" lvl="0" indent="0">
              <a:buNone/>
            </a:pPr>
            <a:endParaRPr lang="en-GB" dirty="0"/>
          </a:p>
          <a:p>
            <a:pPr lvl="0"/>
            <a:r>
              <a:rPr lang="en-GB" dirty="0"/>
              <a:t>What are the unique psychosocial needs?</a:t>
            </a:r>
            <a:endParaRPr lang="da-DK" dirty="0"/>
          </a:p>
          <a:p>
            <a:pPr lvl="0"/>
            <a:r>
              <a:rPr lang="en-GB" dirty="0"/>
              <a:t>What activities or interventions are appropriate as a response to the needs identified in the case story? </a:t>
            </a:r>
            <a:endParaRPr lang="da-DK" dirty="0"/>
          </a:p>
          <a:p>
            <a:pPr lvl="0"/>
            <a:r>
              <a:rPr lang="en-GB" dirty="0"/>
              <a:t>What level of the pyramid does the activities fall under?</a:t>
            </a:r>
            <a:endParaRPr lang="da-DK" dirty="0"/>
          </a:p>
          <a:p>
            <a:pPr marL="0" lvl="0" indent="0">
              <a:buNone/>
            </a:pPr>
            <a:endParaRPr lang="en-GB" dirty="0" smtClean="0"/>
          </a:p>
          <a:p>
            <a:pPr marL="0" indent="0">
              <a:buNone/>
            </a:pPr>
            <a:endParaRPr lang="en-GB" dirty="0"/>
          </a:p>
        </p:txBody>
      </p:sp>
    </p:spTree>
    <p:extLst>
      <p:ext uri="{BB962C8B-B14F-4D97-AF65-F5344CB8AC3E}">
        <p14:creationId xmlns:p14="http://schemas.microsoft.com/office/powerpoint/2010/main" val="1472758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when programming</a:t>
            </a:r>
            <a:endParaRPr lang="en-GB" dirty="0"/>
          </a:p>
        </p:txBody>
      </p:sp>
      <p:sp>
        <p:nvSpPr>
          <p:cNvPr id="3" name="Content Placeholder 2"/>
          <p:cNvSpPr>
            <a:spLocks noGrp="1"/>
          </p:cNvSpPr>
          <p:nvPr>
            <p:ph idx="1"/>
          </p:nvPr>
        </p:nvSpPr>
        <p:spPr/>
        <p:txBody>
          <a:bodyPr/>
          <a:lstStyle/>
          <a:p>
            <a:r>
              <a:rPr lang="en-US" sz="2400" dirty="0"/>
              <a:t>Be sensitive to special </a:t>
            </a:r>
            <a:r>
              <a:rPr lang="en-US" sz="2400" dirty="0" smtClean="0"/>
              <a:t>needs</a:t>
            </a:r>
          </a:p>
          <a:p>
            <a:r>
              <a:rPr lang="en-US" sz="2400" dirty="0"/>
              <a:t>Respect cultural and behavioral </a:t>
            </a:r>
            <a:r>
              <a:rPr lang="en-US" sz="2400" dirty="0" smtClean="0"/>
              <a:t>norms</a:t>
            </a:r>
            <a:endParaRPr lang="en-US" sz="2400" dirty="0"/>
          </a:p>
          <a:p>
            <a:r>
              <a:rPr lang="en-US" sz="2400" dirty="0"/>
              <a:t>Be </a:t>
            </a:r>
            <a:r>
              <a:rPr lang="en-US" sz="2400" dirty="0" smtClean="0"/>
              <a:t>realistic</a:t>
            </a:r>
            <a:endParaRPr lang="en-US" sz="2400" dirty="0"/>
          </a:p>
          <a:p>
            <a:r>
              <a:rPr lang="en-US" sz="2400" dirty="0"/>
              <a:t>Relevance and </a:t>
            </a:r>
            <a:r>
              <a:rPr lang="en-US" sz="2400" dirty="0" smtClean="0"/>
              <a:t>timing</a:t>
            </a:r>
          </a:p>
          <a:p>
            <a:r>
              <a:rPr lang="en-US" sz="2400" dirty="0"/>
              <a:t>Be </a:t>
            </a:r>
            <a:r>
              <a:rPr lang="en-US" sz="2400" dirty="0" smtClean="0"/>
              <a:t>flexible</a:t>
            </a:r>
          </a:p>
          <a:p>
            <a:r>
              <a:rPr lang="en-US" sz="2400" dirty="0" smtClean="0"/>
              <a:t>Involve the community</a:t>
            </a:r>
          </a:p>
          <a:p>
            <a:r>
              <a:rPr lang="en-US" sz="2400" dirty="0"/>
              <a:t>Be mindful of costs and use resources </a:t>
            </a:r>
            <a:r>
              <a:rPr lang="en-US" sz="2400" dirty="0" smtClean="0"/>
              <a:t>wisely</a:t>
            </a:r>
          </a:p>
          <a:p>
            <a:endParaRPr lang="en-GB" dirty="0"/>
          </a:p>
        </p:txBody>
      </p:sp>
    </p:spTree>
    <p:extLst>
      <p:ext uri="{BB962C8B-B14F-4D97-AF65-F5344CB8AC3E}">
        <p14:creationId xmlns:p14="http://schemas.microsoft.com/office/powerpoint/2010/main" val="1516714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Logframe</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271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Psychosocial support interventions</a:t>
            </a:r>
            <a:endParaRPr lang="da-DK" dirty="0"/>
          </a:p>
        </p:txBody>
      </p:sp>
      <p:sp>
        <p:nvSpPr>
          <p:cNvPr id="3" name="Content Placeholder 2"/>
          <p:cNvSpPr>
            <a:spLocks noGrp="1"/>
          </p:cNvSpPr>
          <p:nvPr>
            <p:ph idx="1"/>
          </p:nvPr>
        </p:nvSpPr>
        <p:spPr/>
        <p:txBody>
          <a:bodyPr/>
          <a:lstStyle/>
          <a:p>
            <a:pPr marL="0" lvl="0" indent="0">
              <a:buNone/>
            </a:pPr>
            <a:r>
              <a:rPr lang="en-GB" b="1" dirty="0" smtClean="0"/>
              <a:t>Group work:</a:t>
            </a:r>
          </a:p>
          <a:p>
            <a:pPr marL="0" lvl="0" indent="0">
              <a:buNone/>
            </a:pPr>
            <a:endParaRPr lang="en-GB" dirty="0"/>
          </a:p>
          <a:p>
            <a:pPr lvl="0"/>
            <a:r>
              <a:rPr lang="en-GB" dirty="0"/>
              <a:t>What is psychosocial wellbeing?</a:t>
            </a:r>
            <a:endParaRPr lang="da-DK" dirty="0"/>
          </a:p>
          <a:p>
            <a:pPr lvl="0"/>
            <a:r>
              <a:rPr lang="en-GB" dirty="0"/>
              <a:t>What is resilience?</a:t>
            </a:r>
            <a:endParaRPr lang="da-DK" dirty="0"/>
          </a:p>
          <a:p>
            <a:pPr lvl="0"/>
            <a:r>
              <a:rPr lang="en-GB" dirty="0"/>
              <a:t>What are some key psychosocial activities?</a:t>
            </a:r>
            <a:endParaRPr lang="da-DK" dirty="0"/>
          </a:p>
          <a:p>
            <a:pPr lvl="0"/>
            <a:r>
              <a:rPr lang="en-GB" dirty="0"/>
              <a:t>What is meant by </a:t>
            </a:r>
            <a:r>
              <a:rPr lang="en-GB" dirty="0" smtClean="0"/>
              <a:t>community-based </a:t>
            </a:r>
            <a:r>
              <a:rPr lang="en-GB" dirty="0"/>
              <a:t>PS approach?</a:t>
            </a:r>
            <a:endParaRPr lang="da-DK" dirty="0"/>
          </a:p>
          <a:p>
            <a:pPr marL="0" lvl="0" indent="0">
              <a:buNone/>
            </a:pPr>
            <a:r>
              <a:rPr lang="en-GB" dirty="0" smtClean="0"/>
              <a:t> </a:t>
            </a:r>
            <a:endParaRPr lang="da-DK" dirty="0"/>
          </a:p>
          <a:p>
            <a:endParaRPr lang="da-DK" dirty="0"/>
          </a:p>
        </p:txBody>
      </p:sp>
    </p:spTree>
    <p:extLst>
      <p:ext uri="{BB962C8B-B14F-4D97-AF65-F5344CB8AC3E}">
        <p14:creationId xmlns:p14="http://schemas.microsoft.com/office/powerpoint/2010/main" val="278548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628800"/>
            <a:ext cx="6480720" cy="48605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885389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a:t>
            </a:r>
            <a:r>
              <a:rPr lang="en-GB" dirty="0"/>
              <a:t>F</a:t>
            </a:r>
            <a:r>
              <a:rPr lang="en-GB" dirty="0" smtClean="0"/>
              <a:t>ramework Approach</a:t>
            </a:r>
            <a:endParaRPr lang="en-GB" dirty="0"/>
          </a:p>
        </p:txBody>
      </p:sp>
      <p:sp>
        <p:nvSpPr>
          <p:cNvPr id="3" name="Content Placeholder 2"/>
          <p:cNvSpPr>
            <a:spLocks noGrp="1"/>
          </p:cNvSpPr>
          <p:nvPr>
            <p:ph idx="1"/>
          </p:nvPr>
        </p:nvSpPr>
        <p:spPr/>
        <p:txBody>
          <a:bodyPr/>
          <a:lstStyle/>
          <a:p>
            <a:r>
              <a:rPr lang="en-US" dirty="0"/>
              <a:t>The </a:t>
            </a:r>
            <a:r>
              <a:rPr lang="en-US" dirty="0" err="1"/>
              <a:t>logframe</a:t>
            </a:r>
            <a:r>
              <a:rPr lang="en-GB" dirty="0"/>
              <a:t> serves as the model for the indicator tables in the Indicator </a:t>
            </a:r>
            <a:r>
              <a:rPr lang="en-GB" dirty="0" smtClean="0"/>
              <a:t>Guide</a:t>
            </a:r>
          </a:p>
          <a:p>
            <a:pPr lvl="0"/>
            <a:r>
              <a:rPr lang="en-US" dirty="0"/>
              <a:t>The </a:t>
            </a:r>
            <a:r>
              <a:rPr lang="en-US" dirty="0" err="1"/>
              <a:t>logframe</a:t>
            </a:r>
            <a:r>
              <a:rPr lang="en-US" dirty="0"/>
              <a:t> provides a summary of the </a:t>
            </a:r>
            <a:r>
              <a:rPr lang="en-US" dirty="0" err="1"/>
              <a:t>programme</a:t>
            </a:r>
            <a:r>
              <a:rPr lang="en-US" dirty="0"/>
              <a:t> and its operational design.</a:t>
            </a:r>
            <a:endParaRPr lang="da-DK" dirty="0"/>
          </a:p>
          <a:p>
            <a:pPr lvl="0"/>
            <a:r>
              <a:rPr lang="en-GB" dirty="0"/>
              <a:t>The </a:t>
            </a:r>
            <a:r>
              <a:rPr lang="en-GB" dirty="0" err="1"/>
              <a:t>logframe</a:t>
            </a:r>
            <a:r>
              <a:rPr lang="en-GB" dirty="0"/>
              <a:t> outlines the logical sequence of objectives to achieve the programme’s intended results (outputs, outcomes and goal); the indicators of change in objectives; means of verification (MOV) – tools used to measure the change described by the indicators; and any key assumptions to monitor.</a:t>
            </a:r>
            <a:endParaRPr lang="da-DK" dirty="0"/>
          </a:p>
          <a:p>
            <a:r>
              <a:rPr lang="en-GB" dirty="0"/>
              <a:t>Indicators must be aligned with goal, outcome and output objectives that define the kind of change being sought in PS programmes, as shown in the </a:t>
            </a:r>
            <a:r>
              <a:rPr lang="en-GB" b="1" i="1" dirty="0" err="1"/>
              <a:t>logframe</a:t>
            </a:r>
            <a:r>
              <a:rPr lang="en-GB" dirty="0"/>
              <a:t> table </a:t>
            </a:r>
          </a:p>
        </p:txBody>
      </p:sp>
    </p:spTree>
    <p:extLst>
      <p:ext uri="{BB962C8B-B14F-4D97-AF65-F5344CB8AC3E}">
        <p14:creationId xmlns:p14="http://schemas.microsoft.com/office/powerpoint/2010/main" val="939803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64704"/>
            <a:ext cx="8229600" cy="1143000"/>
          </a:xfrm>
        </p:spPr>
        <p:txBody>
          <a:bodyPr/>
          <a:lstStyle/>
          <a:p>
            <a:r>
              <a:rPr lang="en-GB" dirty="0" smtClean="0"/>
              <a:t>Different terminologies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440322"/>
              </p:ext>
            </p:extLst>
          </p:nvPr>
        </p:nvGraphicFramePr>
        <p:xfrm>
          <a:off x="179514" y="1772816"/>
          <a:ext cx="8856981" cy="4797154"/>
        </p:xfrm>
        <a:graphic>
          <a:graphicData uri="http://schemas.openxmlformats.org/drawingml/2006/table">
            <a:tbl>
              <a:tblPr>
                <a:tableStyleId>{C4B1156A-380E-4F78-BDF5-A606A8083BF9}</a:tableStyleId>
              </a:tblPr>
              <a:tblGrid>
                <a:gridCol w="1265283"/>
                <a:gridCol w="1265283"/>
                <a:gridCol w="1265283"/>
                <a:gridCol w="1265283"/>
                <a:gridCol w="1265283"/>
                <a:gridCol w="1265283"/>
                <a:gridCol w="1265283"/>
              </a:tblGrid>
              <a:tr h="385174">
                <a:tc>
                  <a:txBody>
                    <a:bodyPr/>
                    <a:lstStyle/>
                    <a:p>
                      <a:pPr algn="ctr">
                        <a:spcBef>
                          <a:spcPts val="600"/>
                        </a:spcBef>
                        <a:spcAft>
                          <a:spcPts val="600"/>
                        </a:spcAft>
                      </a:pPr>
                      <a:r>
                        <a:rPr lang="en-US" sz="1100" dirty="0">
                          <a:effectLst/>
                        </a:rPr>
                        <a:t> </a:t>
                      </a:r>
                      <a:endParaRPr lang="da-DK" sz="1100" dirty="0">
                        <a:effectLst/>
                        <a:latin typeface="Arial"/>
                        <a:ea typeface="Times New Roman"/>
                        <a:cs typeface="Times New Roman"/>
                      </a:endParaRPr>
                    </a:p>
                  </a:txBody>
                  <a:tcPr marL="64352" marR="64352" marT="0" marB="0"/>
                </a:tc>
                <a:tc>
                  <a:txBody>
                    <a:bodyPr/>
                    <a:lstStyle/>
                    <a:p>
                      <a:pPr algn="ctr">
                        <a:spcBef>
                          <a:spcPts val="600"/>
                        </a:spcBef>
                        <a:spcAft>
                          <a:spcPts val="600"/>
                        </a:spcAft>
                      </a:pPr>
                      <a:r>
                        <a:rPr lang="en-US" sz="1100" dirty="0">
                          <a:effectLst/>
                        </a:rPr>
                        <a:t>Ultimate Impact</a:t>
                      </a:r>
                      <a:endParaRPr lang="da-DK" sz="1100" dirty="0">
                        <a:effectLst/>
                        <a:latin typeface="Arial"/>
                        <a:ea typeface="Times New Roman"/>
                        <a:cs typeface="Times New Roman"/>
                      </a:endParaRPr>
                    </a:p>
                  </a:txBody>
                  <a:tcPr marL="64352" marR="64352" marT="0" marB="0"/>
                </a:tc>
                <a:tc>
                  <a:txBody>
                    <a:bodyPr/>
                    <a:lstStyle/>
                    <a:p>
                      <a:pPr algn="ctr">
                        <a:spcBef>
                          <a:spcPts val="600"/>
                        </a:spcBef>
                        <a:spcAft>
                          <a:spcPts val="600"/>
                        </a:spcAft>
                      </a:pPr>
                      <a:r>
                        <a:rPr lang="en-US" sz="1100">
                          <a:effectLst/>
                        </a:rPr>
                        <a:t>End Outcomes</a:t>
                      </a:r>
                      <a:endParaRPr lang="da-DK" sz="1100">
                        <a:effectLst/>
                        <a:latin typeface="Arial"/>
                        <a:ea typeface="Times New Roman"/>
                        <a:cs typeface="Times New Roman"/>
                      </a:endParaRPr>
                    </a:p>
                  </a:txBody>
                  <a:tcPr marL="64352" marR="64352" marT="0" marB="0"/>
                </a:tc>
                <a:tc>
                  <a:txBody>
                    <a:bodyPr/>
                    <a:lstStyle/>
                    <a:p>
                      <a:pPr algn="ctr">
                        <a:spcBef>
                          <a:spcPts val="600"/>
                        </a:spcBef>
                        <a:spcAft>
                          <a:spcPts val="600"/>
                        </a:spcAft>
                      </a:pPr>
                      <a:r>
                        <a:rPr lang="en-US" sz="1100">
                          <a:effectLst/>
                        </a:rPr>
                        <a:t>Intermediate Outcomes</a:t>
                      </a:r>
                      <a:endParaRPr lang="da-DK" sz="1100">
                        <a:effectLst/>
                        <a:latin typeface="Arial"/>
                        <a:ea typeface="Times New Roman"/>
                        <a:cs typeface="Times New Roman"/>
                      </a:endParaRPr>
                    </a:p>
                  </a:txBody>
                  <a:tcPr marL="64352" marR="64352" marT="0" marB="0"/>
                </a:tc>
                <a:tc>
                  <a:txBody>
                    <a:bodyPr/>
                    <a:lstStyle/>
                    <a:p>
                      <a:pPr algn="ctr">
                        <a:spcBef>
                          <a:spcPts val="600"/>
                        </a:spcBef>
                        <a:spcAft>
                          <a:spcPts val="6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gridSpan="2">
                  <a:txBody>
                    <a:bodyPr/>
                    <a:lstStyle/>
                    <a:p>
                      <a:pPr algn="ctr">
                        <a:spcBef>
                          <a:spcPts val="600"/>
                        </a:spcBef>
                        <a:spcAft>
                          <a:spcPts val="600"/>
                        </a:spcAft>
                      </a:pPr>
                      <a:r>
                        <a:rPr lang="en-US" sz="1100">
                          <a:effectLst/>
                        </a:rPr>
                        <a:t>Interventions</a:t>
                      </a:r>
                      <a:endParaRPr lang="da-DK" sz="1100">
                        <a:effectLst/>
                        <a:latin typeface="Arial"/>
                        <a:ea typeface="Times New Roman"/>
                        <a:cs typeface="Times New Roman"/>
                      </a:endParaRPr>
                    </a:p>
                  </a:txBody>
                  <a:tcPr marL="64352" marR="64352" marT="0" marB="0"/>
                </a:tc>
                <a:tc hMerge="1">
                  <a:txBody>
                    <a:bodyPr/>
                    <a:lstStyle/>
                    <a:p>
                      <a:endParaRPr lang="en-GB"/>
                    </a:p>
                  </a:txBody>
                  <a:tcPr/>
                </a:tc>
              </a:tr>
              <a:tr h="350157">
                <a:tc>
                  <a:txBody>
                    <a:bodyPr/>
                    <a:lstStyle/>
                    <a:p>
                      <a:pPr>
                        <a:spcBef>
                          <a:spcPts val="300"/>
                        </a:spcBef>
                        <a:spcAft>
                          <a:spcPts val="300"/>
                        </a:spcAft>
                      </a:pPr>
                      <a:r>
                        <a:rPr lang="en-US" sz="1100">
                          <a:effectLst/>
                        </a:rPr>
                        <a:t>Needs-based</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dirty="0">
                          <a:effectLst/>
                        </a:rPr>
                        <a:t>Higher Consequence</a:t>
                      </a:r>
                      <a:endParaRPr lang="da-DK" sz="1100" dirty="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Specific Problem</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Cause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Solution</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Process </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385174">
                <a:tc>
                  <a:txBody>
                    <a:bodyPr/>
                    <a:lstStyle/>
                    <a:p>
                      <a:pPr>
                        <a:spcBef>
                          <a:spcPts val="300"/>
                        </a:spcBef>
                        <a:spcAft>
                          <a:spcPts val="0"/>
                        </a:spcAft>
                      </a:pPr>
                      <a:r>
                        <a:rPr lang="en-US" sz="1100">
                          <a:effectLst/>
                        </a:rPr>
                        <a:t>CARE terminology</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Program Impact</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dirty="0">
                          <a:effectLst/>
                        </a:rPr>
                        <a:t>Project Impact</a:t>
                      </a:r>
                      <a:endParaRPr lang="da-DK" sz="1100" dirty="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Effects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350157">
                <a:tc>
                  <a:txBody>
                    <a:bodyPr/>
                    <a:lstStyle/>
                    <a:p>
                      <a:pPr>
                        <a:spcBef>
                          <a:spcPts val="300"/>
                        </a:spcBef>
                        <a:spcAft>
                          <a:spcPts val="300"/>
                        </a:spcAft>
                      </a:pPr>
                      <a:r>
                        <a:rPr lang="en-US" sz="1100">
                          <a:effectLst/>
                        </a:rPr>
                        <a:t>CARE logframe</a:t>
                      </a:r>
                      <a:endParaRPr lang="da-DK" sz="1100" b="1">
                        <a:effectLst/>
                        <a:latin typeface="Times New Roman"/>
                        <a:cs typeface="Times New Roman"/>
                      </a:endParaRPr>
                    </a:p>
                  </a:txBody>
                  <a:tcPr marL="64352" marR="64352" marT="0" marB="0"/>
                </a:tc>
                <a:tc>
                  <a:txBody>
                    <a:bodyPr/>
                    <a:lstStyle/>
                    <a:p>
                      <a:pPr>
                        <a:spcBef>
                          <a:spcPts val="300"/>
                        </a:spcBef>
                        <a:spcAft>
                          <a:spcPts val="300"/>
                        </a:spcAft>
                      </a:pPr>
                      <a:r>
                        <a:rPr lang="en-US" sz="1100">
                          <a:effectLst/>
                        </a:rPr>
                        <a:t>Program Goal</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Project Final Goal</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Intermediate Objectives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175078">
                <a:tc>
                  <a:txBody>
                    <a:bodyPr/>
                    <a:lstStyle/>
                    <a:p>
                      <a:pPr>
                        <a:spcBef>
                          <a:spcPts val="300"/>
                        </a:spcBef>
                        <a:spcAft>
                          <a:spcPts val="300"/>
                        </a:spcAft>
                      </a:pPr>
                      <a:r>
                        <a:rPr lang="en-US" sz="1100">
                          <a:effectLst/>
                        </a:rPr>
                        <a:t>PC/LogFrame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 </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Goal</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Purpose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 </a:t>
                      </a:r>
                      <a:endParaRPr lang="da-DK" sz="1100">
                        <a:effectLst/>
                        <a:latin typeface="Arial"/>
                        <a:ea typeface="Times New Roman"/>
                        <a:cs typeface="Times New Roman"/>
                      </a:endParaRPr>
                    </a:p>
                  </a:txBody>
                  <a:tcPr marL="64352" marR="64352" marT="0" marB="0"/>
                </a:tc>
              </a:tr>
              <a:tr h="350157">
                <a:tc>
                  <a:txBody>
                    <a:bodyPr/>
                    <a:lstStyle/>
                    <a:p>
                      <a:pPr>
                        <a:spcBef>
                          <a:spcPts val="300"/>
                        </a:spcBef>
                        <a:spcAft>
                          <a:spcPts val="300"/>
                        </a:spcAft>
                      </a:pPr>
                      <a:r>
                        <a:rPr lang="en-US" sz="1100">
                          <a:effectLst/>
                        </a:rPr>
                        <a:t>USAID Results Framework</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Strategic Objective</a:t>
                      </a:r>
                      <a:endParaRPr lang="da-DK" sz="110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a:effectLst/>
                        </a:rPr>
                        <a:t>Intermediate Results</a:t>
                      </a:r>
                      <a:endParaRPr lang="da-DK" sz="110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350157">
                <a:tc>
                  <a:txBody>
                    <a:bodyPr/>
                    <a:lstStyle/>
                    <a:p>
                      <a:pPr>
                        <a:spcBef>
                          <a:spcPts val="300"/>
                        </a:spcBef>
                        <a:spcAft>
                          <a:spcPts val="300"/>
                        </a:spcAft>
                      </a:pPr>
                      <a:r>
                        <a:rPr lang="en-US" sz="1100">
                          <a:effectLst/>
                        </a:rPr>
                        <a:t>USAID Logframe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 </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Final Goal</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dirty="0">
                          <a:effectLst/>
                        </a:rPr>
                        <a:t>Strategic Goal/ Objective</a:t>
                      </a:r>
                      <a:endParaRPr lang="da-DK" sz="1100" dirty="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Intermediate results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202E</a:t>
                      </a:r>
                      <a:endParaRPr lang="da-DK" sz="1100">
                        <a:effectLst/>
                        <a:latin typeface="Arial"/>
                        <a:ea typeface="Times New Roman"/>
                        <a:cs typeface="Times New Roman"/>
                      </a:endParaRPr>
                    </a:p>
                  </a:txBody>
                  <a:tcPr marL="64352" marR="64352" marT="0" marB="0"/>
                </a:tc>
              </a:tr>
              <a:tr h="175078">
                <a:tc>
                  <a:txBody>
                    <a:bodyPr/>
                    <a:lstStyle/>
                    <a:p>
                      <a:pPr>
                        <a:spcBef>
                          <a:spcPts val="300"/>
                        </a:spcBef>
                        <a:spcAft>
                          <a:spcPts val="300"/>
                        </a:spcAft>
                      </a:pPr>
                      <a:r>
                        <a:rPr lang="en-US" sz="1100">
                          <a:effectLst/>
                        </a:rPr>
                        <a:t>DANIDA + DfID</a:t>
                      </a:r>
                      <a:endParaRPr lang="da-DK" sz="110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a:effectLst/>
                        </a:rPr>
                        <a:t>Goal</a:t>
                      </a:r>
                      <a:endParaRPr lang="da-DK" sz="110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pPr>
                      <a:r>
                        <a:rPr lang="en-US" sz="1100">
                          <a:effectLst/>
                        </a:rPr>
                        <a:t>Purpose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 </a:t>
                      </a:r>
                      <a:endParaRPr lang="da-DK" sz="1100">
                        <a:effectLst/>
                        <a:latin typeface="Arial"/>
                        <a:ea typeface="Times New Roman"/>
                        <a:cs typeface="Times New Roman"/>
                      </a:endParaRPr>
                    </a:p>
                  </a:txBody>
                  <a:tcPr marL="64352" marR="64352" marT="0" marB="0"/>
                </a:tc>
              </a:tr>
              <a:tr h="175078">
                <a:tc>
                  <a:txBody>
                    <a:bodyPr/>
                    <a:lstStyle/>
                    <a:p>
                      <a:pPr>
                        <a:spcBef>
                          <a:spcPts val="300"/>
                        </a:spcBef>
                        <a:spcAft>
                          <a:spcPts val="300"/>
                        </a:spcAft>
                      </a:pPr>
                      <a:r>
                        <a:rPr lang="en-US" sz="1100">
                          <a:effectLst/>
                        </a:rPr>
                        <a:t>CIDA + GTZ</a:t>
                      </a:r>
                      <a:endParaRPr lang="da-DK" sz="110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a:effectLst/>
                        </a:rPr>
                        <a:t>Overall goal</a:t>
                      </a:r>
                      <a:endParaRPr lang="da-DK" sz="110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pPr>
                      <a:r>
                        <a:rPr lang="en-US" sz="1100">
                          <a:effectLst/>
                        </a:rPr>
                        <a:t>Project purpose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Results/outputs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175078">
                <a:tc>
                  <a:txBody>
                    <a:bodyPr/>
                    <a:lstStyle/>
                    <a:p>
                      <a:pPr>
                        <a:spcBef>
                          <a:spcPts val="300"/>
                        </a:spcBef>
                        <a:spcAft>
                          <a:spcPts val="300"/>
                        </a:spcAft>
                      </a:pPr>
                      <a:r>
                        <a:rPr lang="en-US" sz="1100">
                          <a:effectLst/>
                        </a:rPr>
                        <a:t>European Union</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Overall Objective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Project Purpose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Results</a:t>
                      </a:r>
                      <a:endParaRPr lang="da-DK" sz="110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pPr>
                      <a:r>
                        <a:rPr lang="en-US" sz="1100">
                          <a:effectLst/>
                        </a:rPr>
                        <a:t> </a:t>
                      </a:r>
                      <a:endParaRPr lang="da-DK" sz="1100">
                        <a:effectLst/>
                        <a:latin typeface="Arial"/>
                        <a:ea typeface="Times New Roman"/>
                        <a:cs typeface="Times New Roman"/>
                      </a:endParaRPr>
                    </a:p>
                  </a:txBody>
                  <a:tcPr marL="64352" marR="64352" marT="0" marB="0"/>
                </a:tc>
              </a:tr>
              <a:tr h="350157">
                <a:tc>
                  <a:txBody>
                    <a:bodyPr/>
                    <a:lstStyle/>
                    <a:p>
                      <a:pPr>
                        <a:spcBef>
                          <a:spcPts val="300"/>
                        </a:spcBef>
                        <a:spcAft>
                          <a:spcPts val="300"/>
                        </a:spcAft>
                      </a:pPr>
                      <a:r>
                        <a:rPr lang="en-US" sz="1100">
                          <a:effectLst/>
                        </a:rPr>
                        <a:t>FAO + UNDP + NORAD</a:t>
                      </a:r>
                      <a:endParaRPr lang="da-DK" sz="110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a:effectLst/>
                        </a:rPr>
                        <a:t>Development Objective</a:t>
                      </a:r>
                      <a:endParaRPr lang="da-DK" sz="110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pPr>
                      <a:r>
                        <a:rPr lang="en-US" sz="1100">
                          <a:effectLst/>
                        </a:rPr>
                        <a:t>Immediate Objectives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dirty="0">
                          <a:effectLst/>
                        </a:rPr>
                        <a:t>Outputs</a:t>
                      </a:r>
                      <a:endParaRPr lang="da-DK" sz="1100" dirty="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175078">
                <a:tc>
                  <a:txBody>
                    <a:bodyPr/>
                    <a:lstStyle/>
                    <a:p>
                      <a:pPr>
                        <a:spcBef>
                          <a:spcPts val="300"/>
                        </a:spcBef>
                        <a:spcAft>
                          <a:spcPts val="300"/>
                        </a:spcAft>
                      </a:pPr>
                      <a:r>
                        <a:rPr lang="en-US" sz="1100">
                          <a:effectLst/>
                        </a:rPr>
                        <a:t>UNHCR</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Sector Objective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Goal</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Project Objective</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Input/Resources</a:t>
                      </a:r>
                      <a:endParaRPr lang="da-DK" sz="1100">
                        <a:effectLst/>
                        <a:latin typeface="Arial"/>
                        <a:ea typeface="Times New Roman"/>
                        <a:cs typeface="Times New Roman"/>
                      </a:endParaRPr>
                    </a:p>
                  </a:txBody>
                  <a:tcPr marL="64352" marR="64352" marT="0" marB="0"/>
                </a:tc>
              </a:tr>
              <a:tr h="350157">
                <a:tc>
                  <a:txBody>
                    <a:bodyPr/>
                    <a:lstStyle/>
                    <a:p>
                      <a:pPr>
                        <a:spcBef>
                          <a:spcPts val="300"/>
                        </a:spcBef>
                        <a:spcAft>
                          <a:spcPts val="300"/>
                        </a:spcAft>
                      </a:pPr>
                      <a:r>
                        <a:rPr lang="en-US" sz="1100">
                          <a:effectLst/>
                        </a:rPr>
                        <a:t>World Bank</a:t>
                      </a:r>
                      <a:endParaRPr lang="da-DK" sz="110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a:effectLst/>
                        </a:rPr>
                        <a:t>Long-term Objectives</a:t>
                      </a:r>
                      <a:endParaRPr lang="da-DK" sz="110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pPr>
                      <a:r>
                        <a:rPr lang="en-US" sz="1100">
                          <a:effectLst/>
                        </a:rPr>
                        <a:t>Short-term Objectives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 </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Inputs</a:t>
                      </a:r>
                      <a:endParaRPr lang="da-DK" sz="1100">
                        <a:effectLst/>
                        <a:latin typeface="Arial"/>
                        <a:ea typeface="Times New Roman"/>
                        <a:cs typeface="Times New Roman"/>
                      </a:endParaRPr>
                    </a:p>
                  </a:txBody>
                  <a:tcPr marL="64352" marR="64352" marT="0" marB="0"/>
                </a:tc>
              </a:tr>
              <a:tr h="525237">
                <a:tc>
                  <a:txBody>
                    <a:bodyPr/>
                    <a:lstStyle/>
                    <a:p>
                      <a:pPr>
                        <a:spcBef>
                          <a:spcPts val="300"/>
                        </a:spcBef>
                        <a:spcAft>
                          <a:spcPts val="300"/>
                        </a:spcAft>
                      </a:pPr>
                      <a:r>
                        <a:rPr lang="en-US" sz="1100" dirty="0" err="1">
                          <a:effectLst/>
                        </a:rPr>
                        <a:t>AusAID</a:t>
                      </a:r>
                      <a:endParaRPr lang="da-DK" sz="1100" dirty="0">
                        <a:effectLst/>
                        <a:latin typeface="Arial"/>
                        <a:ea typeface="Times New Roman"/>
                        <a:cs typeface="Times New Roman"/>
                      </a:endParaRPr>
                    </a:p>
                  </a:txBody>
                  <a:tcPr marL="64352" marR="64352" marT="0" marB="0"/>
                </a:tc>
                <a:tc gridSpan="2">
                  <a:txBody>
                    <a:bodyPr/>
                    <a:lstStyle/>
                    <a:p>
                      <a:pPr algn="ctr">
                        <a:spcBef>
                          <a:spcPts val="300"/>
                        </a:spcBef>
                        <a:spcAft>
                          <a:spcPts val="300"/>
                        </a:spcAft>
                      </a:pPr>
                      <a:r>
                        <a:rPr lang="en-US" sz="1100" dirty="0">
                          <a:effectLst/>
                        </a:rPr>
                        <a:t>Scheme Goal</a:t>
                      </a:r>
                      <a:endParaRPr lang="da-DK" sz="1100" dirty="0">
                        <a:effectLst/>
                        <a:latin typeface="Arial"/>
                        <a:ea typeface="Times New Roman"/>
                        <a:cs typeface="Times New Roman"/>
                      </a:endParaRPr>
                    </a:p>
                  </a:txBody>
                  <a:tcPr marL="64352" marR="64352" marT="0" marB="0"/>
                </a:tc>
                <a:tc hMerge="1">
                  <a:txBody>
                    <a:bodyPr/>
                    <a:lstStyle/>
                    <a:p>
                      <a:endParaRPr lang="en-GB"/>
                    </a:p>
                  </a:txBody>
                  <a:tcPr/>
                </a:tc>
                <a:tc>
                  <a:txBody>
                    <a:bodyPr/>
                    <a:lstStyle/>
                    <a:p>
                      <a:pPr>
                        <a:spcBef>
                          <a:spcPts val="300"/>
                        </a:spcBef>
                        <a:spcAft>
                          <a:spcPts val="300"/>
                        </a:spcAft>
                      </a:pPr>
                      <a:r>
                        <a:rPr lang="en-US" sz="1100" dirty="0">
                          <a:effectLst/>
                        </a:rPr>
                        <a:t>Major Development Objectives</a:t>
                      </a:r>
                      <a:endParaRPr lang="da-DK" sz="1100" dirty="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en-US" sz="1100">
                          <a:effectLst/>
                        </a:rPr>
                        <a:t>Outputs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a:effectLst/>
                        </a:rPr>
                        <a:t>Activities</a:t>
                      </a:r>
                      <a:endParaRPr lang="da-DK" sz="1100">
                        <a:effectLst/>
                        <a:latin typeface="Arial"/>
                        <a:ea typeface="Times New Roman"/>
                        <a:cs typeface="Times New Roman"/>
                      </a:endParaRPr>
                    </a:p>
                  </a:txBody>
                  <a:tcPr marL="64352" marR="64352" marT="0" marB="0"/>
                </a:tc>
                <a:tc>
                  <a:txBody>
                    <a:bodyPr/>
                    <a:lstStyle/>
                    <a:p>
                      <a:pPr>
                        <a:spcBef>
                          <a:spcPts val="300"/>
                        </a:spcBef>
                        <a:spcAft>
                          <a:spcPts val="300"/>
                        </a:spcAft>
                      </a:pPr>
                      <a:r>
                        <a:rPr lang="en-US" sz="1100" dirty="0">
                          <a:effectLst/>
                        </a:rPr>
                        <a:t>Inputs</a:t>
                      </a:r>
                      <a:endParaRPr lang="da-DK" sz="1100" dirty="0">
                        <a:effectLst/>
                        <a:latin typeface="Arial"/>
                        <a:ea typeface="Times New Roman"/>
                        <a:cs typeface="Times New Roman"/>
                      </a:endParaRPr>
                    </a:p>
                  </a:txBody>
                  <a:tcPr marL="64352" marR="64352" marT="0" marB="0"/>
                </a:tc>
              </a:tr>
              <a:tr h="525237">
                <a:tc>
                  <a:txBody>
                    <a:bodyPr/>
                    <a:lstStyle/>
                    <a:p>
                      <a:pPr>
                        <a:spcBef>
                          <a:spcPts val="300"/>
                        </a:spcBef>
                        <a:spcAft>
                          <a:spcPts val="300"/>
                        </a:spcAft>
                      </a:pPr>
                      <a:r>
                        <a:rPr lang="da-DK" sz="1100" b="1" dirty="0" smtClean="0">
                          <a:effectLst/>
                          <a:latin typeface="Arial"/>
                          <a:ea typeface="Times New Roman"/>
                          <a:cs typeface="Times New Roman"/>
                        </a:rPr>
                        <a:t>IFRC M&amp;E PS </a:t>
                      </a:r>
                      <a:r>
                        <a:rPr lang="da-DK" sz="1100" b="1" dirty="0" err="1" smtClean="0">
                          <a:effectLst/>
                          <a:latin typeface="Arial"/>
                          <a:ea typeface="Times New Roman"/>
                          <a:cs typeface="Times New Roman"/>
                        </a:rPr>
                        <a:t>framework</a:t>
                      </a:r>
                      <a:endParaRPr lang="da-DK" sz="1100" b="1" dirty="0">
                        <a:effectLst/>
                        <a:latin typeface="Arial"/>
                        <a:ea typeface="Times New Roman"/>
                        <a:cs typeface="Times New Roman"/>
                      </a:endParaRPr>
                    </a:p>
                  </a:txBody>
                  <a:tcPr marL="64352" marR="64352" marT="0" marB="0"/>
                </a:tc>
                <a:tc>
                  <a:txBody>
                    <a:bodyPr/>
                    <a:lstStyle/>
                    <a:p>
                      <a:pPr algn="ctr">
                        <a:spcBef>
                          <a:spcPts val="300"/>
                        </a:spcBef>
                        <a:spcAft>
                          <a:spcPts val="300"/>
                        </a:spcAft>
                      </a:pPr>
                      <a:r>
                        <a:rPr lang="da-DK" sz="1100" b="1" dirty="0" err="1" smtClean="0">
                          <a:effectLst/>
                          <a:latin typeface="Arial"/>
                          <a:ea typeface="Times New Roman"/>
                          <a:cs typeface="Times New Roman"/>
                        </a:rPr>
                        <a:t>Goal</a:t>
                      </a:r>
                      <a:endParaRPr lang="da-DK" sz="1100" b="1" dirty="0">
                        <a:effectLst/>
                        <a:latin typeface="Arial"/>
                        <a:ea typeface="Times New Roman"/>
                        <a:cs typeface="Times New Roman"/>
                      </a:endParaRPr>
                    </a:p>
                  </a:txBody>
                  <a:tcPr marL="64352" marR="64352" marT="0" marB="0"/>
                </a:tc>
                <a:tc>
                  <a:txBody>
                    <a:bodyPr/>
                    <a:lstStyle/>
                    <a:p>
                      <a:pPr algn="ctr">
                        <a:spcBef>
                          <a:spcPts val="300"/>
                        </a:spcBef>
                        <a:spcAft>
                          <a:spcPts val="300"/>
                        </a:spcAft>
                      </a:pPr>
                      <a:r>
                        <a:rPr lang="da-DK" sz="1100" b="1" dirty="0" err="1" smtClean="0">
                          <a:effectLst/>
                          <a:latin typeface="Arial"/>
                          <a:ea typeface="Times New Roman"/>
                          <a:cs typeface="Times New Roman"/>
                        </a:rPr>
                        <a:t>Key</a:t>
                      </a:r>
                      <a:r>
                        <a:rPr lang="da-DK" sz="1100" b="1" dirty="0" smtClean="0">
                          <a:effectLst/>
                          <a:latin typeface="Arial"/>
                          <a:ea typeface="Times New Roman"/>
                          <a:cs typeface="Times New Roman"/>
                        </a:rPr>
                        <a:t> </a:t>
                      </a:r>
                      <a:r>
                        <a:rPr lang="da-DK" sz="1100" b="1" dirty="0" err="1" smtClean="0">
                          <a:effectLst/>
                          <a:latin typeface="Arial"/>
                          <a:ea typeface="Times New Roman"/>
                          <a:cs typeface="Times New Roman"/>
                        </a:rPr>
                        <a:t>outcome</a:t>
                      </a:r>
                      <a:endParaRPr lang="da-DK" sz="1100" b="1" dirty="0">
                        <a:effectLst/>
                        <a:latin typeface="Arial"/>
                        <a:ea typeface="Times New Roman"/>
                        <a:cs typeface="Times New Roman"/>
                      </a:endParaRPr>
                    </a:p>
                  </a:txBody>
                  <a:tcPr marL="64352" marR="64352" marT="0" marB="0"/>
                </a:tc>
                <a:tc>
                  <a:txBody>
                    <a:bodyPr/>
                    <a:lstStyle/>
                    <a:p>
                      <a:pPr>
                        <a:spcBef>
                          <a:spcPts val="300"/>
                        </a:spcBef>
                        <a:spcAft>
                          <a:spcPts val="300"/>
                        </a:spcAft>
                      </a:pPr>
                      <a:r>
                        <a:rPr lang="da-DK" sz="1100" b="1" dirty="0" err="1" smtClean="0">
                          <a:effectLst/>
                          <a:latin typeface="Arial"/>
                          <a:ea typeface="Times New Roman"/>
                          <a:cs typeface="Times New Roman"/>
                        </a:rPr>
                        <a:t>Intermediate</a:t>
                      </a:r>
                      <a:r>
                        <a:rPr lang="da-DK" sz="1100" b="1" dirty="0" smtClean="0">
                          <a:effectLst/>
                          <a:latin typeface="Arial"/>
                          <a:ea typeface="Times New Roman"/>
                          <a:cs typeface="Times New Roman"/>
                        </a:rPr>
                        <a:t> </a:t>
                      </a:r>
                      <a:r>
                        <a:rPr lang="da-DK" sz="1100" b="1" dirty="0" err="1" smtClean="0">
                          <a:effectLst/>
                          <a:latin typeface="Arial"/>
                          <a:ea typeface="Times New Roman"/>
                          <a:cs typeface="Times New Roman"/>
                        </a:rPr>
                        <a:t>outcome</a:t>
                      </a:r>
                      <a:endParaRPr lang="da-DK" sz="1100" b="1" dirty="0">
                        <a:effectLst/>
                        <a:latin typeface="Arial"/>
                        <a:ea typeface="Times New Roman"/>
                        <a:cs typeface="Times New Roman"/>
                      </a:endParaRPr>
                    </a:p>
                  </a:txBody>
                  <a:tcPr marL="64352" marR="64352" marT="0" marB="0"/>
                </a:tc>
                <a:tc>
                  <a:txBody>
                    <a:bodyPr/>
                    <a:lstStyle/>
                    <a:p>
                      <a:pPr>
                        <a:spcBef>
                          <a:spcPts val="300"/>
                        </a:spcBef>
                        <a:spcAft>
                          <a:spcPts val="300"/>
                        </a:spcAft>
                        <a:tabLst>
                          <a:tab pos="1131570" algn="l"/>
                        </a:tabLst>
                      </a:pPr>
                      <a:r>
                        <a:rPr lang="da-DK" sz="1100" b="1" dirty="0" smtClean="0">
                          <a:effectLst/>
                          <a:latin typeface="Arial"/>
                          <a:ea typeface="Times New Roman"/>
                          <a:cs typeface="Times New Roman"/>
                        </a:rPr>
                        <a:t>Outputs</a:t>
                      </a:r>
                      <a:endParaRPr lang="da-DK" sz="1100" b="1" dirty="0">
                        <a:effectLst/>
                        <a:latin typeface="Arial"/>
                        <a:ea typeface="Times New Roman"/>
                        <a:cs typeface="Times New Roman"/>
                      </a:endParaRPr>
                    </a:p>
                  </a:txBody>
                  <a:tcPr marL="64352" marR="64352" marT="0" marB="0"/>
                </a:tc>
                <a:tc>
                  <a:txBody>
                    <a:bodyPr/>
                    <a:lstStyle/>
                    <a:p>
                      <a:pPr>
                        <a:spcBef>
                          <a:spcPts val="300"/>
                        </a:spcBef>
                        <a:spcAft>
                          <a:spcPts val="300"/>
                        </a:spcAft>
                      </a:pPr>
                      <a:endParaRPr lang="da-DK" sz="1100" dirty="0">
                        <a:effectLst/>
                        <a:latin typeface="Arial"/>
                        <a:ea typeface="Times New Roman"/>
                        <a:cs typeface="Times New Roman"/>
                      </a:endParaRPr>
                    </a:p>
                  </a:txBody>
                  <a:tcPr marL="64352" marR="64352" marT="0" marB="0"/>
                </a:tc>
                <a:tc>
                  <a:txBody>
                    <a:bodyPr/>
                    <a:lstStyle/>
                    <a:p>
                      <a:pPr>
                        <a:spcBef>
                          <a:spcPts val="300"/>
                        </a:spcBef>
                        <a:spcAft>
                          <a:spcPts val="300"/>
                        </a:spcAft>
                      </a:pPr>
                      <a:endParaRPr lang="da-DK" sz="1100" dirty="0">
                        <a:effectLst/>
                        <a:latin typeface="Arial"/>
                        <a:ea typeface="Times New Roman"/>
                        <a:cs typeface="Times New Roman"/>
                      </a:endParaRPr>
                    </a:p>
                  </a:txBody>
                  <a:tcPr marL="64352" marR="64352" marT="0" marB="0"/>
                </a:tc>
              </a:tr>
            </a:tbl>
          </a:graphicData>
        </a:graphic>
      </p:graphicFrame>
    </p:spTree>
    <p:extLst>
      <p:ext uri="{BB962C8B-B14F-4D97-AF65-F5344CB8AC3E}">
        <p14:creationId xmlns:p14="http://schemas.microsoft.com/office/powerpoint/2010/main" val="253082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Logframe</a:t>
            </a:r>
            <a:r>
              <a:rPr lang="en-GB" dirty="0" smtClean="0"/>
              <a:t> template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331255"/>
              </p:ext>
            </p:extLst>
          </p:nvPr>
        </p:nvGraphicFramePr>
        <p:xfrm>
          <a:off x="323528" y="2636912"/>
          <a:ext cx="8229600" cy="3688080"/>
        </p:xfrm>
        <a:graphic>
          <a:graphicData uri="http://schemas.openxmlformats.org/drawingml/2006/table">
            <a:tbl>
              <a:tblPr firstRow="1" firstCol="1" bandRow="1" bandCol="1">
                <a:tableStyleId>{5C22544A-7EE6-4342-B048-85BDC9FD1C3A}</a:tableStyleId>
              </a:tblPr>
              <a:tblGrid>
                <a:gridCol w="2057400"/>
                <a:gridCol w="2057400"/>
                <a:gridCol w="2057400"/>
                <a:gridCol w="2057400"/>
              </a:tblGrid>
              <a:tr h="333351">
                <a:tc>
                  <a:txBody>
                    <a:bodyPr/>
                    <a:lstStyle/>
                    <a:p>
                      <a:pPr algn="l">
                        <a:spcAft>
                          <a:spcPts val="0"/>
                        </a:spcAft>
                      </a:pPr>
                      <a:r>
                        <a:rPr lang="en-GB" sz="1100" dirty="0">
                          <a:solidFill>
                            <a:schemeClr val="tx1"/>
                          </a:solidFill>
                          <a:effectLst/>
                        </a:rPr>
                        <a:t>Objectives</a:t>
                      </a:r>
                      <a:endParaRPr lang="da-DK" sz="1100" dirty="0">
                        <a:solidFill>
                          <a:schemeClr val="tx1"/>
                        </a:solidFill>
                        <a:effectLst/>
                      </a:endParaRPr>
                    </a:p>
                    <a:p>
                      <a:pPr algn="l">
                        <a:spcAft>
                          <a:spcPts val="0"/>
                        </a:spcAft>
                      </a:pPr>
                      <a:r>
                        <a:rPr lang="en-GB" sz="1100" dirty="0">
                          <a:solidFill>
                            <a:schemeClr val="tx1"/>
                          </a:solidFill>
                          <a:effectLst/>
                        </a:rPr>
                        <a:t>(What we want to achieve)</a:t>
                      </a:r>
                      <a:endParaRPr lang="da-DK" sz="1100" dirty="0">
                        <a:solidFill>
                          <a:schemeClr val="tx1"/>
                        </a:solidFill>
                        <a:effectLst/>
                        <a:latin typeface="Times New Roman"/>
                        <a:ea typeface="Times New Roman"/>
                      </a:endParaRPr>
                    </a:p>
                  </a:txBody>
                  <a:tcPr marL="62503" marR="62503" marT="0" marB="0">
                    <a:solidFill>
                      <a:schemeClr val="accent5">
                        <a:lumMod val="50000"/>
                      </a:schemeClr>
                    </a:solidFill>
                  </a:tcPr>
                </a:tc>
                <a:tc>
                  <a:txBody>
                    <a:bodyPr/>
                    <a:lstStyle/>
                    <a:p>
                      <a:pPr algn="l">
                        <a:spcAft>
                          <a:spcPts val="0"/>
                        </a:spcAft>
                      </a:pPr>
                      <a:r>
                        <a:rPr lang="en-GB" sz="1100">
                          <a:solidFill>
                            <a:schemeClr val="tx1"/>
                          </a:solidFill>
                          <a:effectLst/>
                        </a:rPr>
                        <a:t>Indicators</a:t>
                      </a:r>
                      <a:endParaRPr lang="da-DK" sz="1100">
                        <a:solidFill>
                          <a:schemeClr val="tx1"/>
                        </a:solidFill>
                        <a:effectLst/>
                      </a:endParaRPr>
                    </a:p>
                    <a:p>
                      <a:pPr algn="l">
                        <a:spcAft>
                          <a:spcPts val="0"/>
                        </a:spcAft>
                      </a:pPr>
                      <a:r>
                        <a:rPr lang="en-GB" sz="1100">
                          <a:solidFill>
                            <a:schemeClr val="tx1"/>
                          </a:solidFill>
                          <a:effectLst/>
                        </a:rPr>
                        <a:t>(How to measure change)</a:t>
                      </a:r>
                      <a:endParaRPr lang="da-DK" sz="1100">
                        <a:solidFill>
                          <a:schemeClr val="tx1"/>
                        </a:solidFill>
                        <a:effectLst/>
                        <a:latin typeface="Times New Roman"/>
                        <a:ea typeface="Times New Roman"/>
                      </a:endParaRPr>
                    </a:p>
                  </a:txBody>
                  <a:tcPr marL="62503" marR="62503" marT="0" marB="0">
                    <a:solidFill>
                      <a:schemeClr val="accent5">
                        <a:lumMod val="50000"/>
                      </a:schemeClr>
                    </a:solidFill>
                  </a:tcPr>
                </a:tc>
                <a:tc>
                  <a:txBody>
                    <a:bodyPr/>
                    <a:lstStyle/>
                    <a:p>
                      <a:pPr algn="l">
                        <a:spcAft>
                          <a:spcPts val="0"/>
                        </a:spcAft>
                      </a:pPr>
                      <a:r>
                        <a:rPr lang="en-GB" sz="1100" dirty="0">
                          <a:solidFill>
                            <a:schemeClr val="tx1"/>
                          </a:solidFill>
                          <a:effectLst/>
                        </a:rPr>
                        <a:t>Means of verification</a:t>
                      </a:r>
                      <a:endParaRPr lang="da-DK" sz="1100" dirty="0">
                        <a:solidFill>
                          <a:schemeClr val="tx1"/>
                        </a:solidFill>
                        <a:effectLst/>
                      </a:endParaRPr>
                    </a:p>
                    <a:p>
                      <a:pPr algn="l">
                        <a:spcAft>
                          <a:spcPts val="0"/>
                        </a:spcAft>
                      </a:pPr>
                      <a:r>
                        <a:rPr lang="en-GB" sz="1100" dirty="0">
                          <a:solidFill>
                            <a:schemeClr val="tx1"/>
                          </a:solidFill>
                          <a:effectLst/>
                        </a:rPr>
                        <a:t>(Where/how to get information) </a:t>
                      </a:r>
                      <a:endParaRPr lang="da-DK" sz="1100" dirty="0">
                        <a:solidFill>
                          <a:schemeClr val="tx1"/>
                        </a:solidFill>
                        <a:effectLst/>
                        <a:latin typeface="Times New Roman"/>
                        <a:ea typeface="Times New Roman"/>
                      </a:endParaRPr>
                    </a:p>
                  </a:txBody>
                  <a:tcPr marL="62503" marR="62503" marT="0" marB="0">
                    <a:solidFill>
                      <a:schemeClr val="accent5">
                        <a:lumMod val="50000"/>
                      </a:schemeClr>
                    </a:solidFill>
                  </a:tcPr>
                </a:tc>
                <a:tc>
                  <a:txBody>
                    <a:bodyPr/>
                    <a:lstStyle/>
                    <a:p>
                      <a:pPr algn="l">
                        <a:spcAft>
                          <a:spcPts val="0"/>
                        </a:spcAft>
                      </a:pPr>
                      <a:r>
                        <a:rPr lang="en-GB" sz="1100" dirty="0">
                          <a:solidFill>
                            <a:schemeClr val="tx1"/>
                          </a:solidFill>
                          <a:effectLst/>
                        </a:rPr>
                        <a:t>Assumptions</a:t>
                      </a:r>
                      <a:endParaRPr lang="da-DK" sz="1100" dirty="0">
                        <a:solidFill>
                          <a:schemeClr val="tx1"/>
                        </a:solidFill>
                        <a:effectLst/>
                      </a:endParaRPr>
                    </a:p>
                    <a:p>
                      <a:pPr algn="l">
                        <a:spcAft>
                          <a:spcPts val="0"/>
                        </a:spcAft>
                      </a:pPr>
                      <a:r>
                        <a:rPr lang="en-GB" sz="1100" dirty="0">
                          <a:solidFill>
                            <a:schemeClr val="tx1"/>
                          </a:solidFill>
                          <a:effectLst/>
                        </a:rPr>
                        <a:t>(What else to be aware of)</a:t>
                      </a:r>
                      <a:endParaRPr lang="da-DK" sz="1100" dirty="0">
                        <a:solidFill>
                          <a:schemeClr val="tx1"/>
                        </a:solidFill>
                        <a:effectLst/>
                        <a:latin typeface="Times New Roman"/>
                        <a:ea typeface="Times New Roman"/>
                      </a:endParaRPr>
                    </a:p>
                  </a:txBody>
                  <a:tcPr marL="62503" marR="62503" marT="0" marB="0">
                    <a:solidFill>
                      <a:schemeClr val="accent5">
                        <a:lumMod val="50000"/>
                      </a:schemeClr>
                    </a:solidFill>
                  </a:tcPr>
                </a:tc>
              </a:tr>
              <a:tr h="833377">
                <a:tc>
                  <a:txBody>
                    <a:bodyPr/>
                    <a:lstStyle/>
                    <a:p>
                      <a:pPr algn="l">
                        <a:spcAft>
                          <a:spcPts val="0"/>
                        </a:spcAft>
                      </a:pPr>
                      <a:r>
                        <a:rPr lang="en-GB" sz="1100" dirty="0">
                          <a:solidFill>
                            <a:schemeClr val="tx1"/>
                          </a:solidFill>
                          <a:effectLst/>
                        </a:rPr>
                        <a:t>Goal</a:t>
                      </a:r>
                      <a:endParaRPr lang="da-DK" sz="1100" dirty="0">
                        <a:solidFill>
                          <a:schemeClr val="tx1"/>
                        </a:solidFill>
                        <a:effectLst/>
                      </a:endParaRPr>
                    </a:p>
                    <a:p>
                      <a:pPr algn="l">
                        <a:spcAft>
                          <a:spcPts val="0"/>
                        </a:spcAft>
                      </a:pPr>
                      <a:r>
                        <a:rPr lang="en-GB" sz="1100" dirty="0">
                          <a:solidFill>
                            <a:schemeClr val="tx1"/>
                          </a:solidFill>
                          <a:effectLst/>
                        </a:rPr>
                        <a:t>The long-term results that an intervention seeks to achieve, which may be contributed to by factors outside the intervention</a:t>
                      </a:r>
                      <a:endParaRPr lang="da-DK" sz="1100" dirty="0">
                        <a:solidFill>
                          <a:schemeClr val="tx1"/>
                        </a:solidFill>
                        <a:effectLst/>
                        <a:latin typeface="Times New Roman"/>
                        <a:ea typeface="Times New Roman"/>
                      </a:endParaRPr>
                    </a:p>
                  </a:txBody>
                  <a:tcPr marL="62503" marR="62503" marT="0" marB="0">
                    <a:solidFill>
                      <a:schemeClr val="accent1">
                        <a:lumMod val="75000"/>
                      </a:schemeClr>
                    </a:solidFill>
                  </a:tcPr>
                </a:tc>
                <a:tc>
                  <a:txBody>
                    <a:bodyPr/>
                    <a:lstStyle/>
                    <a:p>
                      <a:pPr algn="l">
                        <a:spcAft>
                          <a:spcPts val="0"/>
                        </a:spcAft>
                      </a:pPr>
                      <a:r>
                        <a:rPr lang="en-GB" sz="1100" dirty="0">
                          <a:effectLst/>
                        </a:rPr>
                        <a:t>Impact indicators</a:t>
                      </a:r>
                      <a:endParaRPr lang="da-DK" sz="1100" dirty="0">
                        <a:effectLst/>
                      </a:endParaRPr>
                    </a:p>
                    <a:p>
                      <a:pPr algn="l">
                        <a:spcAft>
                          <a:spcPts val="0"/>
                        </a:spcAft>
                      </a:pPr>
                      <a:r>
                        <a:rPr lang="en-GB" sz="1100" dirty="0">
                          <a:effectLst/>
                        </a:rPr>
                        <a:t>Quantitative and/or qualitative criteria to measure progress against the goal</a:t>
                      </a:r>
                      <a:endParaRPr lang="da-DK" sz="1100" dirty="0">
                        <a:effectLst/>
                      </a:endParaRPr>
                    </a:p>
                    <a:p>
                      <a:pPr algn="l">
                        <a:spcAft>
                          <a:spcPts val="0"/>
                        </a:spcAft>
                        <a:tabLst>
                          <a:tab pos="731520" algn="l"/>
                        </a:tabLst>
                      </a:pPr>
                      <a:r>
                        <a:rPr lang="en-GB" sz="1100" dirty="0">
                          <a:effectLst/>
                        </a:rPr>
                        <a:t>	</a:t>
                      </a:r>
                      <a:endParaRPr lang="da-DK" sz="1100" dirty="0">
                        <a:effectLst/>
                        <a:latin typeface="Times New Roman"/>
                        <a:ea typeface="Times New Roman"/>
                      </a:endParaRPr>
                    </a:p>
                  </a:txBody>
                  <a:tcPr marL="62503" marR="62503" marT="0" marB="0">
                    <a:solidFill>
                      <a:schemeClr val="accent1"/>
                    </a:solidFill>
                  </a:tcPr>
                </a:tc>
                <a:tc>
                  <a:txBody>
                    <a:bodyPr/>
                    <a:lstStyle/>
                    <a:p>
                      <a:pPr algn="l">
                        <a:spcAft>
                          <a:spcPts val="0"/>
                        </a:spcAft>
                      </a:pPr>
                      <a:r>
                        <a:rPr lang="en-GB" sz="1100" dirty="0">
                          <a:effectLst/>
                        </a:rPr>
                        <a:t>How the information on the indicator(s) will be collected (can include who will collect it and how often)</a:t>
                      </a:r>
                      <a:endParaRPr lang="da-DK" sz="1100" dirty="0">
                        <a:effectLst/>
                        <a:latin typeface="Times New Roman"/>
                        <a:ea typeface="Times New Roman"/>
                      </a:endParaRPr>
                    </a:p>
                  </a:txBody>
                  <a:tcPr marL="62503" marR="62503" marT="0" marB="0">
                    <a:solidFill>
                      <a:schemeClr val="accent1"/>
                    </a:solidFill>
                  </a:tcPr>
                </a:tc>
                <a:tc>
                  <a:txBody>
                    <a:bodyPr/>
                    <a:lstStyle/>
                    <a:p>
                      <a:pPr algn="l">
                        <a:spcAft>
                          <a:spcPts val="0"/>
                        </a:spcAft>
                      </a:pPr>
                      <a:r>
                        <a:rPr lang="en-GB" sz="1100">
                          <a:effectLst/>
                        </a:rPr>
                        <a:t>External factors beyond the control of the intervention, necessary for the goal to contribute to higher-level results</a:t>
                      </a:r>
                      <a:endParaRPr lang="da-DK" sz="1100">
                        <a:effectLst/>
                      </a:endParaRPr>
                    </a:p>
                    <a:p>
                      <a:pPr algn="l">
                        <a:spcAft>
                          <a:spcPts val="0"/>
                        </a:spcAft>
                      </a:pPr>
                      <a:r>
                        <a:rPr lang="en-GB" sz="1100">
                          <a:effectLst/>
                        </a:rPr>
                        <a:t> </a:t>
                      </a:r>
                      <a:endParaRPr lang="da-DK" sz="1100">
                        <a:effectLst/>
                        <a:latin typeface="Times New Roman"/>
                        <a:ea typeface="Times New Roman"/>
                      </a:endParaRPr>
                    </a:p>
                  </a:txBody>
                  <a:tcPr marL="62503" marR="62503" marT="0" marB="0">
                    <a:solidFill>
                      <a:schemeClr val="accent1"/>
                    </a:solidFill>
                  </a:tcPr>
                </a:tc>
              </a:tr>
              <a:tr h="1000053">
                <a:tc>
                  <a:txBody>
                    <a:bodyPr/>
                    <a:lstStyle/>
                    <a:p>
                      <a:pPr algn="l">
                        <a:spcAft>
                          <a:spcPts val="0"/>
                        </a:spcAft>
                      </a:pPr>
                      <a:r>
                        <a:rPr lang="en-GB" sz="1100" dirty="0">
                          <a:solidFill>
                            <a:schemeClr val="tx1"/>
                          </a:solidFill>
                          <a:effectLst/>
                        </a:rPr>
                        <a:t>Outcome(s)</a:t>
                      </a:r>
                      <a:endParaRPr lang="da-DK" sz="1100" dirty="0">
                        <a:solidFill>
                          <a:schemeClr val="tx1"/>
                        </a:solidFill>
                        <a:effectLst/>
                      </a:endParaRPr>
                    </a:p>
                    <a:p>
                      <a:pPr algn="l">
                        <a:spcAft>
                          <a:spcPts val="0"/>
                        </a:spcAft>
                      </a:pPr>
                      <a:r>
                        <a:rPr lang="en-GB" sz="1100" dirty="0">
                          <a:solidFill>
                            <a:schemeClr val="tx1"/>
                          </a:solidFill>
                          <a:effectLst/>
                        </a:rPr>
                        <a:t>The primary result(s) that an intervention seeks to achieve, most commonly in terms of the knowledge, attitudes or practices of the target group</a:t>
                      </a:r>
                      <a:endParaRPr lang="da-DK" sz="1100" dirty="0">
                        <a:solidFill>
                          <a:schemeClr val="tx1"/>
                        </a:solidFill>
                        <a:effectLst/>
                        <a:latin typeface="Times New Roman"/>
                        <a:ea typeface="Times New Roman"/>
                      </a:endParaRPr>
                    </a:p>
                  </a:txBody>
                  <a:tcPr marL="62503" marR="62503" marT="0" marB="0">
                    <a:solidFill>
                      <a:schemeClr val="accent1">
                        <a:lumMod val="75000"/>
                      </a:schemeClr>
                    </a:solidFill>
                  </a:tcPr>
                </a:tc>
                <a:tc>
                  <a:txBody>
                    <a:bodyPr/>
                    <a:lstStyle/>
                    <a:p>
                      <a:pPr algn="l">
                        <a:spcAft>
                          <a:spcPts val="0"/>
                        </a:spcAft>
                      </a:pPr>
                      <a:r>
                        <a:rPr lang="en-GB" sz="1100">
                          <a:effectLst/>
                        </a:rPr>
                        <a:t>Outcome indicators</a:t>
                      </a:r>
                      <a:endParaRPr lang="da-DK" sz="1100">
                        <a:effectLst/>
                      </a:endParaRPr>
                    </a:p>
                    <a:p>
                      <a:pPr algn="l">
                        <a:spcAft>
                          <a:spcPts val="0"/>
                        </a:spcAft>
                      </a:pPr>
                      <a:r>
                        <a:rPr lang="en-GB" sz="1100">
                          <a:effectLst/>
                        </a:rPr>
                        <a:t>Quantitative and/or qualitative criteria to measure progress against the outcomes </a:t>
                      </a:r>
                      <a:endParaRPr lang="da-DK" sz="1100">
                        <a:effectLst/>
                      </a:endParaRPr>
                    </a:p>
                    <a:p>
                      <a:pPr algn="l">
                        <a:spcAft>
                          <a:spcPts val="0"/>
                        </a:spcAft>
                        <a:tabLst>
                          <a:tab pos="596265" algn="l"/>
                        </a:tabLst>
                      </a:pPr>
                      <a:r>
                        <a:rPr lang="en-GB" sz="1100">
                          <a:effectLst/>
                        </a:rPr>
                        <a:t> </a:t>
                      </a:r>
                      <a:endParaRPr lang="da-DK" sz="1100">
                        <a:effectLst/>
                        <a:latin typeface="Times New Roman"/>
                        <a:ea typeface="Times New Roman"/>
                      </a:endParaRPr>
                    </a:p>
                  </a:txBody>
                  <a:tcPr marL="62503" marR="62503" marT="0" marB="0">
                    <a:solidFill>
                      <a:schemeClr val="accent1"/>
                    </a:solidFill>
                  </a:tcPr>
                </a:tc>
                <a:tc>
                  <a:txBody>
                    <a:bodyPr/>
                    <a:lstStyle/>
                    <a:p>
                      <a:pPr algn="l">
                        <a:spcAft>
                          <a:spcPts val="0"/>
                        </a:spcAft>
                      </a:pPr>
                      <a:r>
                        <a:rPr lang="en-GB" sz="1100" dirty="0">
                          <a:effectLst/>
                        </a:rPr>
                        <a:t>As above </a:t>
                      </a:r>
                      <a:endParaRPr lang="da-DK" sz="1100" dirty="0">
                        <a:effectLst/>
                      </a:endParaRPr>
                    </a:p>
                    <a:p>
                      <a:pPr algn="l">
                        <a:spcAft>
                          <a:spcPts val="0"/>
                        </a:spcAft>
                      </a:pPr>
                      <a:r>
                        <a:rPr lang="en-GB" sz="1100" dirty="0">
                          <a:effectLst/>
                        </a:rPr>
                        <a:t> </a:t>
                      </a:r>
                      <a:endParaRPr lang="da-DK" sz="1100" dirty="0">
                        <a:effectLst/>
                        <a:latin typeface="Times New Roman"/>
                        <a:ea typeface="Times New Roman"/>
                      </a:endParaRPr>
                    </a:p>
                  </a:txBody>
                  <a:tcPr marL="62503" marR="62503" marT="0" marB="0">
                    <a:solidFill>
                      <a:schemeClr val="accent1"/>
                    </a:solidFill>
                  </a:tcPr>
                </a:tc>
                <a:tc>
                  <a:txBody>
                    <a:bodyPr/>
                    <a:lstStyle/>
                    <a:p>
                      <a:pPr algn="l">
                        <a:spcAft>
                          <a:spcPts val="0"/>
                        </a:spcAft>
                      </a:pPr>
                      <a:r>
                        <a:rPr lang="en-GB" sz="1100" dirty="0">
                          <a:effectLst/>
                        </a:rPr>
                        <a:t>External factors beyond the control of the intervention, necessary for the outcomes to contribute to achieving the goal.</a:t>
                      </a:r>
                      <a:endParaRPr lang="da-DK" sz="1100" dirty="0">
                        <a:effectLst/>
                      </a:endParaRPr>
                    </a:p>
                    <a:p>
                      <a:pPr algn="l">
                        <a:spcAft>
                          <a:spcPts val="0"/>
                        </a:spcAft>
                      </a:pPr>
                      <a:r>
                        <a:rPr lang="en-GB" sz="1100" dirty="0">
                          <a:effectLst/>
                        </a:rPr>
                        <a:t> </a:t>
                      </a:r>
                      <a:endParaRPr lang="da-DK" sz="1100" dirty="0">
                        <a:effectLst/>
                        <a:latin typeface="Times New Roman"/>
                        <a:ea typeface="Times New Roman"/>
                      </a:endParaRPr>
                    </a:p>
                  </a:txBody>
                  <a:tcPr marL="62503" marR="62503" marT="0" marB="0">
                    <a:solidFill>
                      <a:schemeClr val="accent1"/>
                    </a:solidFill>
                  </a:tcPr>
                </a:tc>
              </a:tr>
              <a:tr h="833377">
                <a:tc>
                  <a:txBody>
                    <a:bodyPr/>
                    <a:lstStyle/>
                    <a:p>
                      <a:pPr algn="l">
                        <a:spcAft>
                          <a:spcPts val="0"/>
                        </a:spcAft>
                      </a:pPr>
                      <a:r>
                        <a:rPr lang="en-GB" sz="1100" dirty="0">
                          <a:solidFill>
                            <a:schemeClr val="tx1"/>
                          </a:solidFill>
                          <a:effectLst/>
                        </a:rPr>
                        <a:t>Outputs</a:t>
                      </a:r>
                      <a:endParaRPr lang="da-DK" sz="1100" dirty="0">
                        <a:solidFill>
                          <a:schemeClr val="tx1"/>
                        </a:solidFill>
                        <a:effectLst/>
                      </a:endParaRPr>
                    </a:p>
                    <a:p>
                      <a:pPr algn="l">
                        <a:spcAft>
                          <a:spcPts val="0"/>
                        </a:spcAft>
                      </a:pPr>
                      <a:r>
                        <a:rPr lang="en-GB" sz="1100" dirty="0">
                          <a:solidFill>
                            <a:schemeClr val="tx1"/>
                          </a:solidFill>
                          <a:effectLst/>
                        </a:rPr>
                        <a:t>The tangible products, goods and services and other immediate results that lead to the achievement of outcomes</a:t>
                      </a:r>
                      <a:endParaRPr lang="da-DK" sz="1100" dirty="0">
                        <a:solidFill>
                          <a:schemeClr val="tx1"/>
                        </a:solidFill>
                        <a:effectLst/>
                        <a:latin typeface="Times New Roman"/>
                        <a:ea typeface="Times New Roman"/>
                      </a:endParaRPr>
                    </a:p>
                  </a:txBody>
                  <a:tcPr marL="62503" marR="62503" marT="0" marB="0">
                    <a:solidFill>
                      <a:schemeClr val="accent1">
                        <a:lumMod val="75000"/>
                      </a:schemeClr>
                    </a:solidFill>
                  </a:tcPr>
                </a:tc>
                <a:tc>
                  <a:txBody>
                    <a:bodyPr/>
                    <a:lstStyle/>
                    <a:p>
                      <a:pPr algn="l">
                        <a:spcAft>
                          <a:spcPts val="0"/>
                        </a:spcAft>
                      </a:pPr>
                      <a:r>
                        <a:rPr lang="en-GB" sz="1100">
                          <a:effectLst/>
                        </a:rPr>
                        <a:t>Output indicators</a:t>
                      </a:r>
                      <a:endParaRPr lang="da-DK" sz="1100">
                        <a:effectLst/>
                      </a:endParaRPr>
                    </a:p>
                    <a:p>
                      <a:pPr algn="l">
                        <a:spcAft>
                          <a:spcPts val="0"/>
                        </a:spcAft>
                      </a:pPr>
                      <a:r>
                        <a:rPr lang="en-GB" sz="1100">
                          <a:effectLst/>
                        </a:rPr>
                        <a:t>Quantitative and/or qualitative criteria to measure progress against the outputs</a:t>
                      </a:r>
                      <a:endParaRPr lang="da-DK" sz="1100">
                        <a:effectLst/>
                      </a:endParaRPr>
                    </a:p>
                    <a:p>
                      <a:pPr algn="l">
                        <a:spcAft>
                          <a:spcPts val="0"/>
                        </a:spcAft>
                      </a:pPr>
                      <a:r>
                        <a:rPr lang="en-GB" sz="1100">
                          <a:effectLst/>
                        </a:rPr>
                        <a:t> </a:t>
                      </a:r>
                      <a:endParaRPr lang="da-DK" sz="1100">
                        <a:effectLst/>
                        <a:latin typeface="Times New Roman"/>
                        <a:ea typeface="Times New Roman"/>
                      </a:endParaRPr>
                    </a:p>
                  </a:txBody>
                  <a:tcPr marL="62503" marR="62503" marT="0" marB="0">
                    <a:solidFill>
                      <a:schemeClr val="accent1"/>
                    </a:solidFill>
                  </a:tcPr>
                </a:tc>
                <a:tc>
                  <a:txBody>
                    <a:bodyPr/>
                    <a:lstStyle/>
                    <a:p>
                      <a:pPr algn="l">
                        <a:spcAft>
                          <a:spcPts val="0"/>
                        </a:spcAft>
                      </a:pPr>
                      <a:r>
                        <a:rPr lang="en-GB" sz="1100">
                          <a:effectLst/>
                        </a:rPr>
                        <a:t>As above</a:t>
                      </a:r>
                      <a:endParaRPr lang="da-DK" sz="1100">
                        <a:effectLst/>
                      </a:endParaRPr>
                    </a:p>
                    <a:p>
                      <a:pPr algn="l">
                        <a:spcAft>
                          <a:spcPts val="0"/>
                        </a:spcAft>
                      </a:pPr>
                      <a:r>
                        <a:rPr lang="en-GB" sz="1100">
                          <a:effectLst/>
                        </a:rPr>
                        <a:t> </a:t>
                      </a:r>
                      <a:endParaRPr lang="da-DK" sz="1100">
                        <a:effectLst/>
                        <a:latin typeface="Times New Roman"/>
                        <a:ea typeface="Times New Roman"/>
                      </a:endParaRPr>
                    </a:p>
                  </a:txBody>
                  <a:tcPr marL="62503" marR="62503" marT="0" marB="0">
                    <a:solidFill>
                      <a:schemeClr val="accent1"/>
                    </a:solidFill>
                  </a:tcPr>
                </a:tc>
                <a:tc>
                  <a:txBody>
                    <a:bodyPr/>
                    <a:lstStyle/>
                    <a:p>
                      <a:pPr algn="l">
                        <a:spcAft>
                          <a:spcPts val="0"/>
                        </a:spcAft>
                      </a:pPr>
                      <a:r>
                        <a:rPr lang="en-GB" sz="1100" dirty="0">
                          <a:effectLst/>
                        </a:rPr>
                        <a:t>External factors beyond the control of the intervention, necessary if outputs are to lead to the achievement of the outcomes</a:t>
                      </a:r>
                      <a:endParaRPr lang="da-DK" sz="1100" dirty="0">
                        <a:effectLst/>
                      </a:endParaRPr>
                    </a:p>
                    <a:p>
                      <a:pPr algn="l">
                        <a:spcAft>
                          <a:spcPts val="0"/>
                        </a:spcAft>
                      </a:pPr>
                      <a:r>
                        <a:rPr lang="en-GB" sz="1100" dirty="0">
                          <a:effectLst/>
                        </a:rPr>
                        <a:t> </a:t>
                      </a:r>
                      <a:endParaRPr lang="da-DK" sz="1100" dirty="0">
                        <a:effectLst/>
                        <a:latin typeface="Times New Roman"/>
                        <a:ea typeface="Times New Roman"/>
                      </a:endParaRPr>
                    </a:p>
                  </a:txBody>
                  <a:tcPr marL="62503" marR="62503" marT="0" marB="0">
                    <a:solidFill>
                      <a:schemeClr val="accent1"/>
                    </a:solidFill>
                  </a:tcPr>
                </a:tc>
              </a:tr>
            </a:tbl>
          </a:graphicData>
        </a:graphic>
      </p:graphicFrame>
    </p:spTree>
    <p:extLst>
      <p:ext uri="{BB962C8B-B14F-4D97-AF65-F5344CB8AC3E}">
        <p14:creationId xmlns:p14="http://schemas.microsoft.com/office/powerpoint/2010/main" val="1728362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a:t>
            </a:r>
            <a:r>
              <a:rPr lang="en-GB" dirty="0" err="1" smtClean="0"/>
              <a:t>logframe</a:t>
            </a:r>
            <a:endParaRPr lang="en-GB" dirty="0"/>
          </a:p>
        </p:txBody>
      </p:sp>
      <p:sp>
        <p:nvSpPr>
          <p:cNvPr id="3" name="Content Placeholder 2"/>
          <p:cNvSpPr>
            <a:spLocks noGrp="1"/>
          </p:cNvSpPr>
          <p:nvPr>
            <p:ph idx="1"/>
          </p:nvPr>
        </p:nvSpPr>
        <p:spPr/>
        <p:txBody>
          <a:bodyPr/>
          <a:lstStyle/>
          <a:p>
            <a:pPr marL="0" indent="0">
              <a:buNone/>
            </a:pPr>
            <a:r>
              <a:rPr lang="en-GB" b="1" dirty="0" smtClean="0"/>
              <a:t>Group work:</a:t>
            </a:r>
          </a:p>
          <a:p>
            <a:pPr marL="0" indent="0">
              <a:buNone/>
            </a:pPr>
            <a:endParaRPr lang="en-GB" sz="1800" b="1" dirty="0"/>
          </a:p>
          <a:p>
            <a:r>
              <a:rPr lang="en-GB" sz="1800" dirty="0"/>
              <a:t>F</a:t>
            </a:r>
            <a:r>
              <a:rPr lang="en-GB" sz="1800" dirty="0" smtClean="0"/>
              <a:t>ill </a:t>
            </a:r>
            <a:r>
              <a:rPr lang="en-GB" sz="1800" dirty="0"/>
              <a:t>out </a:t>
            </a:r>
            <a:r>
              <a:rPr lang="en-GB" sz="1800" dirty="0" smtClean="0"/>
              <a:t>a </a:t>
            </a:r>
            <a:r>
              <a:rPr lang="en-GB" sz="1800" dirty="0" err="1"/>
              <a:t>logframe</a:t>
            </a:r>
            <a:r>
              <a:rPr lang="en-GB" sz="1800" dirty="0"/>
              <a:t> using the project/programme </a:t>
            </a:r>
            <a:r>
              <a:rPr lang="en-GB" sz="1800" dirty="0" smtClean="0"/>
              <a:t>you </a:t>
            </a:r>
            <a:r>
              <a:rPr lang="en-GB" sz="1800" dirty="0"/>
              <a:t>decided upon in their previous case story and </a:t>
            </a:r>
            <a:r>
              <a:rPr lang="en-GB" sz="1800" dirty="0" smtClean="0"/>
              <a:t>by using the </a:t>
            </a:r>
            <a:r>
              <a:rPr lang="en-GB" sz="1800" dirty="0"/>
              <a:t>indicator </a:t>
            </a:r>
            <a:r>
              <a:rPr lang="en-GB" sz="1800" dirty="0" smtClean="0"/>
              <a:t>guide</a:t>
            </a:r>
          </a:p>
          <a:p>
            <a:r>
              <a:rPr lang="en-GB" sz="1800" dirty="0"/>
              <a:t>S</a:t>
            </a:r>
            <a:r>
              <a:rPr lang="en-GB" sz="1800" dirty="0" smtClean="0"/>
              <a:t>tart </a:t>
            </a:r>
            <a:r>
              <a:rPr lang="en-GB" sz="1800" dirty="0"/>
              <a:t>by only filling in 1 outcome and 2 outputs with corresponding indicators. </a:t>
            </a:r>
            <a:endParaRPr lang="en-GB" sz="1800" dirty="0" smtClean="0"/>
          </a:p>
          <a:p>
            <a:r>
              <a:rPr lang="en-GB" sz="1800" dirty="0" smtClean="0"/>
              <a:t>You </a:t>
            </a:r>
            <a:r>
              <a:rPr lang="en-GB" sz="1800" dirty="0"/>
              <a:t>may need to adapt the indicators or objective statements from the guide or even develop new </a:t>
            </a:r>
            <a:r>
              <a:rPr lang="en-GB" sz="1800" dirty="0" smtClean="0"/>
              <a:t>ones</a:t>
            </a:r>
          </a:p>
          <a:p>
            <a:r>
              <a:rPr lang="en-GB" sz="1800" dirty="0"/>
              <a:t>I</a:t>
            </a:r>
            <a:r>
              <a:rPr lang="en-GB" sz="1800" dirty="0" smtClean="0"/>
              <a:t>nclude </a:t>
            </a:r>
            <a:r>
              <a:rPr lang="en-GB" sz="1800" dirty="0"/>
              <a:t>the </a:t>
            </a:r>
            <a:r>
              <a:rPr lang="en-GB" sz="1800" dirty="0" err="1"/>
              <a:t>MoV</a:t>
            </a:r>
            <a:r>
              <a:rPr lang="en-GB" sz="1800" dirty="0"/>
              <a:t> and, if possible, </a:t>
            </a:r>
            <a:r>
              <a:rPr lang="en-GB" sz="1800" dirty="0" smtClean="0"/>
              <a:t>assumptions.</a:t>
            </a:r>
            <a:endParaRPr lang="en-GB" sz="1800" dirty="0"/>
          </a:p>
        </p:txBody>
      </p:sp>
    </p:spTree>
    <p:extLst>
      <p:ext uri="{BB962C8B-B14F-4D97-AF65-F5344CB8AC3E}">
        <p14:creationId xmlns:p14="http://schemas.microsoft.com/office/powerpoint/2010/main" val="1767307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pPr lvl="0"/>
            <a:r>
              <a:rPr lang="en-GB" dirty="0" smtClean="0"/>
              <a:t>Tomorrow you will </a:t>
            </a:r>
            <a:r>
              <a:rPr lang="en-GB" dirty="0"/>
              <a:t>be to get to know the </a:t>
            </a:r>
            <a:r>
              <a:rPr lang="en-GB" dirty="0" smtClean="0"/>
              <a:t>toolbox (</a:t>
            </a:r>
            <a:r>
              <a:rPr lang="en-GB" dirty="0" err="1" smtClean="0"/>
              <a:t>MoV</a:t>
            </a:r>
            <a:r>
              <a:rPr lang="en-GB" dirty="0" smtClean="0"/>
              <a:t>).</a:t>
            </a:r>
            <a:endParaRPr lang="da-DK" dirty="0"/>
          </a:p>
          <a:p>
            <a:pPr lvl="0"/>
            <a:r>
              <a:rPr lang="en-GB" dirty="0" smtClean="0"/>
              <a:t>You will be </a:t>
            </a:r>
            <a:r>
              <a:rPr lang="en-GB" dirty="0" smtClean="0"/>
              <a:t>divided </a:t>
            </a:r>
            <a:r>
              <a:rPr lang="en-GB" dirty="0" smtClean="0"/>
              <a:t>into 6 </a:t>
            </a:r>
            <a:r>
              <a:rPr lang="en-GB" dirty="0" smtClean="0"/>
              <a:t>numbers</a:t>
            </a:r>
            <a:r>
              <a:rPr lang="en-GB" dirty="0" smtClean="0"/>
              <a:t>.  </a:t>
            </a:r>
            <a:r>
              <a:rPr lang="en-GB" dirty="0"/>
              <a:t>Each person will orient themselves to the tools contained in selected chapters </a:t>
            </a:r>
            <a:r>
              <a:rPr lang="en-GB" dirty="0" smtClean="0"/>
              <a:t>(corresponding to the number you have received) of </a:t>
            </a:r>
            <a:r>
              <a:rPr lang="en-GB" dirty="0"/>
              <a:t>the toolbox: </a:t>
            </a:r>
            <a:endParaRPr lang="en-GB" dirty="0" smtClean="0"/>
          </a:p>
          <a:p>
            <a:pPr lvl="0"/>
            <a:r>
              <a:rPr lang="en-GB" dirty="0" smtClean="0"/>
              <a:t>No</a:t>
            </a:r>
            <a:r>
              <a:rPr lang="en-GB" dirty="0" smtClean="0"/>
              <a:t> </a:t>
            </a:r>
            <a:r>
              <a:rPr lang="en-GB" dirty="0"/>
              <a:t>3</a:t>
            </a:r>
            <a:r>
              <a:rPr lang="en-GB" dirty="0" smtClean="0"/>
              <a:t> </a:t>
            </a:r>
            <a:r>
              <a:rPr lang="en-GB" dirty="0"/>
              <a:t>“Qualitative methodologies</a:t>
            </a:r>
            <a:r>
              <a:rPr lang="en-GB" dirty="0" smtClean="0"/>
              <a:t>”</a:t>
            </a:r>
          </a:p>
          <a:p>
            <a:pPr lvl="0"/>
            <a:r>
              <a:rPr lang="en-GB" dirty="0" smtClean="0"/>
              <a:t>No</a:t>
            </a:r>
            <a:r>
              <a:rPr lang="en-GB" dirty="0" smtClean="0"/>
              <a:t> </a:t>
            </a:r>
            <a:r>
              <a:rPr lang="en-GB" dirty="0"/>
              <a:t>4</a:t>
            </a:r>
            <a:r>
              <a:rPr lang="en-GB" dirty="0" smtClean="0"/>
              <a:t> </a:t>
            </a:r>
            <a:r>
              <a:rPr lang="en-GB" dirty="0"/>
              <a:t>“Quality standards tools</a:t>
            </a:r>
            <a:r>
              <a:rPr lang="en-GB" dirty="0" smtClean="0"/>
              <a:t>”</a:t>
            </a:r>
          </a:p>
          <a:p>
            <a:pPr lvl="0"/>
            <a:r>
              <a:rPr lang="en-GB" dirty="0" smtClean="0"/>
              <a:t>No</a:t>
            </a:r>
            <a:r>
              <a:rPr lang="en-GB" dirty="0" smtClean="0"/>
              <a:t> </a:t>
            </a:r>
            <a:r>
              <a:rPr lang="en-GB" dirty="0"/>
              <a:t>5</a:t>
            </a:r>
            <a:r>
              <a:rPr lang="en-GB" dirty="0" smtClean="0"/>
              <a:t> </a:t>
            </a:r>
            <a:r>
              <a:rPr lang="en-GB" dirty="0"/>
              <a:t>“Supervision reporting tools</a:t>
            </a:r>
            <a:r>
              <a:rPr lang="en-GB" dirty="0" smtClean="0"/>
              <a:t>”</a:t>
            </a:r>
          </a:p>
          <a:p>
            <a:pPr lvl="0"/>
            <a:r>
              <a:rPr lang="en-GB" dirty="0" smtClean="0"/>
              <a:t>No</a:t>
            </a:r>
            <a:r>
              <a:rPr lang="en-GB" dirty="0" smtClean="0"/>
              <a:t> </a:t>
            </a:r>
            <a:r>
              <a:rPr lang="en-GB" dirty="0"/>
              <a:t>6</a:t>
            </a:r>
            <a:r>
              <a:rPr lang="en-GB" dirty="0" smtClean="0"/>
              <a:t> </a:t>
            </a:r>
            <a:r>
              <a:rPr lang="en-GB" dirty="0"/>
              <a:t>“Training report tools</a:t>
            </a:r>
            <a:r>
              <a:rPr lang="en-GB" dirty="0" smtClean="0"/>
              <a:t>”</a:t>
            </a:r>
          </a:p>
          <a:p>
            <a:pPr lvl="0"/>
            <a:r>
              <a:rPr lang="en-GB" dirty="0" smtClean="0"/>
              <a:t>No</a:t>
            </a:r>
            <a:r>
              <a:rPr lang="en-GB" dirty="0" smtClean="0"/>
              <a:t> </a:t>
            </a:r>
            <a:r>
              <a:rPr lang="en-GB" dirty="0"/>
              <a:t>7</a:t>
            </a:r>
            <a:r>
              <a:rPr lang="en-GB" dirty="0" smtClean="0"/>
              <a:t> </a:t>
            </a:r>
            <a:r>
              <a:rPr lang="en-GB" dirty="0" smtClean="0"/>
              <a:t>“referral </a:t>
            </a:r>
            <a:r>
              <a:rPr lang="en-GB" dirty="0"/>
              <a:t>tools</a:t>
            </a:r>
            <a:r>
              <a:rPr lang="en-GB" dirty="0" smtClean="0"/>
              <a:t>”</a:t>
            </a:r>
          </a:p>
          <a:p>
            <a:pPr lvl="0"/>
            <a:r>
              <a:rPr lang="en-GB" dirty="0" smtClean="0"/>
              <a:t>No</a:t>
            </a:r>
            <a:r>
              <a:rPr lang="en-GB" dirty="0" smtClean="0"/>
              <a:t> </a:t>
            </a:r>
            <a:r>
              <a:rPr lang="en-GB" dirty="0"/>
              <a:t>8</a:t>
            </a:r>
            <a:r>
              <a:rPr lang="en-GB" dirty="0" smtClean="0"/>
              <a:t> </a:t>
            </a:r>
            <a:r>
              <a:rPr lang="en-GB" dirty="0"/>
              <a:t>“Caring for volunteers tools</a:t>
            </a:r>
            <a:r>
              <a:rPr lang="en-GB" dirty="0" smtClean="0"/>
              <a:t>”</a:t>
            </a:r>
            <a:endParaRPr lang="en-GB" dirty="0"/>
          </a:p>
          <a:p>
            <a:pPr marL="0" lvl="0" indent="0">
              <a:buNone/>
            </a:pPr>
            <a:r>
              <a:rPr lang="en-GB" sz="1600" dirty="0" smtClean="0"/>
              <a:t>Note </a:t>
            </a:r>
            <a:r>
              <a:rPr lang="en-GB" sz="1600" dirty="0"/>
              <a:t>that chapter 1 “programme management cycle tools” and chapter 2 “wellbeing measurement tools” will be covered in subsequent </a:t>
            </a:r>
            <a:r>
              <a:rPr lang="en-GB" sz="1600" dirty="0" smtClean="0"/>
              <a:t>sessions</a:t>
            </a:r>
            <a:endParaRPr lang="da-DK" sz="1600" dirty="0"/>
          </a:p>
          <a:p>
            <a:endParaRPr lang="en-GB" dirty="0"/>
          </a:p>
        </p:txBody>
      </p:sp>
    </p:spTree>
    <p:extLst>
      <p:ext uri="{BB962C8B-B14F-4D97-AF65-F5344CB8AC3E}">
        <p14:creationId xmlns:p14="http://schemas.microsoft.com/office/powerpoint/2010/main" val="266293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the toolbox (</a:t>
            </a:r>
            <a:r>
              <a:rPr lang="en-GB" dirty="0" err="1" smtClean="0"/>
              <a:t>MoV</a:t>
            </a:r>
            <a:r>
              <a:rPr lang="en-GB" dirty="0" smtClean="0"/>
              <a:t>) </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455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 of toolbox</a:t>
            </a:r>
            <a:endParaRPr lang="en-GB" dirty="0"/>
          </a:p>
        </p:txBody>
      </p:sp>
      <p:sp>
        <p:nvSpPr>
          <p:cNvPr id="3" name="Content Placeholder 2"/>
          <p:cNvSpPr>
            <a:spLocks noGrp="1"/>
          </p:cNvSpPr>
          <p:nvPr>
            <p:ph idx="1"/>
          </p:nvPr>
        </p:nvSpPr>
        <p:spPr/>
        <p:txBody>
          <a:bodyPr/>
          <a:lstStyle/>
          <a:p>
            <a:pPr lvl="0"/>
            <a:r>
              <a:rPr lang="en-GB" sz="1800" dirty="0"/>
              <a:t>The tools presented are templates that can be adapted to your PS programme, depending upon your target group, activities and scope. These are tools you are likely to find useful for your programme and many are drawn from existing PS programme monitoring and evaluation (M&amp;E) tools.  </a:t>
            </a:r>
            <a:endParaRPr lang="da-DK" sz="1800" dirty="0"/>
          </a:p>
          <a:p>
            <a:pPr lvl="0"/>
            <a:r>
              <a:rPr lang="en-GB" sz="1800" dirty="0"/>
              <a:t>The tools presented here are not an exhaustive list, but may inspire you in creating your own tools.  You may want to find local tools used in different programmes and/or develop additional tools for your programme. </a:t>
            </a:r>
            <a:endParaRPr lang="da-DK" sz="1800" dirty="0"/>
          </a:p>
          <a:p>
            <a:pPr lvl="0"/>
            <a:r>
              <a:rPr lang="en-GB" sz="1800" dirty="0"/>
              <a:t>The tools described in the toolbox are those listed in the Means of Verification (</a:t>
            </a:r>
            <a:r>
              <a:rPr lang="en-GB" sz="1800" dirty="0" err="1"/>
              <a:t>MoV</a:t>
            </a:r>
            <a:r>
              <a:rPr lang="en-GB" sz="1800" dirty="0"/>
              <a:t>) column in the indicator tables of the Indicator Guide.  The tools are focused mainly upon </a:t>
            </a:r>
            <a:r>
              <a:rPr lang="en-GB" sz="1800" dirty="0" err="1"/>
              <a:t>MoV</a:t>
            </a:r>
            <a:r>
              <a:rPr lang="en-GB" sz="1800" dirty="0"/>
              <a:t> for </a:t>
            </a:r>
            <a:r>
              <a:rPr lang="en-GB" sz="1800" dirty="0" smtClean="0"/>
              <a:t>at </a:t>
            </a:r>
            <a:r>
              <a:rPr lang="en-GB" sz="1800" dirty="0" smtClean="0"/>
              <a:t>outcomes level; </a:t>
            </a:r>
            <a:r>
              <a:rPr lang="en-GB" sz="1800" dirty="0"/>
              <a:t>however</a:t>
            </a:r>
            <a:r>
              <a:rPr lang="en-GB" sz="1800" dirty="0" smtClean="0"/>
              <a:t>, many </a:t>
            </a:r>
            <a:r>
              <a:rPr lang="en-GB" sz="1800" dirty="0"/>
              <a:t>of the tools can also be used as </a:t>
            </a:r>
            <a:r>
              <a:rPr lang="en-GB" sz="1800" dirty="0" err="1"/>
              <a:t>MoV</a:t>
            </a:r>
            <a:r>
              <a:rPr lang="en-GB" sz="1800" dirty="0"/>
              <a:t> on output level (particularly for the programme management cycle tools and supervision reporting tools).</a:t>
            </a:r>
            <a:endParaRPr lang="da-DK" sz="1800" dirty="0"/>
          </a:p>
          <a:p>
            <a:endParaRPr lang="en-GB" dirty="0"/>
          </a:p>
        </p:txBody>
      </p:sp>
    </p:spTree>
    <p:extLst>
      <p:ext uri="{BB962C8B-B14F-4D97-AF65-F5344CB8AC3E}">
        <p14:creationId xmlns:p14="http://schemas.microsoft.com/office/powerpoint/2010/main" val="3873530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toolbox</a:t>
            </a:r>
            <a:endParaRPr lang="en-GB" dirty="0"/>
          </a:p>
        </p:txBody>
      </p:sp>
      <p:sp>
        <p:nvSpPr>
          <p:cNvPr id="3" name="Content Placeholder 2"/>
          <p:cNvSpPr>
            <a:spLocks noGrp="1"/>
          </p:cNvSpPr>
          <p:nvPr>
            <p:ph idx="1"/>
          </p:nvPr>
        </p:nvSpPr>
        <p:spPr/>
        <p:txBody>
          <a:bodyPr/>
          <a:lstStyle/>
          <a:p>
            <a:pPr marL="457200" indent="-457200" fontAlgn="t">
              <a:buAutoNum type="arabicPlain"/>
            </a:pPr>
            <a:r>
              <a:rPr lang="en-US" b="1" dirty="0" err="1" smtClean="0"/>
              <a:t>Programme</a:t>
            </a:r>
            <a:r>
              <a:rPr lang="en-US" b="1" dirty="0" smtClean="0"/>
              <a:t> </a:t>
            </a:r>
            <a:r>
              <a:rPr lang="en-US" b="1" dirty="0"/>
              <a:t>management cycle </a:t>
            </a:r>
            <a:r>
              <a:rPr lang="en-US" b="1" dirty="0" smtClean="0"/>
              <a:t>tools</a:t>
            </a:r>
            <a:endParaRPr lang="da-DK" dirty="0"/>
          </a:p>
          <a:p>
            <a:pPr marL="0" indent="0" fontAlgn="t">
              <a:buNone/>
            </a:pPr>
            <a:r>
              <a:rPr lang="en-US" b="1" dirty="0" smtClean="0"/>
              <a:t>2     Wellbeing </a:t>
            </a:r>
            <a:r>
              <a:rPr lang="en-US" b="1" dirty="0"/>
              <a:t>measurement </a:t>
            </a:r>
            <a:r>
              <a:rPr lang="en-US" b="1" dirty="0" smtClean="0"/>
              <a:t>tools</a:t>
            </a:r>
            <a:endParaRPr lang="da-DK" dirty="0"/>
          </a:p>
          <a:p>
            <a:pPr marL="457200" indent="-457200" fontAlgn="t">
              <a:buAutoNum type="arabicPlain" startAt="3"/>
            </a:pPr>
            <a:r>
              <a:rPr lang="en-US" b="1" dirty="0" smtClean="0"/>
              <a:t>Qualitative </a:t>
            </a:r>
            <a:r>
              <a:rPr lang="en-US" b="1" dirty="0"/>
              <a:t>methods</a:t>
            </a:r>
            <a:endParaRPr lang="da-DK" dirty="0"/>
          </a:p>
          <a:p>
            <a:pPr marL="0" indent="0" fontAlgn="t">
              <a:buNone/>
            </a:pPr>
            <a:r>
              <a:rPr lang="en-US" b="1" dirty="0" smtClean="0"/>
              <a:t>4     Quality </a:t>
            </a:r>
            <a:r>
              <a:rPr lang="en-US" b="1" dirty="0"/>
              <a:t>standards tools</a:t>
            </a:r>
            <a:endParaRPr lang="da-DK" dirty="0"/>
          </a:p>
          <a:p>
            <a:pPr marL="0" indent="0" fontAlgn="t">
              <a:buNone/>
            </a:pPr>
            <a:r>
              <a:rPr lang="en-US" b="1" dirty="0" smtClean="0"/>
              <a:t>5     Supervision </a:t>
            </a:r>
            <a:r>
              <a:rPr lang="en-US" b="1" dirty="0"/>
              <a:t>tools</a:t>
            </a:r>
            <a:endParaRPr lang="da-DK" dirty="0"/>
          </a:p>
          <a:p>
            <a:pPr marL="0" indent="0" fontAlgn="t">
              <a:buNone/>
            </a:pPr>
            <a:r>
              <a:rPr lang="en-US" b="1" dirty="0" smtClean="0"/>
              <a:t>6     Training </a:t>
            </a:r>
            <a:r>
              <a:rPr lang="en-US" b="1" dirty="0"/>
              <a:t>report tools</a:t>
            </a:r>
            <a:endParaRPr lang="da-DK" dirty="0"/>
          </a:p>
          <a:p>
            <a:pPr marL="0" indent="0" fontAlgn="t">
              <a:buNone/>
            </a:pPr>
            <a:r>
              <a:rPr lang="en-US" b="1" dirty="0" smtClean="0"/>
              <a:t>7     Referral </a:t>
            </a:r>
            <a:r>
              <a:rPr lang="en-US" b="1" dirty="0"/>
              <a:t>tools</a:t>
            </a:r>
            <a:endParaRPr lang="da-DK" dirty="0"/>
          </a:p>
          <a:p>
            <a:pPr marL="0" indent="0" fontAlgn="t">
              <a:buNone/>
            </a:pPr>
            <a:r>
              <a:rPr lang="en-US" b="1" dirty="0" smtClean="0"/>
              <a:t>8     Caring </a:t>
            </a:r>
            <a:r>
              <a:rPr lang="en-US" b="1" dirty="0"/>
              <a:t>for volunteers tools</a:t>
            </a:r>
            <a:endParaRPr lang="da-DK" dirty="0"/>
          </a:p>
          <a:p>
            <a:endParaRPr lang="en-GB" dirty="0"/>
          </a:p>
        </p:txBody>
      </p:sp>
    </p:spTree>
    <p:extLst>
      <p:ext uri="{BB962C8B-B14F-4D97-AF65-F5344CB8AC3E}">
        <p14:creationId xmlns:p14="http://schemas.microsoft.com/office/powerpoint/2010/main" val="8585133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the toolbox</a:t>
            </a:r>
            <a:endParaRPr lang="en-GB" dirty="0"/>
          </a:p>
        </p:txBody>
      </p:sp>
      <p:sp>
        <p:nvSpPr>
          <p:cNvPr id="3" name="Content Placeholder 2"/>
          <p:cNvSpPr>
            <a:spLocks noGrp="1"/>
          </p:cNvSpPr>
          <p:nvPr>
            <p:ph idx="1"/>
          </p:nvPr>
        </p:nvSpPr>
        <p:spPr>
          <a:xfrm>
            <a:off x="457200" y="2636838"/>
            <a:ext cx="4114800" cy="3489325"/>
          </a:xfrm>
        </p:spPr>
        <p:txBody>
          <a:bodyPr/>
          <a:lstStyle/>
          <a:p>
            <a:pPr marL="0" indent="0">
              <a:buNone/>
            </a:pPr>
            <a:r>
              <a:rPr lang="en-GB" dirty="0" smtClean="0"/>
              <a:t>Orientate yourself in your assigned chapter and </a:t>
            </a:r>
            <a:r>
              <a:rPr lang="en-GB" dirty="0" smtClean="0"/>
              <a:t>present:</a:t>
            </a:r>
            <a:endParaRPr lang="en-GB" dirty="0" smtClean="0"/>
          </a:p>
          <a:p>
            <a:pPr>
              <a:buFont typeface="Arial" panose="020B0604020202020204" pitchFamily="34" charset="0"/>
              <a:buChar char="•"/>
            </a:pPr>
            <a:r>
              <a:rPr lang="en-GB" sz="1800" dirty="0" smtClean="0"/>
              <a:t>Overview of </a:t>
            </a:r>
            <a:r>
              <a:rPr lang="en-GB" sz="1800" dirty="0"/>
              <a:t>t</a:t>
            </a:r>
            <a:r>
              <a:rPr lang="en-GB" sz="1800" dirty="0" smtClean="0"/>
              <a:t>he </a:t>
            </a:r>
            <a:r>
              <a:rPr lang="en-GB" sz="1800" dirty="0"/>
              <a:t>different tools in </a:t>
            </a:r>
            <a:r>
              <a:rPr lang="en-GB" sz="1800" dirty="0" smtClean="0"/>
              <a:t>the </a:t>
            </a:r>
            <a:r>
              <a:rPr lang="en-GB" sz="1800" dirty="0"/>
              <a:t>chapter</a:t>
            </a:r>
            <a:endParaRPr lang="da-DK" sz="1800" dirty="0"/>
          </a:p>
          <a:p>
            <a:pPr>
              <a:buFont typeface="Arial" panose="020B0604020202020204" pitchFamily="34" charset="0"/>
              <a:buChar char="•"/>
            </a:pPr>
            <a:r>
              <a:rPr lang="en-GB" sz="1800" dirty="0"/>
              <a:t>When and how the tools can be used</a:t>
            </a:r>
            <a:endParaRPr lang="da-DK" sz="1800" dirty="0"/>
          </a:p>
          <a:p>
            <a:pPr>
              <a:buFont typeface="Arial" panose="020B0604020202020204" pitchFamily="34" charset="0"/>
              <a:buChar char="•"/>
            </a:pPr>
            <a:r>
              <a:rPr lang="en-GB" sz="1800" dirty="0"/>
              <a:t>Provide some practical examples of one or more of the tools</a:t>
            </a:r>
            <a:endParaRPr lang="da-DK" sz="1800" dirty="0"/>
          </a:p>
          <a:p>
            <a:pPr>
              <a:buFont typeface="Arial" panose="020B0604020202020204" pitchFamily="34" charset="0"/>
              <a:buChar char="•"/>
            </a:pPr>
            <a:r>
              <a:rPr lang="en-GB" sz="1800" dirty="0"/>
              <a:t>Discuss if </a:t>
            </a:r>
            <a:r>
              <a:rPr lang="en-GB" sz="1800" dirty="0" smtClean="0"/>
              <a:t>you </a:t>
            </a:r>
            <a:r>
              <a:rPr lang="en-GB" sz="1800" dirty="0"/>
              <a:t>find the tools useful and why/why not</a:t>
            </a:r>
            <a:endParaRPr lang="da-DK" sz="1800" dirty="0"/>
          </a:p>
          <a:p>
            <a:pPr>
              <a:buFont typeface="Arial" panose="020B0604020202020204" pitchFamily="34" charset="0"/>
              <a:buChar char="•"/>
            </a:pPr>
            <a:r>
              <a:rPr lang="en-GB" sz="1800" dirty="0"/>
              <a:t>Discuss possibilities of adaptation</a:t>
            </a:r>
            <a:endParaRPr lang="da-DK" sz="1800" dirty="0"/>
          </a:p>
          <a:p>
            <a:pPr marL="0" indent="0">
              <a:buNone/>
            </a:pPr>
            <a:endParaRPr lang="en-GB" dirty="0" smtClean="0"/>
          </a:p>
        </p:txBody>
      </p:sp>
      <p:sp>
        <p:nvSpPr>
          <p:cNvPr id="5" name="Rectangle 4"/>
          <p:cNvSpPr/>
          <p:nvPr/>
        </p:nvSpPr>
        <p:spPr>
          <a:xfrm>
            <a:off x="4572000" y="2780928"/>
            <a:ext cx="446449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rPr>
              <a:t>No</a:t>
            </a:r>
            <a:r>
              <a:rPr lang="en-GB" b="1" dirty="0" smtClean="0">
                <a:solidFill>
                  <a:schemeClr val="tx1"/>
                </a:solidFill>
              </a:rPr>
              <a:t> 3 </a:t>
            </a:r>
            <a:r>
              <a:rPr lang="en-GB" b="1" dirty="0">
                <a:solidFill>
                  <a:schemeClr val="tx1"/>
                </a:solidFill>
              </a:rPr>
              <a:t>“Qualitative methodologies”</a:t>
            </a:r>
          </a:p>
          <a:p>
            <a:pPr lvl="0"/>
            <a:r>
              <a:rPr lang="en-GB" b="1" dirty="0" smtClean="0">
                <a:solidFill>
                  <a:schemeClr val="tx1"/>
                </a:solidFill>
              </a:rPr>
              <a:t>No</a:t>
            </a:r>
            <a:r>
              <a:rPr lang="en-GB" b="1" dirty="0" smtClean="0">
                <a:solidFill>
                  <a:schemeClr val="tx1"/>
                </a:solidFill>
              </a:rPr>
              <a:t> 4 </a:t>
            </a:r>
            <a:r>
              <a:rPr lang="en-GB" b="1" dirty="0">
                <a:solidFill>
                  <a:schemeClr val="tx1"/>
                </a:solidFill>
              </a:rPr>
              <a:t>“Quality standards tools”</a:t>
            </a:r>
          </a:p>
          <a:p>
            <a:pPr lvl="0"/>
            <a:r>
              <a:rPr lang="en-GB" b="1" dirty="0" smtClean="0">
                <a:solidFill>
                  <a:schemeClr val="tx1"/>
                </a:solidFill>
              </a:rPr>
              <a:t>No</a:t>
            </a:r>
            <a:r>
              <a:rPr lang="en-GB" b="1" dirty="0" smtClean="0">
                <a:solidFill>
                  <a:schemeClr val="tx1"/>
                </a:solidFill>
              </a:rPr>
              <a:t> 5 </a:t>
            </a:r>
            <a:r>
              <a:rPr lang="en-GB" b="1" dirty="0">
                <a:solidFill>
                  <a:schemeClr val="tx1"/>
                </a:solidFill>
              </a:rPr>
              <a:t>“Supervision reporting tools”</a:t>
            </a:r>
          </a:p>
          <a:p>
            <a:pPr lvl="0"/>
            <a:r>
              <a:rPr lang="en-GB" b="1" dirty="0" smtClean="0">
                <a:solidFill>
                  <a:schemeClr val="tx1"/>
                </a:solidFill>
              </a:rPr>
              <a:t>No</a:t>
            </a:r>
            <a:r>
              <a:rPr lang="en-GB" b="1" dirty="0" smtClean="0">
                <a:solidFill>
                  <a:schemeClr val="tx1"/>
                </a:solidFill>
              </a:rPr>
              <a:t> 6 </a:t>
            </a:r>
            <a:r>
              <a:rPr lang="en-GB" b="1" dirty="0">
                <a:solidFill>
                  <a:schemeClr val="tx1"/>
                </a:solidFill>
              </a:rPr>
              <a:t>“Training report tools”</a:t>
            </a:r>
          </a:p>
          <a:p>
            <a:pPr lvl="0"/>
            <a:r>
              <a:rPr lang="en-GB" b="1" dirty="0" smtClean="0">
                <a:solidFill>
                  <a:schemeClr val="tx1"/>
                </a:solidFill>
              </a:rPr>
              <a:t>No</a:t>
            </a:r>
            <a:r>
              <a:rPr lang="en-GB" b="1" dirty="0" smtClean="0">
                <a:solidFill>
                  <a:schemeClr val="tx1"/>
                </a:solidFill>
              </a:rPr>
              <a:t> 7 </a:t>
            </a:r>
            <a:r>
              <a:rPr lang="en-GB" b="1" dirty="0">
                <a:solidFill>
                  <a:schemeClr val="tx1"/>
                </a:solidFill>
              </a:rPr>
              <a:t>“referral tools”</a:t>
            </a:r>
          </a:p>
          <a:p>
            <a:pPr lvl="0"/>
            <a:r>
              <a:rPr lang="en-GB" b="1" dirty="0" smtClean="0">
                <a:solidFill>
                  <a:schemeClr val="tx1"/>
                </a:solidFill>
              </a:rPr>
              <a:t>No</a:t>
            </a:r>
            <a:r>
              <a:rPr lang="en-GB" b="1" dirty="0" smtClean="0">
                <a:solidFill>
                  <a:schemeClr val="tx1"/>
                </a:solidFill>
              </a:rPr>
              <a:t> 8 </a:t>
            </a:r>
            <a:r>
              <a:rPr lang="en-GB" b="1" dirty="0">
                <a:solidFill>
                  <a:schemeClr val="tx1"/>
                </a:solidFill>
              </a:rPr>
              <a:t>“Caring for volunteers tools</a:t>
            </a:r>
            <a:r>
              <a:rPr lang="en-GB" b="1" dirty="0" smtClean="0">
                <a:solidFill>
                  <a:schemeClr val="tx1"/>
                </a:solidFill>
              </a:rPr>
              <a:t>”</a:t>
            </a:r>
          </a:p>
          <a:p>
            <a:pPr lvl="0"/>
            <a:endParaRPr lang="en-GB" b="1" dirty="0">
              <a:solidFill>
                <a:schemeClr val="tx1"/>
              </a:solidFill>
            </a:endParaRPr>
          </a:p>
        </p:txBody>
      </p:sp>
    </p:spTree>
    <p:extLst>
      <p:ext uri="{BB962C8B-B14F-4D97-AF65-F5344CB8AC3E}">
        <p14:creationId xmlns:p14="http://schemas.microsoft.com/office/powerpoint/2010/main" val="396789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 to the </a:t>
            </a:r>
            <a:r>
              <a:rPr lang="en-GB" dirty="0" smtClean="0"/>
              <a:t>M&amp;E framework</a:t>
            </a:r>
            <a:endParaRPr lang="da-DK"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730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PS wellbeing </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6531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 wellbeing</a:t>
            </a:r>
            <a:endParaRPr lang="en-GB" dirty="0"/>
          </a:p>
        </p:txBody>
      </p:sp>
      <p:sp>
        <p:nvSpPr>
          <p:cNvPr id="3" name="Content Placeholder 2"/>
          <p:cNvSpPr>
            <a:spLocks noGrp="1"/>
          </p:cNvSpPr>
          <p:nvPr>
            <p:ph idx="1"/>
          </p:nvPr>
        </p:nvSpPr>
        <p:spPr/>
        <p:txBody>
          <a:bodyPr/>
          <a:lstStyle/>
          <a:p>
            <a:r>
              <a:rPr lang="en-US" b="1" dirty="0"/>
              <a:t>Psychosocial wellbeing</a:t>
            </a:r>
            <a:r>
              <a:rPr lang="en-US" dirty="0"/>
              <a:t> describes the positive state of being when an individual thrives.  It is influenced by the interplay of both psychological and social factors. PS wellbeing is experienced both in the personal individual and the social interactive domain, and is also determined largely by the context within which people live.  External factors and basic human needs such as livelihood, shelter and physical health may significantly impact the PS wellbeing of individuals and communities. Since contexts are always changing, so will the experience of PS wellbeing.  Its dynamic nature makes it difficult to provide a standard definition of wellbeing or to know how to recognize it from country to country, or even in different populations within the same country.</a:t>
            </a:r>
            <a:endParaRPr lang="da-DK" dirty="0"/>
          </a:p>
          <a:p>
            <a:endParaRPr lang="en-GB" dirty="0"/>
          </a:p>
        </p:txBody>
      </p:sp>
    </p:spTree>
    <p:extLst>
      <p:ext uri="{BB962C8B-B14F-4D97-AF65-F5344CB8AC3E}">
        <p14:creationId xmlns:p14="http://schemas.microsoft.com/office/powerpoint/2010/main" val="139783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791865"/>
          </a:xfrm>
        </p:spPr>
        <p:txBody>
          <a:bodyPr/>
          <a:lstStyle/>
          <a:p>
            <a:r>
              <a:rPr lang="en-GB" dirty="0" smtClean="0"/>
              <a:t>Generic domains of PS wellbeing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095157"/>
              </p:ext>
            </p:extLst>
          </p:nvPr>
        </p:nvGraphicFramePr>
        <p:xfrm>
          <a:off x="457200" y="2060848"/>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25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Exploring local concepts of wellbeing</a:t>
            </a:r>
            <a:endParaRPr lang="en-GB" dirty="0"/>
          </a:p>
        </p:txBody>
      </p:sp>
      <p:sp>
        <p:nvSpPr>
          <p:cNvPr id="3" name="Content Placeholder 2"/>
          <p:cNvSpPr>
            <a:spLocks noGrp="1"/>
          </p:cNvSpPr>
          <p:nvPr>
            <p:ph idx="1"/>
          </p:nvPr>
        </p:nvSpPr>
        <p:spPr/>
        <p:txBody>
          <a:bodyPr/>
          <a:lstStyle/>
          <a:p>
            <a:pPr marL="0" indent="0">
              <a:buNone/>
            </a:pPr>
            <a:r>
              <a:rPr lang="en-GB" b="1" dirty="0" smtClean="0"/>
              <a:t>Group work:</a:t>
            </a:r>
          </a:p>
          <a:p>
            <a:pPr marL="0" indent="0">
              <a:buNone/>
            </a:pPr>
            <a:endParaRPr lang="en-GB" b="1" dirty="0"/>
          </a:p>
          <a:p>
            <a:r>
              <a:rPr lang="en-GB" dirty="0" smtClean="0"/>
              <a:t>Prepare sample questions for exploring </a:t>
            </a:r>
            <a:r>
              <a:rPr lang="en-GB" dirty="0" smtClean="0"/>
              <a:t>wellbeing</a:t>
            </a:r>
          </a:p>
          <a:p>
            <a:pPr lvl="1"/>
            <a:r>
              <a:rPr lang="en-GB" dirty="0"/>
              <a:t>How do you understand psychosocial wellbeing?</a:t>
            </a:r>
            <a:endParaRPr lang="da-DK" dirty="0"/>
          </a:p>
          <a:p>
            <a:pPr lvl="1"/>
            <a:r>
              <a:rPr lang="en-GB" dirty="0"/>
              <a:t>What words do you use to speak about being well?</a:t>
            </a:r>
            <a:endParaRPr lang="da-DK" dirty="0"/>
          </a:p>
          <a:p>
            <a:pPr lvl="1"/>
            <a:r>
              <a:rPr lang="en-GB" dirty="0"/>
              <a:t>How can you see in your community if someone is doing well or not doing well</a:t>
            </a:r>
            <a:r>
              <a:rPr lang="en-GB" dirty="0" smtClean="0"/>
              <a:t>?</a:t>
            </a:r>
            <a:endParaRPr lang="en-GB" dirty="0" smtClean="0"/>
          </a:p>
          <a:p>
            <a:r>
              <a:rPr lang="en-GB" dirty="0" smtClean="0"/>
              <a:t>Facilitator interviews other </a:t>
            </a:r>
            <a:r>
              <a:rPr lang="en-GB" dirty="0" smtClean="0"/>
              <a:t>participants in small </a:t>
            </a:r>
            <a:r>
              <a:rPr lang="en-GB" dirty="0" err="1" smtClean="0"/>
              <a:t>groupa</a:t>
            </a:r>
            <a:endParaRPr lang="en-GB" dirty="0" smtClean="0"/>
          </a:p>
          <a:p>
            <a:r>
              <a:rPr lang="en-GB" dirty="0" smtClean="0"/>
              <a:t>Compile responses</a:t>
            </a:r>
          </a:p>
          <a:p>
            <a:r>
              <a:rPr lang="en-GB" dirty="0" smtClean="0"/>
              <a:t>Develop domains/headers</a:t>
            </a:r>
          </a:p>
        </p:txBody>
      </p:sp>
    </p:spTree>
    <p:extLst>
      <p:ext uri="{BB962C8B-B14F-4D97-AF65-F5344CB8AC3E}">
        <p14:creationId xmlns:p14="http://schemas.microsoft.com/office/powerpoint/2010/main" val="2853095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wellbeing questionnaire</a:t>
            </a:r>
            <a:endParaRPr lang="en-GB" dirty="0"/>
          </a:p>
        </p:txBody>
      </p:sp>
      <p:sp>
        <p:nvSpPr>
          <p:cNvPr id="3" name="Content Placeholder 2"/>
          <p:cNvSpPr>
            <a:spLocks noGrp="1"/>
          </p:cNvSpPr>
          <p:nvPr>
            <p:ph idx="1"/>
          </p:nvPr>
        </p:nvSpPr>
        <p:spPr/>
        <p:txBody>
          <a:bodyPr/>
          <a:lstStyle/>
          <a:p>
            <a:r>
              <a:rPr lang="en-US" dirty="0" smtClean="0"/>
              <a:t>A sample </a:t>
            </a:r>
            <a:r>
              <a:rPr lang="en-US" dirty="0"/>
              <a:t>wellbeing </a:t>
            </a:r>
            <a:r>
              <a:rPr lang="en-US" dirty="0" smtClean="0"/>
              <a:t>questionnaire has been developed for contexts where there is not capacity to develop a questionnaire from scratch.</a:t>
            </a:r>
          </a:p>
          <a:p>
            <a:r>
              <a:rPr lang="en-US" dirty="0" smtClean="0"/>
              <a:t>The </a:t>
            </a:r>
            <a:r>
              <a:rPr lang="en-US" dirty="0"/>
              <a:t>questions are grouped according to the wellbeing domains:  personal, interpersonal and capacity.  </a:t>
            </a:r>
            <a:endParaRPr lang="en-US" dirty="0" smtClean="0"/>
          </a:p>
          <a:p>
            <a:r>
              <a:rPr lang="en-US" dirty="0" smtClean="0"/>
              <a:t>You </a:t>
            </a:r>
            <a:r>
              <a:rPr lang="en-US" dirty="0"/>
              <a:t>can pick and choose from questions in each domain, or adapt the questionnaire to local understandings of wellbeing (delete, change or add questions</a:t>
            </a:r>
            <a:r>
              <a:rPr lang="en-US" dirty="0" smtClean="0"/>
              <a:t>). </a:t>
            </a:r>
          </a:p>
          <a:p>
            <a:r>
              <a:rPr lang="en-US" dirty="0" smtClean="0"/>
              <a:t>Before </a:t>
            </a:r>
            <a:r>
              <a:rPr lang="en-US" dirty="0"/>
              <a:t>you use your questionnaire widely, be sure to pilot test it with a small sample of respondents similar to your target group, to be sure they understand and relate well to the questions. </a:t>
            </a:r>
            <a:endParaRPr lang="en-GB" dirty="0"/>
          </a:p>
        </p:txBody>
      </p:sp>
    </p:spTree>
    <p:extLst>
      <p:ext uri="{BB962C8B-B14F-4D97-AF65-F5344CB8AC3E}">
        <p14:creationId xmlns:p14="http://schemas.microsoft.com/office/powerpoint/2010/main" val="553462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Developing your M&amp;E plan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2441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for M&amp;E </a:t>
            </a:r>
            <a:endParaRPr lang="en-GB" dirty="0"/>
          </a:p>
        </p:txBody>
      </p:sp>
      <p:sp>
        <p:nvSpPr>
          <p:cNvPr id="3" name="Content Placeholder 2"/>
          <p:cNvSpPr>
            <a:spLocks noGrp="1"/>
          </p:cNvSpPr>
          <p:nvPr>
            <p:ph idx="1"/>
          </p:nvPr>
        </p:nvSpPr>
        <p:spPr/>
        <p:txBody>
          <a:bodyPr/>
          <a:lstStyle/>
          <a:p>
            <a:pPr lvl="0"/>
            <a:r>
              <a:rPr lang="en-GB" dirty="0"/>
              <a:t>After selecting indicators to measure the objectives of your PS programme and creating your </a:t>
            </a:r>
            <a:r>
              <a:rPr lang="en-GB" dirty="0" err="1"/>
              <a:t>logframe</a:t>
            </a:r>
            <a:r>
              <a:rPr lang="en-GB" dirty="0"/>
              <a:t>, the next step is to develop an M&amp;E plan.  </a:t>
            </a:r>
            <a:endParaRPr lang="en-GB" dirty="0" smtClean="0"/>
          </a:p>
          <a:p>
            <a:pPr lvl="0"/>
            <a:r>
              <a:rPr lang="en-GB" dirty="0" smtClean="0"/>
              <a:t>Knowing </a:t>
            </a:r>
            <a:r>
              <a:rPr lang="en-GB" dirty="0"/>
              <a:t>now what data collection tools you may use makes it easier to develop your M&amp;E plan.  </a:t>
            </a:r>
            <a:endParaRPr lang="en-GB" dirty="0" smtClean="0"/>
          </a:p>
          <a:p>
            <a:pPr lvl="0"/>
            <a:r>
              <a:rPr lang="en-GB" dirty="0" smtClean="0"/>
              <a:t>Additional tools from the toolbox </a:t>
            </a:r>
          </a:p>
          <a:p>
            <a:pPr lvl="1"/>
            <a:r>
              <a:rPr lang="en-GB" dirty="0"/>
              <a:t>Staff and volunteer activity </a:t>
            </a:r>
            <a:r>
              <a:rPr lang="en-GB" dirty="0" smtClean="0"/>
              <a:t>records</a:t>
            </a:r>
            <a:endParaRPr lang="da-DK" dirty="0"/>
          </a:p>
          <a:p>
            <a:pPr lvl="1"/>
            <a:r>
              <a:rPr lang="en-GB" dirty="0" smtClean="0"/>
              <a:t>Programme </a:t>
            </a:r>
            <a:r>
              <a:rPr lang="en-GB" dirty="0"/>
              <a:t>monitoring </a:t>
            </a:r>
            <a:r>
              <a:rPr lang="en-GB" dirty="0" smtClean="0"/>
              <a:t>templates</a:t>
            </a:r>
            <a:endParaRPr lang="da-DK" dirty="0"/>
          </a:p>
          <a:p>
            <a:pPr lvl="2"/>
            <a:r>
              <a:rPr lang="en-GB" dirty="0" smtClean="0"/>
              <a:t>Sample </a:t>
            </a:r>
            <a:r>
              <a:rPr lang="en-GB" dirty="0"/>
              <a:t>monitoring visit report </a:t>
            </a:r>
            <a:r>
              <a:rPr lang="en-GB" dirty="0" smtClean="0"/>
              <a:t>format</a:t>
            </a:r>
            <a:endParaRPr lang="da-DK" dirty="0"/>
          </a:p>
          <a:p>
            <a:pPr lvl="2"/>
            <a:r>
              <a:rPr lang="en-GB" dirty="0" smtClean="0"/>
              <a:t>Sample </a:t>
            </a:r>
            <a:r>
              <a:rPr lang="en-GB" dirty="0"/>
              <a:t>monthly activity report format</a:t>
            </a:r>
            <a:endParaRPr lang="da-DK" dirty="0"/>
          </a:p>
          <a:p>
            <a:pPr lvl="1"/>
            <a:endParaRPr lang="en-GB" dirty="0" smtClean="0"/>
          </a:p>
          <a:p>
            <a:pPr lvl="0"/>
            <a:endParaRPr lang="da-DK" dirty="0"/>
          </a:p>
          <a:p>
            <a:endParaRPr lang="en-GB" dirty="0"/>
          </a:p>
        </p:txBody>
      </p:sp>
    </p:spTree>
    <p:extLst>
      <p:ext uri="{BB962C8B-B14F-4D97-AF65-F5344CB8AC3E}">
        <p14:creationId xmlns:p14="http://schemas.microsoft.com/office/powerpoint/2010/main" val="404024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M&amp;E plan</a:t>
            </a:r>
            <a:endParaRPr lang="en-GB" dirty="0"/>
          </a:p>
        </p:txBody>
      </p:sp>
      <p:sp>
        <p:nvSpPr>
          <p:cNvPr id="3" name="Content Placeholder 2"/>
          <p:cNvSpPr>
            <a:spLocks noGrp="1"/>
          </p:cNvSpPr>
          <p:nvPr>
            <p:ph idx="1"/>
          </p:nvPr>
        </p:nvSpPr>
        <p:spPr/>
        <p:txBody>
          <a:bodyPr/>
          <a:lstStyle/>
          <a:p>
            <a:r>
              <a:rPr lang="en-GB" sz="1600" dirty="0"/>
              <a:t>The M&amp;E plan takes the </a:t>
            </a:r>
            <a:r>
              <a:rPr lang="en-GB" sz="1600" dirty="0" err="1"/>
              <a:t>logframe</a:t>
            </a:r>
            <a:r>
              <a:rPr lang="en-GB" sz="1600" dirty="0"/>
              <a:t> one stage further to support programme implementation and management. </a:t>
            </a:r>
            <a:endParaRPr lang="en-GB" sz="1600" dirty="0" smtClean="0"/>
          </a:p>
          <a:p>
            <a:pPr marL="0" indent="0">
              <a:buNone/>
            </a:pPr>
            <a:endParaRPr lang="en-GB" sz="1600" dirty="0"/>
          </a:p>
          <a:p>
            <a:r>
              <a:rPr lang="en-GB" sz="1600" dirty="0"/>
              <a:t>The M&amp;E plan expands the statements in the </a:t>
            </a:r>
            <a:r>
              <a:rPr lang="en-GB" sz="1600" dirty="0" err="1"/>
              <a:t>logframe</a:t>
            </a:r>
            <a:r>
              <a:rPr lang="en-GB" sz="1600" dirty="0"/>
              <a:t> matrix to identify key informational requirements for each indicator. </a:t>
            </a:r>
            <a:endParaRPr lang="en-GB" sz="1600" dirty="0" smtClean="0"/>
          </a:p>
          <a:p>
            <a:endParaRPr lang="en-GB" sz="1600" dirty="0"/>
          </a:p>
          <a:p>
            <a:pPr marL="0" indent="0">
              <a:buNone/>
            </a:pPr>
            <a:r>
              <a:rPr lang="en-GB" sz="1600" dirty="0" smtClean="0"/>
              <a:t>It </a:t>
            </a:r>
            <a:r>
              <a:rPr lang="en-GB" sz="1600" dirty="0"/>
              <a:t>is a critical tool for planning and managing data collection, analysis and use of the </a:t>
            </a:r>
            <a:r>
              <a:rPr lang="en-GB" sz="1600" dirty="0" smtClean="0"/>
              <a:t>information:</a:t>
            </a:r>
          </a:p>
          <a:p>
            <a:r>
              <a:rPr lang="en-GB" sz="1600" dirty="0" smtClean="0"/>
              <a:t>Makes </a:t>
            </a:r>
            <a:r>
              <a:rPr lang="en-GB" sz="1600" dirty="0"/>
              <a:t>data collection and reporting more efficient and reliable </a:t>
            </a:r>
          </a:p>
          <a:p>
            <a:r>
              <a:rPr lang="en-GB" sz="1600" dirty="0"/>
              <a:t>H</a:t>
            </a:r>
            <a:r>
              <a:rPr lang="en-GB" sz="1600" dirty="0" smtClean="0"/>
              <a:t>elps </a:t>
            </a:r>
            <a:r>
              <a:rPr lang="en-GB" sz="1600" dirty="0"/>
              <a:t>project/programme managers plan and implement their projects/programmes through carefully consideration of what was being implemented and measured. </a:t>
            </a:r>
            <a:endParaRPr lang="en-GB" sz="1600" dirty="0" smtClean="0"/>
          </a:p>
          <a:p>
            <a:r>
              <a:rPr lang="en-GB" sz="1600" dirty="0"/>
              <a:t>S</a:t>
            </a:r>
            <a:r>
              <a:rPr lang="en-GB" sz="1600" dirty="0" smtClean="0"/>
              <a:t>erves </a:t>
            </a:r>
            <a:r>
              <a:rPr lang="en-GB" sz="1600" dirty="0"/>
              <a:t>as critical cross-checks of the </a:t>
            </a:r>
            <a:r>
              <a:rPr lang="en-GB" sz="1600" dirty="0" err="1"/>
              <a:t>logframes</a:t>
            </a:r>
            <a:r>
              <a:rPr lang="en-GB" sz="1600" dirty="0"/>
              <a:t>, ensuring that they are realistic to field </a:t>
            </a:r>
            <a:r>
              <a:rPr lang="en-GB" sz="1600" dirty="0" smtClean="0"/>
              <a:t>realities.</a:t>
            </a:r>
          </a:p>
          <a:p>
            <a:r>
              <a:rPr lang="en-GB" sz="1600" dirty="0" smtClean="0"/>
              <a:t>Helps </a:t>
            </a:r>
            <a:r>
              <a:rPr lang="en-GB" sz="1600" dirty="0"/>
              <a:t>to transfer critical knowledge to new staff and senior management, which is particularly important with projects/programmes lasting longer than two years.</a:t>
            </a:r>
            <a:r>
              <a:rPr lang="en-GB" sz="1600" dirty="0" smtClean="0"/>
              <a:t> </a:t>
            </a:r>
            <a:endParaRPr lang="da-DK" sz="1600" dirty="0"/>
          </a:p>
        </p:txBody>
      </p:sp>
    </p:spTree>
    <p:extLst>
      <p:ext uri="{BB962C8B-B14F-4D97-AF65-F5344CB8AC3E}">
        <p14:creationId xmlns:p14="http://schemas.microsoft.com/office/powerpoint/2010/main" val="3069593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M&amp;E plan template</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664950477"/>
              </p:ext>
            </p:extLst>
          </p:nvPr>
        </p:nvGraphicFramePr>
        <p:xfrm>
          <a:off x="395536" y="2204857"/>
          <a:ext cx="8291264" cy="4320483"/>
        </p:xfrm>
        <a:graphic>
          <a:graphicData uri="http://schemas.openxmlformats.org/drawingml/2006/table">
            <a:tbl>
              <a:tblPr>
                <a:tableStyleId>{C4B1156A-380E-4F78-BDF5-A606A8083BF9}</a:tableStyleId>
              </a:tblPr>
              <a:tblGrid>
                <a:gridCol w="1788537"/>
                <a:gridCol w="1707109"/>
                <a:gridCol w="1381973"/>
                <a:gridCol w="893982"/>
                <a:gridCol w="1056837"/>
                <a:gridCol w="1462826"/>
              </a:tblGrid>
              <a:tr h="367702">
                <a:tc gridSpan="6">
                  <a:txBody>
                    <a:bodyPr/>
                    <a:lstStyle/>
                    <a:p>
                      <a:pPr algn="ctr">
                        <a:lnSpc>
                          <a:spcPct val="115000"/>
                        </a:lnSpc>
                        <a:spcAft>
                          <a:spcPts val="0"/>
                        </a:spcAft>
                      </a:pPr>
                      <a:r>
                        <a:rPr lang="en-US" sz="1400" dirty="0">
                          <a:effectLst/>
                        </a:rPr>
                        <a:t>“Project Name” M&amp;E Plan</a:t>
                      </a:r>
                      <a:endParaRPr lang="da-DK" sz="1000" dirty="0">
                        <a:effectLst/>
                        <a:latin typeface="Calibri"/>
                        <a:ea typeface="Calibri"/>
                        <a:cs typeface="Times New Roman"/>
                      </a:endParaRPr>
                    </a:p>
                  </a:txBody>
                  <a:tcPr marL="61470" marR="6147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05589">
                <a:tc>
                  <a:txBody>
                    <a:bodyPr/>
                    <a:lstStyle/>
                    <a:p>
                      <a:pPr algn="ctr">
                        <a:lnSpc>
                          <a:spcPct val="115000"/>
                        </a:lnSpc>
                        <a:spcAft>
                          <a:spcPts val="0"/>
                        </a:spcAft>
                      </a:pPr>
                      <a:r>
                        <a:rPr lang="en-US" sz="1000" dirty="0">
                          <a:effectLst/>
                        </a:rPr>
                        <a:t>Indicator</a:t>
                      </a:r>
                      <a:endParaRPr lang="da-DK" sz="1000" dirty="0">
                        <a:effectLst/>
                        <a:latin typeface="Calibri"/>
                        <a:ea typeface="Calibri"/>
                        <a:cs typeface="Times New Roman"/>
                      </a:endParaRPr>
                    </a:p>
                  </a:txBody>
                  <a:tcPr marL="61470" marR="61470" marT="0" marB="0" anchor="ctr"/>
                </a:tc>
                <a:tc>
                  <a:txBody>
                    <a:bodyPr/>
                    <a:lstStyle/>
                    <a:p>
                      <a:pPr algn="ctr">
                        <a:lnSpc>
                          <a:spcPct val="115000"/>
                        </a:lnSpc>
                        <a:spcAft>
                          <a:spcPts val="0"/>
                        </a:spcAft>
                      </a:pPr>
                      <a:r>
                        <a:rPr lang="en-US" sz="1000">
                          <a:effectLst/>
                        </a:rPr>
                        <a:t>Indicator description</a:t>
                      </a:r>
                      <a:endParaRPr lang="da-DK" sz="1000">
                        <a:effectLst/>
                        <a:latin typeface="Calibri"/>
                        <a:ea typeface="Calibri"/>
                        <a:cs typeface="Times New Roman"/>
                      </a:endParaRPr>
                    </a:p>
                  </a:txBody>
                  <a:tcPr marL="61470" marR="61470" marT="0" marB="0" anchor="ctr"/>
                </a:tc>
                <a:tc>
                  <a:txBody>
                    <a:bodyPr/>
                    <a:lstStyle/>
                    <a:p>
                      <a:pPr algn="ctr">
                        <a:lnSpc>
                          <a:spcPct val="115000"/>
                        </a:lnSpc>
                        <a:spcAft>
                          <a:spcPts val="0"/>
                        </a:spcAft>
                      </a:pPr>
                      <a:r>
                        <a:rPr lang="en-US" sz="1000">
                          <a:effectLst/>
                        </a:rPr>
                        <a:t>Data collection</a:t>
                      </a:r>
                      <a:endParaRPr lang="da-DK" sz="1000">
                        <a:effectLst/>
                      </a:endParaRPr>
                    </a:p>
                    <a:p>
                      <a:pPr algn="ctr">
                        <a:lnSpc>
                          <a:spcPct val="115000"/>
                        </a:lnSpc>
                        <a:spcAft>
                          <a:spcPts val="0"/>
                        </a:spcAft>
                      </a:pPr>
                      <a:r>
                        <a:rPr lang="en-US" sz="1000">
                          <a:effectLst/>
                        </a:rPr>
                        <a:t>methods/sources</a:t>
                      </a:r>
                      <a:endParaRPr lang="da-DK" sz="1000">
                        <a:effectLst/>
                        <a:latin typeface="Calibri"/>
                        <a:ea typeface="Calibri"/>
                        <a:cs typeface="Times New Roman"/>
                      </a:endParaRPr>
                    </a:p>
                  </a:txBody>
                  <a:tcPr marL="61470" marR="61470" marT="0" marB="0" anchor="ctr"/>
                </a:tc>
                <a:tc>
                  <a:txBody>
                    <a:bodyPr/>
                    <a:lstStyle/>
                    <a:p>
                      <a:pPr algn="ctr">
                        <a:lnSpc>
                          <a:spcPct val="115000"/>
                        </a:lnSpc>
                        <a:spcAft>
                          <a:spcPts val="0"/>
                        </a:spcAft>
                      </a:pPr>
                      <a:r>
                        <a:rPr lang="en-US" sz="1000">
                          <a:effectLst/>
                        </a:rPr>
                        <a:t>Frequency &amp; schedule</a:t>
                      </a:r>
                      <a:endParaRPr lang="da-DK" sz="1000">
                        <a:effectLst/>
                        <a:latin typeface="Calibri"/>
                        <a:ea typeface="Calibri"/>
                        <a:cs typeface="Times New Roman"/>
                      </a:endParaRPr>
                    </a:p>
                  </a:txBody>
                  <a:tcPr marL="61470" marR="61470" marT="0" marB="0" anchor="ctr"/>
                </a:tc>
                <a:tc>
                  <a:txBody>
                    <a:bodyPr/>
                    <a:lstStyle/>
                    <a:p>
                      <a:pPr algn="ctr">
                        <a:lnSpc>
                          <a:spcPct val="115000"/>
                        </a:lnSpc>
                        <a:spcAft>
                          <a:spcPts val="0"/>
                        </a:spcAft>
                      </a:pPr>
                      <a:r>
                        <a:rPr lang="en-US" sz="1000">
                          <a:effectLst/>
                        </a:rPr>
                        <a:t>Responsibilities</a:t>
                      </a:r>
                      <a:endParaRPr lang="da-DK" sz="1000">
                        <a:effectLst/>
                        <a:latin typeface="Calibri"/>
                        <a:ea typeface="Calibri"/>
                        <a:cs typeface="Times New Roman"/>
                      </a:endParaRPr>
                    </a:p>
                  </a:txBody>
                  <a:tcPr marL="61470" marR="61470" marT="0" marB="0" anchor="ctr"/>
                </a:tc>
                <a:tc>
                  <a:txBody>
                    <a:bodyPr/>
                    <a:lstStyle/>
                    <a:p>
                      <a:pPr algn="ctr">
                        <a:lnSpc>
                          <a:spcPct val="115000"/>
                        </a:lnSpc>
                        <a:spcAft>
                          <a:spcPts val="0"/>
                        </a:spcAft>
                      </a:pPr>
                      <a:r>
                        <a:rPr lang="en-US" sz="1000">
                          <a:effectLst/>
                        </a:rPr>
                        <a:t>Information </a:t>
                      </a:r>
                      <a:endParaRPr lang="da-DK" sz="1000">
                        <a:effectLst/>
                      </a:endParaRPr>
                    </a:p>
                    <a:p>
                      <a:pPr algn="ctr">
                        <a:lnSpc>
                          <a:spcPct val="115000"/>
                        </a:lnSpc>
                        <a:spcAft>
                          <a:spcPts val="0"/>
                        </a:spcAft>
                      </a:pPr>
                      <a:r>
                        <a:rPr lang="en-US" sz="1000">
                          <a:effectLst/>
                        </a:rPr>
                        <a:t>use/audience</a:t>
                      </a:r>
                      <a:endParaRPr lang="da-DK" sz="1000">
                        <a:effectLst/>
                        <a:latin typeface="Calibri"/>
                        <a:ea typeface="Calibri"/>
                        <a:cs typeface="Times New Roman"/>
                      </a:endParaRPr>
                    </a:p>
                  </a:txBody>
                  <a:tcPr marL="61470" marR="61470" marT="0" marB="0" anchor="ctr"/>
                </a:tc>
              </a:tr>
              <a:tr h="229813">
                <a:tc gridSpan="6">
                  <a:txBody>
                    <a:bodyPr/>
                    <a:lstStyle/>
                    <a:p>
                      <a:pPr>
                        <a:lnSpc>
                          <a:spcPct val="115000"/>
                        </a:lnSpc>
                        <a:spcBef>
                          <a:spcPts val="300"/>
                        </a:spcBef>
                        <a:spcAft>
                          <a:spcPts val="0"/>
                        </a:spcAft>
                      </a:pPr>
                      <a:r>
                        <a:rPr lang="en-US" sz="900">
                          <a:effectLst/>
                        </a:rPr>
                        <a:t>GOAL: </a:t>
                      </a:r>
                      <a:endParaRPr lang="da-DK" sz="1000">
                        <a:effectLst/>
                        <a:latin typeface="Calibri"/>
                        <a:ea typeface="Calibri"/>
                        <a:cs typeface="Times New Roman"/>
                      </a:endParaRPr>
                    </a:p>
                  </a:txBody>
                  <a:tcPr marL="61470" marR="6147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2794">
                <a:tc>
                  <a:txBody>
                    <a:bodyPr/>
                    <a:lstStyle/>
                    <a:p>
                      <a:pPr>
                        <a:lnSpc>
                          <a:spcPct val="115000"/>
                        </a:lnSpc>
                        <a:spcBef>
                          <a:spcPts val="300"/>
                        </a:spcBef>
                        <a:spcAft>
                          <a:spcPts val="0"/>
                        </a:spcAft>
                      </a:pPr>
                      <a:r>
                        <a:rPr lang="en-US" sz="1000" dirty="0">
                          <a:effectLst/>
                        </a:rPr>
                        <a:t>Indicator </a:t>
                      </a:r>
                      <a:r>
                        <a:rPr lang="en-US" sz="1000" dirty="0" err="1">
                          <a:effectLst/>
                        </a:rPr>
                        <a:t>G.a</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52794">
                <a:tc>
                  <a:txBody>
                    <a:bodyPr/>
                    <a:lstStyle/>
                    <a:p>
                      <a:pPr>
                        <a:lnSpc>
                          <a:spcPct val="115000"/>
                        </a:lnSpc>
                        <a:spcBef>
                          <a:spcPts val="300"/>
                        </a:spcBef>
                        <a:spcAft>
                          <a:spcPts val="0"/>
                        </a:spcAft>
                      </a:pPr>
                      <a:r>
                        <a:rPr lang="en-US" sz="1000" dirty="0">
                          <a:effectLst/>
                        </a:rPr>
                        <a:t>Assumption </a:t>
                      </a:r>
                      <a:r>
                        <a:rPr lang="en-US" sz="1000" dirty="0" err="1">
                          <a:effectLst/>
                        </a:rPr>
                        <a:t>G.a</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29813">
                <a:tc gridSpan="6">
                  <a:txBody>
                    <a:bodyPr/>
                    <a:lstStyle/>
                    <a:p>
                      <a:pPr>
                        <a:lnSpc>
                          <a:spcPct val="115000"/>
                        </a:lnSpc>
                        <a:spcBef>
                          <a:spcPts val="300"/>
                        </a:spcBef>
                        <a:spcAft>
                          <a:spcPts val="0"/>
                        </a:spcAft>
                      </a:pPr>
                      <a:r>
                        <a:rPr lang="en-US" sz="900" dirty="0">
                          <a:effectLst/>
                        </a:rPr>
                        <a:t>OUTCOME 1: </a:t>
                      </a:r>
                      <a:endParaRPr lang="da-DK" sz="1000" dirty="0">
                        <a:effectLst/>
                        <a:latin typeface="Calibri"/>
                        <a:ea typeface="Calibri"/>
                        <a:cs typeface="Times New Roman"/>
                      </a:endParaRPr>
                    </a:p>
                  </a:txBody>
                  <a:tcPr marL="61470" marR="6147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2794">
                <a:tc>
                  <a:txBody>
                    <a:bodyPr/>
                    <a:lstStyle/>
                    <a:p>
                      <a:pPr>
                        <a:lnSpc>
                          <a:spcPct val="115000"/>
                        </a:lnSpc>
                        <a:spcBef>
                          <a:spcPts val="300"/>
                        </a:spcBef>
                        <a:spcAft>
                          <a:spcPts val="0"/>
                        </a:spcAft>
                      </a:pPr>
                      <a:r>
                        <a:rPr lang="en-US" sz="1000">
                          <a:effectLst/>
                        </a:rPr>
                        <a:t>Indicator 1.a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52794">
                <a:tc>
                  <a:txBody>
                    <a:bodyPr/>
                    <a:lstStyle/>
                    <a:p>
                      <a:pPr>
                        <a:lnSpc>
                          <a:spcPct val="115000"/>
                        </a:lnSpc>
                        <a:spcBef>
                          <a:spcPts val="300"/>
                        </a:spcBef>
                        <a:spcAft>
                          <a:spcPts val="0"/>
                        </a:spcAft>
                      </a:pPr>
                      <a:r>
                        <a:rPr lang="en-US" sz="1000" dirty="0">
                          <a:effectLst/>
                        </a:rPr>
                        <a:t>Indicator 1.b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52794">
                <a:tc>
                  <a:txBody>
                    <a:bodyPr/>
                    <a:lstStyle/>
                    <a:p>
                      <a:pPr>
                        <a:lnSpc>
                          <a:spcPct val="115000"/>
                        </a:lnSpc>
                        <a:spcBef>
                          <a:spcPts val="300"/>
                        </a:spcBef>
                        <a:spcAft>
                          <a:spcPts val="0"/>
                        </a:spcAft>
                      </a:pPr>
                      <a:r>
                        <a:rPr lang="en-US" sz="1000" dirty="0">
                          <a:effectLst/>
                        </a:rPr>
                        <a:t>Indicator 1.c</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52794">
                <a:tc>
                  <a:txBody>
                    <a:bodyPr/>
                    <a:lstStyle/>
                    <a:p>
                      <a:pPr>
                        <a:lnSpc>
                          <a:spcPct val="115000"/>
                        </a:lnSpc>
                        <a:spcBef>
                          <a:spcPts val="300"/>
                        </a:spcBef>
                        <a:spcAft>
                          <a:spcPts val="0"/>
                        </a:spcAft>
                      </a:pPr>
                      <a:r>
                        <a:rPr lang="en-US" sz="1000">
                          <a:effectLst/>
                        </a:rPr>
                        <a:t>Assumption 1.a</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29813">
                <a:tc gridSpan="6">
                  <a:txBody>
                    <a:bodyPr/>
                    <a:lstStyle/>
                    <a:p>
                      <a:pPr>
                        <a:lnSpc>
                          <a:spcPct val="115000"/>
                        </a:lnSpc>
                        <a:spcBef>
                          <a:spcPts val="300"/>
                        </a:spcBef>
                        <a:spcAft>
                          <a:spcPts val="0"/>
                        </a:spcAft>
                      </a:pPr>
                      <a:r>
                        <a:rPr lang="en-US" sz="900" dirty="0">
                          <a:effectLst/>
                        </a:rPr>
                        <a:t>OUTPUT 1.1: </a:t>
                      </a:r>
                      <a:endParaRPr lang="da-DK" sz="1000" dirty="0">
                        <a:effectLst/>
                        <a:latin typeface="Calibri"/>
                        <a:ea typeface="Calibri"/>
                        <a:cs typeface="Times New Roman"/>
                      </a:endParaRPr>
                    </a:p>
                  </a:txBody>
                  <a:tcPr marL="61470" marR="6147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2794">
                <a:tc>
                  <a:txBody>
                    <a:bodyPr/>
                    <a:lstStyle/>
                    <a:p>
                      <a:pPr>
                        <a:lnSpc>
                          <a:spcPct val="115000"/>
                        </a:lnSpc>
                        <a:spcBef>
                          <a:spcPts val="300"/>
                        </a:spcBef>
                        <a:spcAft>
                          <a:spcPts val="0"/>
                        </a:spcAft>
                      </a:pPr>
                      <a:r>
                        <a:rPr lang="en-US" sz="1000" dirty="0">
                          <a:effectLst/>
                        </a:rPr>
                        <a:t>Indicator 1.1a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52794">
                <a:tc>
                  <a:txBody>
                    <a:bodyPr/>
                    <a:lstStyle/>
                    <a:p>
                      <a:pPr>
                        <a:lnSpc>
                          <a:spcPct val="115000"/>
                        </a:lnSpc>
                        <a:spcBef>
                          <a:spcPts val="300"/>
                        </a:spcBef>
                        <a:spcAft>
                          <a:spcPts val="0"/>
                        </a:spcAft>
                      </a:pPr>
                      <a:r>
                        <a:rPr lang="en-US" sz="1000" dirty="0">
                          <a:effectLst/>
                        </a:rPr>
                        <a:t>Assumption 1.1a</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29813">
                <a:tc gridSpan="6">
                  <a:txBody>
                    <a:bodyPr/>
                    <a:lstStyle/>
                    <a:p>
                      <a:pPr>
                        <a:lnSpc>
                          <a:spcPct val="115000"/>
                        </a:lnSpc>
                        <a:spcBef>
                          <a:spcPts val="300"/>
                        </a:spcBef>
                        <a:spcAft>
                          <a:spcPts val="0"/>
                        </a:spcAft>
                      </a:pPr>
                      <a:r>
                        <a:rPr lang="en-US" sz="900" dirty="0">
                          <a:effectLst/>
                        </a:rPr>
                        <a:t>OUTPUT 1.2: </a:t>
                      </a:r>
                      <a:endParaRPr lang="da-DK" sz="1000" dirty="0">
                        <a:effectLst/>
                        <a:latin typeface="Calibri"/>
                        <a:ea typeface="Calibri"/>
                        <a:cs typeface="Times New Roman"/>
                      </a:endParaRPr>
                    </a:p>
                  </a:txBody>
                  <a:tcPr marL="61470" marR="6147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2794">
                <a:tc>
                  <a:txBody>
                    <a:bodyPr/>
                    <a:lstStyle/>
                    <a:p>
                      <a:pPr>
                        <a:lnSpc>
                          <a:spcPct val="115000"/>
                        </a:lnSpc>
                        <a:spcBef>
                          <a:spcPts val="300"/>
                        </a:spcBef>
                        <a:spcAft>
                          <a:spcPts val="0"/>
                        </a:spcAft>
                      </a:pPr>
                      <a:r>
                        <a:rPr lang="en-US" sz="1000" dirty="0">
                          <a:effectLst/>
                        </a:rPr>
                        <a:t>Indicator 1.2a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a:effectLst/>
                        </a:rPr>
                        <a:t> </a:t>
                      </a:r>
                      <a:endParaRPr lang="da-DK" sz="100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a:effectLst/>
                        </a:rPr>
                        <a:t> </a:t>
                      </a:r>
                      <a:endParaRPr lang="da-DK" sz="1000">
                        <a:effectLst/>
                        <a:latin typeface="Calibri"/>
                        <a:ea typeface="Calibri"/>
                        <a:cs typeface="Times New Roman"/>
                      </a:endParaRPr>
                    </a:p>
                  </a:txBody>
                  <a:tcPr marL="61470" marR="61470" marT="0" marB="0"/>
                </a:tc>
              </a:tr>
              <a:tr h="252794">
                <a:tc>
                  <a:txBody>
                    <a:bodyPr/>
                    <a:lstStyle/>
                    <a:p>
                      <a:pPr>
                        <a:lnSpc>
                          <a:spcPct val="115000"/>
                        </a:lnSpc>
                        <a:spcBef>
                          <a:spcPts val="300"/>
                        </a:spcBef>
                        <a:spcAft>
                          <a:spcPts val="0"/>
                        </a:spcAft>
                      </a:pPr>
                      <a:r>
                        <a:rPr lang="en-US" sz="1000" dirty="0">
                          <a:effectLst/>
                        </a:rPr>
                        <a:t>Assumption 1.2a</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dirty="0">
                          <a:effectLst/>
                        </a:rPr>
                        <a:t>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dirty="0">
                          <a:effectLst/>
                        </a:rPr>
                        <a:t>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dirty="0">
                          <a:effectLst/>
                        </a:rPr>
                        <a:t>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1000" dirty="0">
                          <a:effectLst/>
                        </a:rPr>
                        <a:t> </a:t>
                      </a:r>
                      <a:endParaRPr lang="da-DK" sz="1000" dirty="0">
                        <a:effectLst/>
                        <a:latin typeface="Calibri"/>
                        <a:ea typeface="Calibri"/>
                        <a:cs typeface="Times New Roman"/>
                      </a:endParaRPr>
                    </a:p>
                  </a:txBody>
                  <a:tcPr marL="61470" marR="61470" marT="0" marB="0"/>
                </a:tc>
                <a:tc>
                  <a:txBody>
                    <a:bodyPr/>
                    <a:lstStyle/>
                    <a:p>
                      <a:pPr>
                        <a:lnSpc>
                          <a:spcPct val="115000"/>
                        </a:lnSpc>
                        <a:spcBef>
                          <a:spcPts val="300"/>
                        </a:spcBef>
                        <a:spcAft>
                          <a:spcPts val="0"/>
                        </a:spcAft>
                      </a:pPr>
                      <a:r>
                        <a:rPr lang="en-US" sz="900" dirty="0">
                          <a:effectLst/>
                        </a:rPr>
                        <a:t> </a:t>
                      </a:r>
                      <a:endParaRPr lang="da-DK" sz="1000" dirty="0">
                        <a:effectLst/>
                        <a:latin typeface="Calibri"/>
                        <a:ea typeface="Calibri"/>
                        <a:cs typeface="Times New Roman"/>
                      </a:endParaRPr>
                    </a:p>
                  </a:txBody>
                  <a:tcPr marL="61470" marR="61470" marT="0" marB="0"/>
                </a:tc>
              </a:tr>
            </a:tbl>
          </a:graphicData>
        </a:graphic>
      </p:graphicFrame>
    </p:spTree>
    <p:extLst>
      <p:ext uri="{BB962C8B-B14F-4D97-AF65-F5344CB8AC3E}">
        <p14:creationId xmlns:p14="http://schemas.microsoft.com/office/powerpoint/2010/main" val="23638827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 the data </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24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M&amp;E - Barriers</a:t>
            </a:r>
            <a:r>
              <a:rPr lang="da-DK" dirty="0" smtClean="0"/>
              <a:t> and </a:t>
            </a:r>
            <a:r>
              <a:rPr lang="en-GB" dirty="0" smtClean="0"/>
              <a:t>strengths </a:t>
            </a:r>
            <a:endParaRPr lang="en-GB" dirty="0"/>
          </a:p>
        </p:txBody>
      </p:sp>
      <p:sp>
        <p:nvSpPr>
          <p:cNvPr id="3" name="Content Placeholder 2"/>
          <p:cNvSpPr>
            <a:spLocks noGrp="1"/>
          </p:cNvSpPr>
          <p:nvPr>
            <p:ph idx="1"/>
          </p:nvPr>
        </p:nvSpPr>
        <p:spPr/>
        <p:txBody>
          <a:bodyPr/>
          <a:lstStyle/>
          <a:p>
            <a:r>
              <a:rPr lang="en-US" dirty="0" smtClean="0"/>
              <a:t>Place yourself in two rows, facing a person from the row opposite yourself</a:t>
            </a:r>
          </a:p>
          <a:p>
            <a:pPr lvl="0"/>
            <a:r>
              <a:rPr lang="en-GB" dirty="0" smtClean="0"/>
              <a:t>Imagine you </a:t>
            </a:r>
            <a:r>
              <a:rPr lang="en-GB" dirty="0"/>
              <a:t>are </a:t>
            </a:r>
            <a:r>
              <a:rPr lang="en-GB" dirty="0" smtClean="0"/>
              <a:t>in </a:t>
            </a:r>
            <a:r>
              <a:rPr lang="en-GB" dirty="0"/>
              <a:t>the project team who is setting up a psychosocial support intervention. </a:t>
            </a:r>
            <a:endParaRPr lang="en-GB" dirty="0" smtClean="0"/>
          </a:p>
          <a:p>
            <a:pPr lvl="0"/>
            <a:r>
              <a:rPr lang="en-GB" dirty="0" smtClean="0"/>
              <a:t>You </a:t>
            </a:r>
            <a:r>
              <a:rPr lang="en-GB" dirty="0"/>
              <a:t>will either be an advocate for M&amp;E in psychosocial interventions or you will be a project team member who only focuses on all the challenges related to M&amp;E. </a:t>
            </a:r>
            <a:endParaRPr lang="da-DK" dirty="0"/>
          </a:p>
          <a:p>
            <a:endParaRPr lang="en-GB" dirty="0" smtClean="0"/>
          </a:p>
        </p:txBody>
      </p:sp>
    </p:spTree>
    <p:extLst>
      <p:ext uri="{BB962C8B-B14F-4D97-AF65-F5344CB8AC3E}">
        <p14:creationId xmlns:p14="http://schemas.microsoft.com/office/powerpoint/2010/main" val="237264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42" name="Picture 2" descr="https://joharrisonportfolio.files.wordpress.com/2011/03/data-analysis-cartoon-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292872"/>
            <a:ext cx="6554227" cy="501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2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a:t>
            </a:r>
            <a:endParaRPr lang="en-GB" dirty="0"/>
          </a:p>
        </p:txBody>
      </p:sp>
      <p:sp>
        <p:nvSpPr>
          <p:cNvPr id="3" name="Content Placeholder 2"/>
          <p:cNvSpPr>
            <a:spLocks noGrp="1"/>
          </p:cNvSpPr>
          <p:nvPr>
            <p:ph idx="1"/>
          </p:nvPr>
        </p:nvSpPr>
        <p:spPr/>
        <p:txBody>
          <a:bodyPr/>
          <a:lstStyle/>
          <a:p>
            <a:pPr lvl="0"/>
            <a:r>
              <a:rPr lang="en-GB" dirty="0"/>
              <a:t>Data analysis involves converting the raw data you collect into usable information to inform ongoing and future PS programming.  This is a critical and continuous process throughout the programme cycle.  </a:t>
            </a:r>
            <a:endParaRPr lang="en-GB" dirty="0" smtClean="0"/>
          </a:p>
          <a:p>
            <a:pPr marL="0" lvl="0" indent="0">
              <a:buNone/>
            </a:pPr>
            <a:endParaRPr lang="en-GB" dirty="0" smtClean="0"/>
          </a:p>
          <a:p>
            <a:r>
              <a:rPr lang="en-GB" dirty="0"/>
              <a:t>Data analysis involves looking for trends, clusters or other relationships between different types of data, assessing performance against plans and targets, forming conclusions, anticipating problems and identifying solutions and best practices for decision-making and organizational learning.  </a:t>
            </a:r>
            <a:endParaRPr lang="da-DK" dirty="0"/>
          </a:p>
          <a:p>
            <a:pPr lvl="0"/>
            <a:endParaRPr lang="da-DK" dirty="0"/>
          </a:p>
          <a:p>
            <a:endParaRPr lang="en-GB" dirty="0"/>
          </a:p>
        </p:txBody>
      </p:sp>
    </p:spTree>
    <p:extLst>
      <p:ext uri="{BB962C8B-B14F-4D97-AF65-F5344CB8AC3E}">
        <p14:creationId xmlns:p14="http://schemas.microsoft.com/office/powerpoint/2010/main" val="216915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Descriptive/Interpretive</a:t>
            </a:r>
            <a:endParaRPr lang="en-GB" dirty="0"/>
          </a:p>
        </p:txBody>
      </p:sp>
      <p:sp>
        <p:nvSpPr>
          <p:cNvPr id="3" name="Content Placeholder 2"/>
          <p:cNvSpPr>
            <a:spLocks noGrp="1"/>
          </p:cNvSpPr>
          <p:nvPr>
            <p:ph idx="1"/>
          </p:nvPr>
        </p:nvSpPr>
        <p:spPr/>
        <p:txBody>
          <a:bodyPr/>
          <a:lstStyle/>
          <a:p>
            <a:pPr marL="0" indent="0">
              <a:buNone/>
            </a:pPr>
            <a:r>
              <a:rPr lang="en-GB" dirty="0" smtClean="0"/>
              <a:t>Data </a:t>
            </a:r>
            <a:r>
              <a:rPr lang="en-GB" dirty="0"/>
              <a:t>analysis can be </a:t>
            </a:r>
            <a:r>
              <a:rPr lang="en-GB" b="1" dirty="0"/>
              <a:t>descriptive</a:t>
            </a:r>
            <a:r>
              <a:rPr lang="en-GB" dirty="0"/>
              <a:t> (describing key findings, conditions, states and circumstances – “what happened”) </a:t>
            </a:r>
          </a:p>
          <a:p>
            <a:pPr marL="0" indent="0">
              <a:buNone/>
            </a:pPr>
            <a:endParaRPr lang="en-GB" dirty="0" smtClean="0"/>
          </a:p>
          <a:p>
            <a:pPr marL="0" indent="0">
              <a:buNone/>
            </a:pPr>
            <a:r>
              <a:rPr lang="en-GB" dirty="0" smtClean="0"/>
              <a:t>Or</a:t>
            </a:r>
          </a:p>
          <a:p>
            <a:pPr marL="0" indent="0">
              <a:buNone/>
            </a:pPr>
            <a:endParaRPr lang="en-GB" dirty="0"/>
          </a:p>
          <a:p>
            <a:pPr marL="0" indent="0">
              <a:buNone/>
            </a:pPr>
            <a:r>
              <a:rPr lang="en-GB" dirty="0"/>
              <a:t>I</a:t>
            </a:r>
            <a:r>
              <a:rPr lang="en-GB" b="1" dirty="0" smtClean="0"/>
              <a:t>nterpretive</a:t>
            </a:r>
            <a:r>
              <a:rPr lang="en-GB" dirty="0" smtClean="0"/>
              <a:t> </a:t>
            </a:r>
            <a:r>
              <a:rPr lang="en-GB" dirty="0"/>
              <a:t>(providing meaning, explanation or causal relationships from the findings – “why it happened”).  </a:t>
            </a:r>
            <a:endParaRPr lang="da-DK" dirty="0"/>
          </a:p>
          <a:p>
            <a:endParaRPr lang="en-GB" dirty="0"/>
          </a:p>
        </p:txBody>
      </p:sp>
    </p:spTree>
    <p:extLst>
      <p:ext uri="{BB962C8B-B14F-4D97-AF65-F5344CB8AC3E}">
        <p14:creationId xmlns:p14="http://schemas.microsoft.com/office/powerpoint/2010/main" val="62176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analysis</a:t>
            </a:r>
            <a:endParaRPr lang="en-GB" dirty="0"/>
          </a:p>
        </p:txBody>
      </p:sp>
      <p:sp>
        <p:nvSpPr>
          <p:cNvPr id="3" name="Content Placeholder 2"/>
          <p:cNvSpPr>
            <a:spLocks noGrp="1"/>
          </p:cNvSpPr>
          <p:nvPr>
            <p:ph idx="1"/>
          </p:nvPr>
        </p:nvSpPr>
        <p:spPr/>
        <p:txBody>
          <a:bodyPr/>
          <a:lstStyle/>
          <a:p>
            <a:pPr lvl="0"/>
            <a:r>
              <a:rPr lang="en-GB" dirty="0"/>
              <a:t>Analyse data according to the objectives set out in the </a:t>
            </a:r>
            <a:r>
              <a:rPr lang="en-GB" dirty="0" err="1"/>
              <a:t>logframe</a:t>
            </a:r>
            <a:r>
              <a:rPr lang="en-GB" dirty="0"/>
              <a:t> and M&amp;E plan.  For example, </a:t>
            </a:r>
            <a:endParaRPr lang="da-DK" dirty="0"/>
          </a:p>
          <a:p>
            <a:pPr lvl="1"/>
            <a:r>
              <a:rPr lang="en-GB" dirty="0"/>
              <a:t>Analyse </a:t>
            </a:r>
            <a:r>
              <a:rPr lang="en-GB" b="1" dirty="0"/>
              <a:t>output indicators</a:t>
            </a:r>
            <a:r>
              <a:rPr lang="en-GB" dirty="0"/>
              <a:t> on a regular basis (e.g., weekly, monthly, quarterly) to monitor whether activities are occurring according to schedule and budget. </a:t>
            </a:r>
            <a:endParaRPr lang="da-DK" dirty="0"/>
          </a:p>
          <a:p>
            <a:pPr lvl="1"/>
            <a:r>
              <a:rPr lang="en-GB" dirty="0"/>
              <a:t>Analyse </a:t>
            </a:r>
            <a:r>
              <a:rPr lang="en-GB" b="1" dirty="0"/>
              <a:t>outcome indicators</a:t>
            </a:r>
            <a:r>
              <a:rPr lang="en-GB" dirty="0"/>
              <a:t> to determine intermediate or long-term impacts or changes (e.g., in people’s knowledge, attitudes and practices).  As these may be more complicated to analyse, they are usually measured and analysed less frequently and used for a wider audience, including donors, partners and the people reached by the PS programme.</a:t>
            </a:r>
            <a:endParaRPr lang="da-DK" dirty="0"/>
          </a:p>
          <a:p>
            <a:endParaRPr lang="en-GB" dirty="0"/>
          </a:p>
        </p:txBody>
      </p:sp>
    </p:spTree>
    <p:extLst>
      <p:ext uri="{BB962C8B-B14F-4D97-AF65-F5344CB8AC3E}">
        <p14:creationId xmlns:p14="http://schemas.microsoft.com/office/powerpoint/2010/main" val="2618435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Responsibility for data </a:t>
            </a:r>
            <a:r>
              <a:rPr lang="en-US" dirty="0" smtClean="0"/>
              <a:t>analysis</a:t>
            </a:r>
            <a:endParaRPr lang="en-GB" dirty="0"/>
          </a:p>
        </p:txBody>
      </p:sp>
      <p:sp>
        <p:nvSpPr>
          <p:cNvPr id="3" name="Content Placeholder 2"/>
          <p:cNvSpPr>
            <a:spLocks noGrp="1"/>
          </p:cNvSpPr>
          <p:nvPr>
            <p:ph idx="1"/>
          </p:nvPr>
        </p:nvSpPr>
        <p:spPr/>
        <p:txBody>
          <a:bodyPr/>
          <a:lstStyle/>
          <a:p>
            <a:r>
              <a:rPr lang="en-US" dirty="0" smtClean="0"/>
              <a:t>Those who collect the data (e.g., field monitoring staff or other </a:t>
            </a:r>
            <a:r>
              <a:rPr lang="en-US" dirty="0" err="1" smtClean="0"/>
              <a:t>programme</a:t>
            </a:r>
            <a:r>
              <a:rPr lang="en-US" dirty="0" smtClean="0"/>
              <a:t> staff) may undertake analysis of </a:t>
            </a:r>
            <a:r>
              <a:rPr lang="en-US" b="1" dirty="0" smtClean="0"/>
              <a:t>monitoring</a:t>
            </a:r>
            <a:r>
              <a:rPr lang="en-US" dirty="0" smtClean="0"/>
              <a:t> data, and ideally have the opportunity to discuss and </a:t>
            </a:r>
            <a:r>
              <a:rPr lang="en-US" dirty="0" err="1" smtClean="0"/>
              <a:t>analyse</a:t>
            </a:r>
            <a:r>
              <a:rPr lang="en-US" dirty="0" smtClean="0"/>
              <a:t> data in a wider forum with PS </a:t>
            </a:r>
            <a:r>
              <a:rPr lang="en-US" dirty="0" err="1" smtClean="0"/>
              <a:t>programme</a:t>
            </a:r>
            <a:r>
              <a:rPr lang="en-US" dirty="0" smtClean="0"/>
              <a:t> management and stakeholders</a:t>
            </a:r>
          </a:p>
          <a:p>
            <a:endParaRPr lang="en-US" dirty="0" smtClean="0"/>
          </a:p>
          <a:p>
            <a:r>
              <a:rPr lang="en-US" dirty="0" smtClean="0"/>
              <a:t>For </a:t>
            </a:r>
            <a:r>
              <a:rPr lang="en-US" b="1" dirty="0" smtClean="0"/>
              <a:t>evaluation</a:t>
            </a:r>
            <a:r>
              <a:rPr lang="en-US" dirty="0" smtClean="0"/>
              <a:t> data, analysis depends on the purpose and type of evaluation.  External consultants may lead a donor-required, independent evaluation focused on accountability of the PS </a:t>
            </a:r>
            <a:r>
              <a:rPr lang="en-US" dirty="0" err="1" smtClean="0"/>
              <a:t>programme</a:t>
            </a:r>
            <a:r>
              <a:rPr lang="en-US" dirty="0" smtClean="0"/>
              <a:t>.  For an internal evaluation for learning within the </a:t>
            </a:r>
            <a:r>
              <a:rPr lang="en-US" dirty="0" err="1" smtClean="0"/>
              <a:t>programme</a:t>
            </a:r>
            <a:r>
              <a:rPr lang="en-US" dirty="0" smtClean="0"/>
              <a:t>, the implementing </a:t>
            </a:r>
            <a:r>
              <a:rPr lang="en-US" dirty="0" err="1" smtClean="0"/>
              <a:t>programme</a:t>
            </a:r>
            <a:r>
              <a:rPr lang="en-US" dirty="0" smtClean="0"/>
              <a:t> or organization(s) will undertake the analysis. </a:t>
            </a:r>
            <a:endParaRPr lang="en-GB" dirty="0"/>
          </a:p>
        </p:txBody>
      </p:sp>
    </p:spTree>
    <p:extLst>
      <p:ext uri="{BB962C8B-B14F-4D97-AF65-F5344CB8AC3E}">
        <p14:creationId xmlns:p14="http://schemas.microsoft.com/office/powerpoint/2010/main" val="299254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 analysis</a:t>
            </a:r>
            <a:endParaRPr lang="en-GB" dirty="0"/>
          </a:p>
        </p:txBody>
      </p:sp>
      <p:sp>
        <p:nvSpPr>
          <p:cNvPr id="3" name="Content Placeholder 2"/>
          <p:cNvSpPr>
            <a:spLocks noGrp="1"/>
          </p:cNvSpPr>
          <p:nvPr>
            <p:ph idx="1"/>
          </p:nvPr>
        </p:nvSpPr>
        <p:spPr/>
        <p:txBody>
          <a:bodyPr/>
          <a:lstStyle/>
          <a:p>
            <a:r>
              <a:rPr lang="en-US" dirty="0"/>
              <a:t>Qualitative methodologies such as focus group discussions, key informant interviews and qualitative questions from surveys are regularly used in M&amp;E. However, they often generate large amounts of data. The objective of qualitative data analysis is to organize the data collected and summarize the key messages and emerging themes or stories</a:t>
            </a:r>
            <a:r>
              <a:rPr lang="en-US" dirty="0" smtClean="0"/>
              <a:t>.</a:t>
            </a:r>
          </a:p>
          <a:p>
            <a:endParaRPr lang="en-US" dirty="0"/>
          </a:p>
          <a:p>
            <a:r>
              <a:rPr lang="en-US" dirty="0"/>
              <a:t>Interviews and focus group discussion are preferably recorded and then transcribed for analysis. However, if this is not possible due to lack of time or resources it is possible to rely on carefully written notes to conduct the analysis.</a:t>
            </a:r>
            <a:endParaRPr lang="da-DK" dirty="0"/>
          </a:p>
          <a:p>
            <a:endParaRPr lang="en-GB" dirty="0" smtClean="0"/>
          </a:p>
          <a:p>
            <a:endParaRPr lang="en-GB" dirty="0"/>
          </a:p>
        </p:txBody>
      </p:sp>
    </p:spTree>
    <p:extLst>
      <p:ext uri="{BB962C8B-B14F-4D97-AF65-F5344CB8AC3E}">
        <p14:creationId xmlns:p14="http://schemas.microsoft.com/office/powerpoint/2010/main" val="3669577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when analyzing qualitative data</a:t>
            </a:r>
            <a:endParaRPr lang="en-GB" dirty="0"/>
          </a:p>
        </p:txBody>
      </p:sp>
      <p:sp>
        <p:nvSpPr>
          <p:cNvPr id="3" name="Content Placeholder 2"/>
          <p:cNvSpPr>
            <a:spLocks noGrp="1"/>
          </p:cNvSpPr>
          <p:nvPr>
            <p:ph idx="1"/>
          </p:nvPr>
        </p:nvSpPr>
        <p:spPr/>
        <p:txBody>
          <a:bodyPr/>
          <a:lstStyle/>
          <a:p>
            <a:pPr marL="0" indent="0">
              <a:buNone/>
            </a:pPr>
            <a:r>
              <a:rPr lang="en-US" sz="1800" dirty="0"/>
              <a:t>Although there are various types of </a:t>
            </a:r>
            <a:r>
              <a:rPr lang="en-US" sz="1800" dirty="0" smtClean="0"/>
              <a:t>qualitative data </a:t>
            </a:r>
            <a:r>
              <a:rPr lang="en-US" sz="1800" dirty="0"/>
              <a:t>analysis strategies, </a:t>
            </a:r>
            <a:r>
              <a:rPr lang="en-US" sz="1800" dirty="0" smtClean="0"/>
              <a:t>the </a:t>
            </a:r>
            <a:r>
              <a:rPr lang="en-US" sz="1800" dirty="0"/>
              <a:t>most commonly used </a:t>
            </a:r>
            <a:r>
              <a:rPr lang="en-US" sz="1800" dirty="0" smtClean="0"/>
              <a:t>strategy is: </a:t>
            </a:r>
            <a:r>
              <a:rPr lang="en-US" sz="1800" b="1" dirty="0"/>
              <a:t>Thematic </a:t>
            </a:r>
            <a:r>
              <a:rPr lang="en-US" sz="1800" b="1" dirty="0" smtClean="0"/>
              <a:t>analysis</a:t>
            </a:r>
          </a:p>
          <a:p>
            <a:pPr marL="0" indent="0">
              <a:buNone/>
            </a:pPr>
            <a:r>
              <a:rPr lang="en-US" dirty="0" smtClean="0"/>
              <a:t>Steps:</a:t>
            </a:r>
            <a:endParaRPr lang="en-US" dirty="0"/>
          </a:p>
          <a:p>
            <a:r>
              <a:rPr lang="en-US" sz="1800" dirty="0" smtClean="0"/>
              <a:t>Carefully read </a:t>
            </a:r>
            <a:r>
              <a:rPr lang="en-US" sz="1800" dirty="0"/>
              <a:t>the </a:t>
            </a:r>
            <a:r>
              <a:rPr lang="en-US" sz="1800" dirty="0" smtClean="0"/>
              <a:t>documents. </a:t>
            </a:r>
            <a:r>
              <a:rPr lang="en-US" sz="1800" dirty="0"/>
              <a:t>This would allow you to become familiar with the data collected and proceed to the process of coding the data. </a:t>
            </a:r>
            <a:endParaRPr lang="en-US" sz="1800" dirty="0" smtClean="0"/>
          </a:p>
          <a:p>
            <a:r>
              <a:rPr lang="en-US" sz="1800" dirty="0" smtClean="0"/>
              <a:t>Code the document in different themes</a:t>
            </a:r>
          </a:p>
          <a:p>
            <a:r>
              <a:rPr lang="en-US" sz="1800" dirty="0"/>
              <a:t>R</a:t>
            </a:r>
            <a:r>
              <a:rPr lang="en-US" sz="1800" dirty="0" smtClean="0"/>
              <a:t>esults/patterns from the coding should </a:t>
            </a:r>
            <a:r>
              <a:rPr lang="en-US" sz="1800" dirty="0"/>
              <a:t>be transformed into a narrative where the code results are discussed and compared against the indicators</a:t>
            </a:r>
            <a:r>
              <a:rPr lang="en-US" sz="1800" dirty="0" smtClean="0"/>
              <a:t>.</a:t>
            </a:r>
          </a:p>
          <a:p>
            <a:r>
              <a:rPr lang="en-US" sz="1800" dirty="0"/>
              <a:t>It is important to emphasize whether the indicator has been reached or not, or to what extent it has been reached. In addition, it is possible to explore and discuss similarities, differences and contradictions that emerge from the codes.</a:t>
            </a:r>
            <a:endParaRPr lang="en-US" sz="1800" dirty="0" smtClean="0"/>
          </a:p>
          <a:p>
            <a:endParaRPr lang="en-US" dirty="0" smtClean="0"/>
          </a:p>
          <a:p>
            <a:endParaRPr lang="en-US" dirty="0" smtClean="0"/>
          </a:p>
          <a:p>
            <a:endParaRPr lang="da-DK" dirty="0"/>
          </a:p>
          <a:p>
            <a:endParaRPr lang="da-DK" dirty="0"/>
          </a:p>
          <a:p>
            <a:endParaRPr lang="en-GB" dirty="0"/>
          </a:p>
        </p:txBody>
      </p:sp>
    </p:spTree>
    <p:extLst>
      <p:ext uri="{BB962C8B-B14F-4D97-AF65-F5344CB8AC3E}">
        <p14:creationId xmlns:p14="http://schemas.microsoft.com/office/powerpoint/2010/main" val="12827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qualitative coding</a:t>
            </a:r>
            <a:endParaRPr lang="en-GB" dirty="0"/>
          </a:p>
        </p:txBody>
      </p:sp>
      <p:pic>
        <p:nvPicPr>
          <p:cNvPr id="3074" name="Picture 2" descr="d:\DRKsettings$\local\lovin\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15" y="2996952"/>
            <a:ext cx="818097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04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data analysis</a:t>
            </a:r>
            <a:endParaRPr lang="en-GB" dirty="0"/>
          </a:p>
        </p:txBody>
      </p:sp>
      <p:sp>
        <p:nvSpPr>
          <p:cNvPr id="3" name="Content Placeholder 2"/>
          <p:cNvSpPr>
            <a:spLocks noGrp="1"/>
          </p:cNvSpPr>
          <p:nvPr>
            <p:ph idx="1"/>
          </p:nvPr>
        </p:nvSpPr>
        <p:spPr/>
        <p:txBody>
          <a:bodyPr/>
          <a:lstStyle/>
          <a:p>
            <a:r>
              <a:rPr lang="en-US" sz="1800" dirty="0"/>
              <a:t>Quantitative data often results from surveys, record keeping and test results. </a:t>
            </a:r>
            <a:endParaRPr lang="da-DK" sz="1800" dirty="0"/>
          </a:p>
          <a:p>
            <a:r>
              <a:rPr lang="en-US" sz="1800" dirty="0" smtClean="0"/>
              <a:t>Even </a:t>
            </a:r>
            <a:r>
              <a:rPr lang="en-US" sz="1800" dirty="0"/>
              <a:t>though the applications of quantitative data are vast, in M&amp;E, quantitative data is mostly used to calculate totals, averages and percentages. </a:t>
            </a:r>
            <a:endParaRPr lang="en-US" sz="1800" dirty="0" smtClean="0"/>
          </a:p>
          <a:p>
            <a:r>
              <a:rPr lang="en-US" sz="1800" dirty="0" smtClean="0"/>
              <a:t>This </a:t>
            </a:r>
            <a:r>
              <a:rPr lang="en-US" sz="1800" dirty="0"/>
              <a:t>is usually accompanied by graphical displays of calculations that make understating the results of the project or </a:t>
            </a:r>
            <a:r>
              <a:rPr lang="en-US" sz="1800" dirty="0" err="1"/>
              <a:t>programme</a:t>
            </a:r>
            <a:r>
              <a:rPr lang="en-US" sz="1800" dirty="0"/>
              <a:t> easier. </a:t>
            </a:r>
            <a:endParaRPr lang="en-US" sz="1800" dirty="0" smtClean="0"/>
          </a:p>
          <a:p>
            <a:r>
              <a:rPr lang="en-US" sz="1800" dirty="0" smtClean="0"/>
              <a:t>The </a:t>
            </a:r>
            <a:r>
              <a:rPr lang="en-US" sz="1800" dirty="0"/>
              <a:t>descriptive statistics (totals, ratios, averages and percentages) that are commonly used in M&amp;E can be calculated using Excel. Common graphical representations are bar graphs and scatter plots</a:t>
            </a:r>
            <a:endParaRPr lang="en-US" dirty="0" smtClean="0"/>
          </a:p>
          <a:p>
            <a:endParaRPr lang="en-US" dirty="0" smtClean="0"/>
          </a:p>
          <a:p>
            <a:endParaRPr lang="da-DK" dirty="0"/>
          </a:p>
          <a:p>
            <a:endParaRPr lang="da-DK" dirty="0"/>
          </a:p>
          <a:p>
            <a:endParaRPr lang="en-GB" dirty="0"/>
          </a:p>
        </p:txBody>
      </p:sp>
    </p:spTree>
    <p:extLst>
      <p:ext uri="{BB962C8B-B14F-4D97-AF65-F5344CB8AC3E}">
        <p14:creationId xmlns:p14="http://schemas.microsoft.com/office/powerpoint/2010/main" val="397711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tools and analysis</a:t>
            </a:r>
            <a:endParaRPr lang="en-GB" dirty="0"/>
          </a:p>
        </p:txBody>
      </p:sp>
      <p:sp>
        <p:nvSpPr>
          <p:cNvPr id="3" name="Content Placeholder 2"/>
          <p:cNvSpPr>
            <a:spLocks noGrp="1"/>
          </p:cNvSpPr>
          <p:nvPr>
            <p:ph idx="1"/>
          </p:nvPr>
        </p:nvSpPr>
        <p:spPr/>
        <p:txBody>
          <a:bodyPr/>
          <a:lstStyle/>
          <a:p>
            <a:r>
              <a:rPr lang="en-US" sz="1800" dirty="0"/>
              <a:t>If the chosen data collection method is a survey and there is a stable internet or telephone connection in the place where the survey is conducted, it is possible to use freely available software such as </a:t>
            </a:r>
            <a:r>
              <a:rPr lang="en-US" sz="1800" u="sng" dirty="0">
                <a:hlinkClick r:id="rId2"/>
              </a:rPr>
              <a:t>Google Forms</a:t>
            </a:r>
            <a:r>
              <a:rPr lang="en-US" sz="1800" dirty="0"/>
              <a:t> or </a:t>
            </a:r>
            <a:r>
              <a:rPr lang="en-US" sz="1800" u="sng" dirty="0" err="1">
                <a:hlinkClick r:id="rId3"/>
              </a:rPr>
              <a:t>SurveyMonkey</a:t>
            </a:r>
            <a:r>
              <a:rPr lang="en-US" sz="1800" dirty="0"/>
              <a:t> to collect the data</a:t>
            </a:r>
            <a:r>
              <a:rPr lang="en-US" sz="1800" dirty="0" smtClean="0"/>
              <a:t>.</a:t>
            </a:r>
          </a:p>
          <a:p>
            <a:pPr marL="0" indent="0">
              <a:buNone/>
            </a:pPr>
            <a:endParaRPr lang="en-US" sz="1800" dirty="0" smtClean="0"/>
          </a:p>
          <a:p>
            <a:r>
              <a:rPr lang="en-US" sz="1800" dirty="0" smtClean="0"/>
              <a:t> </a:t>
            </a:r>
            <a:r>
              <a:rPr lang="en-US" sz="1800" dirty="0"/>
              <a:t>If the population is very large or there is a weak or no telephone or  internet connection, it is possible to use </a:t>
            </a:r>
            <a:r>
              <a:rPr lang="en-US" sz="1800" dirty="0" err="1"/>
              <a:t>softwares</a:t>
            </a:r>
            <a:r>
              <a:rPr lang="en-US" sz="1800" dirty="0"/>
              <a:t> such as </a:t>
            </a:r>
            <a:r>
              <a:rPr lang="en-US" sz="1800" u="sng" dirty="0" err="1">
                <a:hlinkClick r:id="rId4"/>
              </a:rPr>
              <a:t>Koobo</a:t>
            </a:r>
            <a:r>
              <a:rPr lang="en-US" sz="1800" u="sng" dirty="0">
                <a:hlinkClick r:id="rId4"/>
              </a:rPr>
              <a:t> Toolbox</a:t>
            </a:r>
            <a:r>
              <a:rPr lang="en-US" sz="1800" dirty="0"/>
              <a:t>, </a:t>
            </a:r>
            <a:r>
              <a:rPr lang="en-US" sz="1800" u="sng" dirty="0">
                <a:hlinkClick r:id="rId5"/>
              </a:rPr>
              <a:t>RAMP</a:t>
            </a:r>
            <a:r>
              <a:rPr lang="en-US" sz="1800" dirty="0"/>
              <a:t>, or </a:t>
            </a:r>
            <a:r>
              <a:rPr lang="en-US" sz="1800" u="sng" dirty="0">
                <a:hlinkClick r:id="rId6"/>
              </a:rPr>
              <a:t>ODK</a:t>
            </a:r>
            <a:r>
              <a:rPr lang="en-US" sz="1800" dirty="0"/>
              <a:t>. Although </a:t>
            </a:r>
            <a:r>
              <a:rPr lang="en-US" sz="1800" dirty="0" err="1"/>
              <a:t>Koobo</a:t>
            </a:r>
            <a:r>
              <a:rPr lang="en-US" sz="1800" dirty="0"/>
              <a:t> Toolbox has detailed instructions on its use, the other two software </a:t>
            </a:r>
            <a:r>
              <a:rPr lang="en-US" sz="1800" dirty="0" err="1"/>
              <a:t>programmes</a:t>
            </a:r>
            <a:r>
              <a:rPr lang="en-US" sz="1800" dirty="0"/>
              <a:t> require training.    </a:t>
            </a:r>
            <a:endParaRPr lang="da-DK" sz="1800" dirty="0"/>
          </a:p>
          <a:p>
            <a:endParaRPr lang="en-US" dirty="0" smtClean="0"/>
          </a:p>
          <a:p>
            <a:endParaRPr lang="da-DK" dirty="0"/>
          </a:p>
          <a:p>
            <a:endParaRPr lang="da-DK" dirty="0"/>
          </a:p>
          <a:p>
            <a:endParaRPr lang="en-GB" dirty="0"/>
          </a:p>
        </p:txBody>
      </p:sp>
    </p:spTree>
    <p:extLst>
      <p:ext uri="{BB962C8B-B14F-4D97-AF65-F5344CB8AC3E}">
        <p14:creationId xmlns:p14="http://schemas.microsoft.com/office/powerpoint/2010/main" val="265337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Why</a:t>
            </a:r>
            <a:r>
              <a:rPr lang="da-DK" dirty="0" smtClean="0"/>
              <a:t> M&amp;E?</a:t>
            </a:r>
            <a:endParaRPr lang="da-DK"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1800" b="1" i="1" dirty="0"/>
              <a:t>Support project/programme implementation</a:t>
            </a:r>
            <a:r>
              <a:rPr lang="en-GB" sz="1800" dirty="0"/>
              <a:t> with accurate, evidence-based reporting to guide and improve project/programme performance.</a:t>
            </a:r>
            <a:endParaRPr lang="da-DK" sz="1800" dirty="0"/>
          </a:p>
          <a:p>
            <a:pPr>
              <a:buFont typeface="Arial" panose="020B0604020202020204" pitchFamily="34" charset="0"/>
              <a:buChar char="•"/>
            </a:pPr>
            <a:r>
              <a:rPr lang="en-GB" sz="1800" b="1" i="1" dirty="0"/>
              <a:t>Contribute to organizational learning and knowledge sharing</a:t>
            </a:r>
            <a:r>
              <a:rPr lang="en-GB" sz="1800" dirty="0"/>
              <a:t> by reflecting upon and sharing experiences and lessons.</a:t>
            </a:r>
            <a:endParaRPr lang="da-DK" sz="1800" dirty="0"/>
          </a:p>
          <a:p>
            <a:pPr>
              <a:buFont typeface="Arial" panose="020B0604020202020204" pitchFamily="34" charset="0"/>
              <a:buChar char="•"/>
            </a:pPr>
            <a:r>
              <a:rPr lang="en-GB" sz="1800" b="1" i="1" dirty="0"/>
              <a:t>Uphold accountability and compliance</a:t>
            </a:r>
            <a:r>
              <a:rPr lang="en-GB" sz="1800" dirty="0"/>
              <a:t> by demonstrating whether or not our work has been carried out as agreed and in compliance with established standards and with any other donor requirements.</a:t>
            </a:r>
            <a:endParaRPr lang="da-DK" sz="1800" dirty="0"/>
          </a:p>
          <a:p>
            <a:pPr>
              <a:buFont typeface="Arial" panose="020B0604020202020204" pitchFamily="34" charset="0"/>
              <a:buChar char="•"/>
            </a:pPr>
            <a:r>
              <a:rPr lang="en-GB" sz="1800" b="1" i="1" dirty="0"/>
              <a:t>Provide opportunities for stakeholder feedback</a:t>
            </a:r>
            <a:r>
              <a:rPr lang="en-GB" sz="1800" dirty="0"/>
              <a:t>, especially beneficiaries, to provide input into and perceptions of our work. </a:t>
            </a:r>
            <a:endParaRPr lang="da-DK" sz="1800" dirty="0"/>
          </a:p>
          <a:p>
            <a:pPr>
              <a:buFont typeface="Arial" panose="020B0604020202020204" pitchFamily="34" charset="0"/>
              <a:buChar char="•"/>
            </a:pPr>
            <a:r>
              <a:rPr lang="en-GB" sz="1800" b="1" i="1" dirty="0"/>
              <a:t>Promote and celebrate our work</a:t>
            </a:r>
            <a:r>
              <a:rPr lang="en-GB" sz="1800" dirty="0"/>
              <a:t> by highlighting our accomplishments and achievements, building morale and contributing to resource mobilization</a:t>
            </a:r>
            <a:r>
              <a:rPr lang="en-GB" dirty="0"/>
              <a:t>.</a:t>
            </a:r>
            <a:endParaRPr lang="da-DK" sz="1400" dirty="0"/>
          </a:p>
          <a:p>
            <a:endParaRPr lang="da-DK" dirty="0"/>
          </a:p>
        </p:txBody>
      </p:sp>
    </p:spTree>
    <p:extLst>
      <p:ext uri="{BB962C8B-B14F-4D97-AF65-F5344CB8AC3E}">
        <p14:creationId xmlns:p14="http://schemas.microsoft.com/office/powerpoint/2010/main" val="19314111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Likert scales</a:t>
            </a:r>
            <a:endParaRPr lang="en-GB" dirty="0"/>
          </a:p>
        </p:txBody>
      </p:sp>
      <p:sp>
        <p:nvSpPr>
          <p:cNvPr id="3" name="Content Placeholder 2"/>
          <p:cNvSpPr>
            <a:spLocks noGrp="1"/>
          </p:cNvSpPr>
          <p:nvPr>
            <p:ph idx="1"/>
          </p:nvPr>
        </p:nvSpPr>
        <p:spPr/>
        <p:txBody>
          <a:bodyPr/>
          <a:lstStyle/>
          <a:p>
            <a:pPr marL="0" indent="0">
              <a:buNone/>
            </a:pPr>
            <a:r>
              <a:rPr lang="en-US" sz="1800" dirty="0"/>
              <a:t>Likert  scales are commonly used in surveys to determine the level of agreement/disagreement to certain statements from participants. Common responses to Likert scale questions are:</a:t>
            </a:r>
            <a:endParaRPr lang="da-DK" sz="1800" dirty="0"/>
          </a:p>
          <a:p>
            <a:endParaRPr lang="da-DK" sz="1800" dirty="0"/>
          </a:p>
          <a:p>
            <a:r>
              <a:rPr lang="en-US" sz="1800" dirty="0"/>
              <a:t>Strongly agree</a:t>
            </a:r>
            <a:endParaRPr lang="da-DK" sz="1800" dirty="0"/>
          </a:p>
          <a:p>
            <a:r>
              <a:rPr lang="en-US" sz="1800" dirty="0"/>
              <a:t>Agree</a:t>
            </a:r>
            <a:endParaRPr lang="da-DK" sz="1800" dirty="0"/>
          </a:p>
          <a:p>
            <a:r>
              <a:rPr lang="en-US" sz="1800" dirty="0"/>
              <a:t>Neither agree nor disagree </a:t>
            </a:r>
            <a:endParaRPr lang="da-DK" sz="1800" dirty="0"/>
          </a:p>
          <a:p>
            <a:r>
              <a:rPr lang="en-US" sz="1800" dirty="0"/>
              <a:t>Disagree</a:t>
            </a:r>
            <a:endParaRPr lang="da-DK" sz="1800" dirty="0"/>
          </a:p>
          <a:p>
            <a:r>
              <a:rPr lang="en-US" sz="1800" dirty="0"/>
              <a:t>Strongly disagree</a:t>
            </a:r>
            <a:endParaRPr lang="da-DK" sz="1800" dirty="0"/>
          </a:p>
          <a:p>
            <a:endParaRPr lang="en-US" dirty="0" smtClean="0"/>
          </a:p>
          <a:p>
            <a:endParaRPr lang="da-DK" dirty="0"/>
          </a:p>
          <a:p>
            <a:endParaRPr lang="da-DK" dirty="0"/>
          </a:p>
          <a:p>
            <a:endParaRPr lang="en-GB" dirty="0"/>
          </a:p>
        </p:txBody>
      </p:sp>
    </p:spTree>
    <p:extLst>
      <p:ext uri="{BB962C8B-B14F-4D97-AF65-F5344CB8AC3E}">
        <p14:creationId xmlns:p14="http://schemas.microsoft.com/office/powerpoint/2010/main" val="1798829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t>
            </a:r>
            <a:r>
              <a:rPr lang="en-US" dirty="0" err="1" smtClean="0"/>
              <a:t>likert</a:t>
            </a:r>
            <a:r>
              <a:rPr lang="en-US" dirty="0" smtClean="0"/>
              <a:t> scale presentation</a:t>
            </a:r>
            <a:endParaRPr lang="en-GB" dirty="0"/>
          </a:p>
        </p:txBody>
      </p:sp>
      <p:sp>
        <p:nvSpPr>
          <p:cNvPr id="3" name="Content Placeholder 2"/>
          <p:cNvSpPr>
            <a:spLocks noGrp="1"/>
          </p:cNvSpPr>
          <p:nvPr>
            <p:ph idx="1"/>
          </p:nvPr>
        </p:nvSpPr>
        <p:spPr/>
        <p:txBody>
          <a:bodyPr/>
          <a:lstStyle/>
          <a:p>
            <a:endParaRPr lang="en-US" dirty="0" smtClean="0"/>
          </a:p>
          <a:p>
            <a:endParaRPr lang="da-DK" dirty="0"/>
          </a:p>
          <a:p>
            <a:endParaRPr lang="da-DK" dirty="0"/>
          </a:p>
          <a:p>
            <a:endParaRPr lang="en-GB" dirty="0"/>
          </a:p>
        </p:txBody>
      </p:sp>
      <p:pic>
        <p:nvPicPr>
          <p:cNvPr id="4" name="Picture 3" descr="d:\DRKsettings$\local\lovin\Desktop\Capture.PNG"/>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51008"/>
            <a:ext cx="4680520" cy="2694216"/>
          </a:xfrm>
          <a:prstGeom prst="rect">
            <a:avLst/>
          </a:prstGeom>
          <a:noFill/>
          <a:ln>
            <a:noFill/>
          </a:ln>
        </p:spPr>
      </p:pic>
    </p:spTree>
    <p:extLst>
      <p:ext uri="{BB962C8B-B14F-4D97-AF65-F5344CB8AC3E}">
        <p14:creationId xmlns:p14="http://schemas.microsoft.com/office/powerpoint/2010/main" val="162516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tagsoftware.com/blog/wp-content/uploads/2015/02/7Blind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362825"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 of PS </a:t>
            </a:r>
            <a:r>
              <a:rPr lang="en-GB" dirty="0" smtClean="0"/>
              <a:t>interventions</a:t>
            </a:r>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264952"/>
            <a:ext cx="3039839"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033"/>
          <a:stretch/>
        </p:blipFill>
        <p:spPr bwMode="auto">
          <a:xfrm>
            <a:off x="2987824" y="3264952"/>
            <a:ext cx="2771353" cy="203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d:\DRKsettings$\local\lovin\Desktop\26. Lebanon - ICRC assessment 06 .jpg"/>
          <p:cNvPicPr>
            <a:picLocks noChangeAspect="1" noChangeArrowheads="1"/>
          </p:cNvPicPr>
          <p:nvPr/>
        </p:nvPicPr>
        <p:blipFill rotWithShape="1">
          <a:blip r:embed="rId4">
            <a:extLst>
              <a:ext uri="{28A0092B-C50C-407E-A947-70E740481C1C}">
                <a14:useLocalDpi xmlns:a14="http://schemas.microsoft.com/office/drawing/2010/main" val="0"/>
              </a:ext>
            </a:extLst>
          </a:blip>
          <a:srcRect b="9574"/>
          <a:stretch/>
        </p:blipFill>
        <p:spPr bwMode="auto">
          <a:xfrm>
            <a:off x="5724128" y="3260981"/>
            <a:ext cx="3419872" cy="20616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36512" y="3260981"/>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12" y="5297237"/>
            <a:ext cx="9180512" cy="39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3764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Evaluations</a:t>
            </a:r>
            <a:endParaRPr lang="en-GB" dirty="0"/>
          </a:p>
        </p:txBody>
      </p:sp>
      <p:sp>
        <p:nvSpPr>
          <p:cNvPr id="3" name="Content Placeholder 2"/>
          <p:cNvSpPr>
            <a:spLocks noGrp="1"/>
          </p:cNvSpPr>
          <p:nvPr>
            <p:ph idx="1"/>
          </p:nvPr>
        </p:nvSpPr>
        <p:spPr/>
        <p:txBody>
          <a:bodyPr/>
          <a:lstStyle/>
          <a:p>
            <a:pPr lvl="0"/>
            <a:r>
              <a:rPr lang="en-GB" dirty="0"/>
              <a:t>A</a:t>
            </a:r>
            <a:r>
              <a:rPr lang="en-GB" dirty="0" smtClean="0"/>
              <a:t>n </a:t>
            </a:r>
            <a:r>
              <a:rPr lang="en-GB" dirty="0"/>
              <a:t>evaluation is an objective measurement that aims to find out if the implemented activities or programme has succeeded in doing what it aimed to do, as well as what worked well and what did not work well. </a:t>
            </a:r>
            <a:endParaRPr lang="en-GB" dirty="0" smtClean="0"/>
          </a:p>
          <a:p>
            <a:pPr lvl="0"/>
            <a:r>
              <a:rPr lang="en-GB" dirty="0" smtClean="0"/>
              <a:t>It </a:t>
            </a:r>
            <a:r>
              <a:rPr lang="en-GB" dirty="0"/>
              <a:t>therefore looks at both outcome and outputs of a </a:t>
            </a:r>
            <a:r>
              <a:rPr lang="en-GB" dirty="0" smtClean="0"/>
              <a:t>response.</a:t>
            </a:r>
          </a:p>
          <a:p>
            <a:pPr lvl="0"/>
            <a:r>
              <a:rPr lang="en-GB" dirty="0" smtClean="0"/>
              <a:t>Evaluations </a:t>
            </a:r>
            <a:r>
              <a:rPr lang="en-GB" dirty="0"/>
              <a:t>measure to what extent the goals or overall objectives of an intervention have been met, asking the </a:t>
            </a:r>
            <a:r>
              <a:rPr lang="en-GB" dirty="0" smtClean="0"/>
              <a:t>question: </a:t>
            </a:r>
            <a:endParaRPr lang="en-GB" dirty="0"/>
          </a:p>
          <a:p>
            <a:pPr lvl="0"/>
            <a:endParaRPr lang="en-GB" b="1" dirty="0"/>
          </a:p>
          <a:p>
            <a:pPr marL="0" lvl="0" indent="0" algn="ctr">
              <a:buNone/>
            </a:pPr>
            <a:r>
              <a:rPr lang="en-GB" b="1" dirty="0" smtClean="0"/>
              <a:t>“</a:t>
            </a:r>
            <a:r>
              <a:rPr lang="en-US" b="1" dirty="0"/>
              <a:t>What changes did the project bring about?</a:t>
            </a:r>
            <a:r>
              <a:rPr lang="en-US" dirty="0"/>
              <a:t>”</a:t>
            </a:r>
            <a:endParaRPr lang="da-DK" dirty="0"/>
          </a:p>
          <a:p>
            <a:endParaRPr lang="en-GB" dirty="0"/>
          </a:p>
        </p:txBody>
      </p:sp>
    </p:spTree>
    <p:extLst>
      <p:ext uri="{BB962C8B-B14F-4D97-AF65-F5344CB8AC3E}">
        <p14:creationId xmlns:p14="http://schemas.microsoft.com/office/powerpoint/2010/main" val="15551299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data templates for evaluation</a:t>
            </a:r>
            <a:endParaRPr lang="en-GB" dirty="0"/>
          </a:p>
        </p:txBody>
      </p:sp>
      <p:sp>
        <p:nvSpPr>
          <p:cNvPr id="3" name="Content Placeholder 2"/>
          <p:cNvSpPr>
            <a:spLocks noGrp="1"/>
          </p:cNvSpPr>
          <p:nvPr>
            <p:ph idx="1"/>
          </p:nvPr>
        </p:nvSpPr>
        <p:spPr/>
        <p:txBody>
          <a:bodyPr/>
          <a:lstStyle/>
          <a:p>
            <a:r>
              <a:rPr lang="en-US" dirty="0" err="1" smtClean="0"/>
              <a:t>Programme</a:t>
            </a:r>
            <a:r>
              <a:rPr lang="en-US" dirty="0" smtClean="0"/>
              <a:t> </a:t>
            </a:r>
            <a:r>
              <a:rPr lang="en-US" dirty="0"/>
              <a:t>evaluation by direct beneficiaries</a:t>
            </a:r>
            <a:endParaRPr lang="da-DK" dirty="0"/>
          </a:p>
          <a:p>
            <a:r>
              <a:rPr lang="en-US" dirty="0" err="1"/>
              <a:t>Programme</a:t>
            </a:r>
            <a:r>
              <a:rPr lang="en-US" dirty="0"/>
              <a:t> evaluation tool</a:t>
            </a:r>
            <a:endParaRPr lang="da-DK" dirty="0"/>
          </a:p>
          <a:p>
            <a:r>
              <a:rPr lang="en-US" dirty="0"/>
              <a:t>Monitoring and evaluation report guidance</a:t>
            </a:r>
            <a:endParaRPr lang="da-DK" dirty="0"/>
          </a:p>
          <a:p>
            <a:r>
              <a:rPr lang="en-US" dirty="0"/>
              <a:t>Lessons learned feedback session report guidance</a:t>
            </a:r>
            <a:endParaRPr lang="en-GB" dirty="0"/>
          </a:p>
        </p:txBody>
      </p:sp>
    </p:spTree>
    <p:extLst>
      <p:ext uri="{BB962C8B-B14F-4D97-AF65-F5344CB8AC3E}">
        <p14:creationId xmlns:p14="http://schemas.microsoft.com/office/powerpoint/2010/main" val="33414894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questionnaire</a:t>
            </a:r>
            <a:endParaRPr lang="en-GB" dirty="0"/>
          </a:p>
        </p:txBody>
      </p:sp>
      <p:sp>
        <p:nvSpPr>
          <p:cNvPr id="3" name="Content Placeholder 2"/>
          <p:cNvSpPr>
            <a:spLocks noGrp="1"/>
          </p:cNvSpPr>
          <p:nvPr>
            <p:ph idx="1"/>
          </p:nvPr>
        </p:nvSpPr>
        <p:spPr/>
        <p:txBody>
          <a:bodyPr/>
          <a:lstStyle/>
          <a:p>
            <a:r>
              <a:rPr lang="en-GB" dirty="0"/>
              <a:t>W</a:t>
            </a:r>
            <a:r>
              <a:rPr lang="en-GB" dirty="0" smtClean="0"/>
              <a:t>ork </a:t>
            </a:r>
            <a:r>
              <a:rPr lang="en-GB" dirty="0"/>
              <a:t>through the evaluation </a:t>
            </a:r>
            <a:r>
              <a:rPr lang="en-GB" dirty="0" smtClean="0"/>
              <a:t>questionnaire (programme evaluation tool) keeping a programme of yours in mind, answer the questions to the best of your </a:t>
            </a:r>
            <a:r>
              <a:rPr lang="en-GB" dirty="0" smtClean="0"/>
              <a:t>knowledge</a:t>
            </a:r>
            <a:endParaRPr lang="en-GB" dirty="0"/>
          </a:p>
        </p:txBody>
      </p:sp>
    </p:spTree>
    <p:extLst>
      <p:ext uri="{BB962C8B-B14F-4D97-AF65-F5344CB8AC3E}">
        <p14:creationId xmlns:p14="http://schemas.microsoft.com/office/powerpoint/2010/main" val="8229041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learned</a:t>
            </a:r>
            <a:endParaRPr lang="en-GB" dirty="0"/>
          </a:p>
        </p:txBody>
      </p:sp>
      <p:sp>
        <p:nvSpPr>
          <p:cNvPr id="3" name="Content Placeholder 2"/>
          <p:cNvSpPr>
            <a:spLocks noGrp="1"/>
          </p:cNvSpPr>
          <p:nvPr>
            <p:ph idx="1"/>
          </p:nvPr>
        </p:nvSpPr>
        <p:spPr/>
        <p:txBody>
          <a:bodyPr/>
          <a:lstStyle/>
          <a:p>
            <a:pPr lvl="0"/>
            <a:r>
              <a:rPr lang="en-GB" sz="1600" dirty="0"/>
              <a:t>What went well in implementing this programme (e.g., needs assessment, consultation with beneficiaries, engaging stakeholders, etc.)?</a:t>
            </a:r>
            <a:endParaRPr lang="da-DK" sz="1600" dirty="0"/>
          </a:p>
          <a:p>
            <a:pPr lvl="0"/>
            <a:r>
              <a:rPr lang="en-GB" sz="1600" dirty="0"/>
              <a:t>What were the challenges encountered in implementing the programme?</a:t>
            </a:r>
            <a:endParaRPr lang="da-DK" sz="1600" dirty="0"/>
          </a:p>
          <a:p>
            <a:pPr lvl="0"/>
            <a:r>
              <a:rPr lang="en-GB" sz="1600" dirty="0"/>
              <a:t>What factors in the context influenced how the programme was implemented, its quality, accessibility and reach?</a:t>
            </a:r>
            <a:endParaRPr lang="da-DK" sz="1600" dirty="0"/>
          </a:p>
          <a:p>
            <a:pPr lvl="0"/>
            <a:r>
              <a:rPr lang="en-GB" sz="1600" dirty="0"/>
              <a:t>What was the general impression of beneficiaries who participated in the programme?</a:t>
            </a:r>
            <a:endParaRPr lang="da-DK" sz="1600" dirty="0"/>
          </a:p>
          <a:p>
            <a:pPr lvl="0"/>
            <a:r>
              <a:rPr lang="en-GB" sz="1600" dirty="0"/>
              <a:t>What changes did the programme bring about in terms of PSS for beneficiaries?</a:t>
            </a:r>
            <a:endParaRPr lang="da-DK" sz="1600" dirty="0"/>
          </a:p>
          <a:p>
            <a:pPr lvl="0"/>
            <a:r>
              <a:rPr lang="en-GB" sz="1600" dirty="0"/>
              <a:t>What could we have done differently to improve design or implementation of the programme?</a:t>
            </a:r>
            <a:endParaRPr lang="da-DK" sz="1600" dirty="0"/>
          </a:p>
          <a:p>
            <a:pPr lvl="0"/>
            <a:r>
              <a:rPr lang="en-GB" sz="1600" dirty="0"/>
              <a:t>What did we learn in this programme that we will be sure to carry into other programmes/activities?</a:t>
            </a:r>
            <a:endParaRPr lang="da-DK" sz="1600" dirty="0"/>
          </a:p>
          <a:p>
            <a:pPr lvl="0"/>
            <a:r>
              <a:rPr lang="en-GB" sz="1600" dirty="0"/>
              <a:t>What did we learn in this programme that we should avoid doing in the future?</a:t>
            </a:r>
            <a:endParaRPr lang="da-DK" sz="1600" dirty="0"/>
          </a:p>
          <a:p>
            <a:pPr lvl="0"/>
            <a:r>
              <a:rPr lang="en-GB" sz="1600" dirty="0"/>
              <a:t>What were unexpected or unintended outcomes (positive or negative) of the programme?</a:t>
            </a:r>
            <a:endParaRPr lang="da-DK" sz="1600" dirty="0"/>
          </a:p>
          <a:p>
            <a:endParaRPr lang="en-GB" dirty="0"/>
          </a:p>
        </p:txBody>
      </p:sp>
    </p:spTree>
    <p:extLst>
      <p:ext uri="{BB962C8B-B14F-4D97-AF65-F5344CB8AC3E}">
        <p14:creationId xmlns:p14="http://schemas.microsoft.com/office/powerpoint/2010/main" val="10814787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t>Thank you!</a:t>
            </a:r>
            <a:endParaRPr lang="en-GB" sz="6000" dirty="0"/>
          </a:p>
        </p:txBody>
      </p:sp>
      <p:pic>
        <p:nvPicPr>
          <p:cNvPr id="4" name="Picture 2" descr="http://aea365.org/blog/wp-content/uploads/2013/06/Lysy-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708920"/>
            <a:ext cx="4826676" cy="362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M&amp;E </a:t>
            </a:r>
            <a:r>
              <a:rPr lang="da-DK" dirty="0" err="1" smtClean="0"/>
              <a:t>framework</a:t>
            </a:r>
            <a:r>
              <a:rPr lang="da-DK" dirty="0" smtClean="0"/>
              <a:t> - </a:t>
            </a:r>
            <a:r>
              <a:rPr lang="da-DK" dirty="0" err="1" smtClean="0"/>
              <a:t>content</a:t>
            </a:r>
            <a:endParaRPr lang="da-DK" dirty="0"/>
          </a:p>
        </p:txBody>
      </p:sp>
      <p:sp>
        <p:nvSpPr>
          <p:cNvPr id="3" name="Content Placeholder 2"/>
          <p:cNvSpPr>
            <a:spLocks noGrp="1"/>
          </p:cNvSpPr>
          <p:nvPr>
            <p:ph idx="1"/>
          </p:nvPr>
        </p:nvSpPr>
        <p:spPr>
          <a:xfrm>
            <a:off x="457200" y="2636838"/>
            <a:ext cx="2746648" cy="3600474"/>
          </a:xfrm>
          <a:solidFill>
            <a:srgbClr val="00B0F0"/>
          </a:solidFill>
        </p:spPr>
        <p:txBody>
          <a:bodyPr/>
          <a:lstStyle/>
          <a:p>
            <a:r>
              <a:rPr lang="en-US" sz="1600" dirty="0"/>
              <a:t>Psychosocial Concepts and Approaches</a:t>
            </a:r>
            <a:endParaRPr lang="da-DK" sz="1600" dirty="0"/>
          </a:p>
          <a:p>
            <a:r>
              <a:rPr lang="en-US" sz="1600" dirty="0"/>
              <a:t>Why M&amp;E?</a:t>
            </a:r>
            <a:endParaRPr lang="da-DK" sz="1600" dirty="0"/>
          </a:p>
          <a:p>
            <a:r>
              <a:rPr lang="en-US" sz="1600" dirty="0"/>
              <a:t>M&amp;E and the </a:t>
            </a:r>
            <a:r>
              <a:rPr lang="en-US" sz="1600" dirty="0" err="1"/>
              <a:t>Programme</a:t>
            </a:r>
            <a:r>
              <a:rPr lang="en-US" sz="1600" dirty="0"/>
              <a:t> Cycle Management</a:t>
            </a:r>
            <a:endParaRPr lang="da-DK" sz="1600" dirty="0"/>
          </a:p>
          <a:p>
            <a:r>
              <a:rPr lang="en-US" sz="1600" dirty="0"/>
              <a:t>Psychosocial </a:t>
            </a:r>
            <a:r>
              <a:rPr lang="en-US" sz="1600" dirty="0" err="1"/>
              <a:t>Programme</a:t>
            </a:r>
            <a:r>
              <a:rPr lang="en-US" sz="1600" dirty="0"/>
              <a:t> Objectives</a:t>
            </a:r>
            <a:endParaRPr lang="da-DK" sz="1600" dirty="0"/>
          </a:p>
          <a:p>
            <a:r>
              <a:rPr lang="en-US" sz="1600" dirty="0"/>
              <a:t>About Indicators</a:t>
            </a:r>
            <a:endParaRPr lang="da-DK" sz="1600" dirty="0"/>
          </a:p>
          <a:p>
            <a:r>
              <a:rPr lang="en-US" sz="1600" dirty="0"/>
              <a:t>Planning for M&amp;E</a:t>
            </a:r>
            <a:endParaRPr lang="da-DK" sz="1600" dirty="0"/>
          </a:p>
          <a:p>
            <a:r>
              <a:rPr lang="en-US" sz="1600" dirty="0"/>
              <a:t>Key considerations in M&amp;E with children</a:t>
            </a:r>
            <a:endParaRPr lang="da-DK" sz="1600" dirty="0"/>
          </a:p>
          <a:p>
            <a:endParaRPr lang="da-DK" sz="1600" dirty="0"/>
          </a:p>
        </p:txBody>
      </p:sp>
      <p:sp>
        <p:nvSpPr>
          <p:cNvPr id="4" name="Content Placeholder 2"/>
          <p:cNvSpPr txBox="1">
            <a:spLocks/>
          </p:cNvSpPr>
          <p:nvPr/>
        </p:nvSpPr>
        <p:spPr bwMode="auto">
          <a:xfrm>
            <a:off x="3337520" y="2636912"/>
            <a:ext cx="2746648" cy="3600400"/>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1600" dirty="0"/>
              <a:t>Goal Indicator Table</a:t>
            </a:r>
            <a:endParaRPr lang="da-DK" sz="1600" dirty="0"/>
          </a:p>
          <a:p>
            <a:r>
              <a:rPr lang="en-US" sz="1600" dirty="0"/>
              <a:t>Outcomes Indicators Table</a:t>
            </a:r>
            <a:endParaRPr lang="da-DK" sz="1600" dirty="0"/>
          </a:p>
          <a:p>
            <a:r>
              <a:rPr lang="en-US" sz="1600" dirty="0"/>
              <a:t>Outputs Indicators </a:t>
            </a:r>
            <a:r>
              <a:rPr lang="en-US" sz="1600" dirty="0" smtClean="0"/>
              <a:t>Table</a:t>
            </a:r>
          </a:p>
          <a:p>
            <a:endParaRPr lang="en-US" sz="1600" dirty="0"/>
          </a:p>
          <a:p>
            <a:pPr marL="0" indent="0">
              <a:buNone/>
            </a:pPr>
            <a:r>
              <a:rPr lang="en-US" sz="1600" dirty="0" smtClean="0"/>
              <a:t>Goal and outcomes indicators have  references to complimentary Means of Verification (data collection tools)</a:t>
            </a:r>
            <a:endParaRPr lang="da-DK" sz="1600" dirty="0"/>
          </a:p>
        </p:txBody>
      </p:sp>
      <p:sp>
        <p:nvSpPr>
          <p:cNvPr id="5" name="Content Placeholder 2"/>
          <p:cNvSpPr txBox="1">
            <a:spLocks/>
          </p:cNvSpPr>
          <p:nvPr/>
        </p:nvSpPr>
        <p:spPr bwMode="auto">
          <a:xfrm>
            <a:off x="6145832" y="2636912"/>
            <a:ext cx="2746648" cy="360040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cs typeface="+mn-cs"/>
              </a:defRPr>
            </a:lvl2pPr>
            <a:lvl3pPr marL="1143000" indent="-228600" algn="l" rtl="0" eaLnBrk="1" fontAlgn="base" hangingPunct="1">
              <a:spcBef>
                <a:spcPct val="20000"/>
              </a:spcBef>
              <a:spcAft>
                <a:spcPct val="0"/>
              </a:spcAft>
              <a:buChar char="•"/>
              <a:defRPr sz="1600">
                <a:solidFill>
                  <a:schemeClr val="tx1"/>
                </a:solidFill>
                <a:latin typeface="+mn-lt"/>
                <a:cs typeface="+mn-cs"/>
              </a:defRPr>
            </a:lvl3pPr>
            <a:lvl4pPr marL="1600200" indent="-228600" algn="l" rtl="0" eaLnBrk="1" fontAlgn="base" hangingPunct="1">
              <a:spcBef>
                <a:spcPct val="20000"/>
              </a:spcBef>
              <a:spcAft>
                <a:spcPct val="0"/>
              </a:spcAft>
              <a:buChar char="–"/>
              <a:defRPr sz="1400">
                <a:solidFill>
                  <a:schemeClr val="tx1"/>
                </a:solidFill>
                <a:latin typeface="+mn-lt"/>
                <a:cs typeface="+mn-cs"/>
              </a:defRPr>
            </a:lvl4pPr>
            <a:lvl5pPr marL="2057400" indent="-228600" algn="l" rtl="0" eaLnBrk="1" fontAlgn="base" hangingPunct="1">
              <a:spcBef>
                <a:spcPct val="20000"/>
              </a:spcBef>
              <a:spcAft>
                <a:spcPct val="0"/>
              </a:spcAft>
              <a:buChar char="»"/>
              <a:defRPr sz="1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r>
              <a:rPr lang="en-US" sz="1600" dirty="0" err="1"/>
              <a:t>Programme</a:t>
            </a:r>
            <a:r>
              <a:rPr lang="en-US" sz="1600" dirty="0"/>
              <a:t> management cycle </a:t>
            </a:r>
            <a:r>
              <a:rPr lang="en-US" sz="1600" dirty="0" smtClean="0"/>
              <a:t>tools</a:t>
            </a:r>
          </a:p>
          <a:p>
            <a:r>
              <a:rPr lang="en-US" sz="1600" dirty="0" smtClean="0"/>
              <a:t>Community </a:t>
            </a:r>
            <a:r>
              <a:rPr lang="en-US" sz="1600" dirty="0"/>
              <a:t>and stakeholder survey </a:t>
            </a:r>
            <a:r>
              <a:rPr lang="en-US" sz="1600" dirty="0" smtClean="0"/>
              <a:t>tools</a:t>
            </a:r>
          </a:p>
          <a:p>
            <a:r>
              <a:rPr lang="en-US" sz="1600" dirty="0" smtClean="0"/>
              <a:t>Wellbeing </a:t>
            </a:r>
            <a:r>
              <a:rPr lang="en-US" sz="1600" dirty="0"/>
              <a:t>measurement </a:t>
            </a:r>
            <a:r>
              <a:rPr lang="en-US" sz="1600" dirty="0" smtClean="0"/>
              <a:t>tools</a:t>
            </a:r>
          </a:p>
          <a:p>
            <a:r>
              <a:rPr lang="en-US" sz="1600" dirty="0"/>
              <a:t>Qualitative </a:t>
            </a:r>
            <a:r>
              <a:rPr lang="en-US" sz="1600" dirty="0" smtClean="0"/>
              <a:t>methods</a:t>
            </a:r>
          </a:p>
          <a:p>
            <a:r>
              <a:rPr lang="en-US" sz="1600" dirty="0"/>
              <a:t>Quality standards </a:t>
            </a:r>
            <a:r>
              <a:rPr lang="en-US" sz="1600" dirty="0" smtClean="0"/>
              <a:t>tools</a:t>
            </a:r>
          </a:p>
          <a:p>
            <a:r>
              <a:rPr lang="en-US" sz="1600" dirty="0"/>
              <a:t>Supervision </a:t>
            </a:r>
            <a:r>
              <a:rPr lang="en-US" sz="1600" dirty="0" smtClean="0"/>
              <a:t>tools</a:t>
            </a:r>
          </a:p>
          <a:p>
            <a:r>
              <a:rPr lang="en-US" sz="1600" dirty="0" smtClean="0"/>
              <a:t>Training </a:t>
            </a:r>
            <a:r>
              <a:rPr lang="en-US" sz="1600" dirty="0"/>
              <a:t>report </a:t>
            </a:r>
            <a:r>
              <a:rPr lang="en-US" sz="1600" dirty="0" smtClean="0"/>
              <a:t>tools</a:t>
            </a:r>
          </a:p>
          <a:p>
            <a:r>
              <a:rPr lang="en-US" sz="1600" dirty="0"/>
              <a:t>Referral </a:t>
            </a:r>
            <a:r>
              <a:rPr lang="en-US" sz="1600" dirty="0" smtClean="0"/>
              <a:t>tools</a:t>
            </a:r>
          </a:p>
          <a:p>
            <a:r>
              <a:rPr lang="en-US" sz="1600" dirty="0"/>
              <a:t>Caring for volunteers tools</a:t>
            </a:r>
            <a:endParaRPr lang="da-DK" sz="1600" kern="0" dirty="0"/>
          </a:p>
        </p:txBody>
      </p:sp>
      <p:sp>
        <p:nvSpPr>
          <p:cNvPr id="6" name="Rectangle 5"/>
          <p:cNvSpPr/>
          <p:nvPr/>
        </p:nvSpPr>
        <p:spPr>
          <a:xfrm>
            <a:off x="467544" y="2204864"/>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solidFill>
                  <a:schemeClr val="tx1"/>
                </a:solidFill>
              </a:rPr>
              <a:t>Guidance note</a:t>
            </a:r>
            <a:endParaRPr lang="da-DK" b="1" dirty="0">
              <a:solidFill>
                <a:schemeClr val="tx1"/>
              </a:solidFill>
            </a:endParaRPr>
          </a:p>
        </p:txBody>
      </p:sp>
      <p:sp>
        <p:nvSpPr>
          <p:cNvPr id="7" name="Rectangle 6"/>
          <p:cNvSpPr/>
          <p:nvPr/>
        </p:nvSpPr>
        <p:spPr>
          <a:xfrm>
            <a:off x="3347864" y="2204864"/>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err="1" smtClean="0">
                <a:solidFill>
                  <a:schemeClr val="tx1"/>
                </a:solidFill>
              </a:rPr>
              <a:t>Indicator</a:t>
            </a:r>
            <a:r>
              <a:rPr lang="da-DK" b="1" dirty="0" smtClean="0">
                <a:solidFill>
                  <a:schemeClr val="tx1"/>
                </a:solidFill>
              </a:rPr>
              <a:t> guide</a:t>
            </a:r>
            <a:endParaRPr lang="da-DK" b="1" dirty="0">
              <a:solidFill>
                <a:schemeClr val="tx1"/>
              </a:solidFill>
            </a:endParaRPr>
          </a:p>
        </p:txBody>
      </p:sp>
      <p:sp>
        <p:nvSpPr>
          <p:cNvPr id="8" name="Rectangle 7"/>
          <p:cNvSpPr/>
          <p:nvPr/>
        </p:nvSpPr>
        <p:spPr>
          <a:xfrm>
            <a:off x="6156176" y="2204864"/>
            <a:ext cx="273630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smtClean="0">
                <a:solidFill>
                  <a:schemeClr val="tx1"/>
                </a:solidFill>
              </a:rPr>
              <a:t>Data </a:t>
            </a:r>
            <a:r>
              <a:rPr lang="da-DK" b="1" dirty="0" err="1" smtClean="0">
                <a:solidFill>
                  <a:schemeClr val="tx1"/>
                </a:solidFill>
              </a:rPr>
              <a:t>collection</a:t>
            </a:r>
            <a:r>
              <a:rPr lang="da-DK" b="1" dirty="0" smtClean="0">
                <a:solidFill>
                  <a:schemeClr val="tx1"/>
                </a:solidFill>
              </a:rPr>
              <a:t> </a:t>
            </a:r>
            <a:r>
              <a:rPr lang="da-DK" b="1" dirty="0" err="1" smtClean="0">
                <a:solidFill>
                  <a:schemeClr val="tx1"/>
                </a:solidFill>
              </a:rPr>
              <a:t>tools</a:t>
            </a:r>
            <a:endParaRPr lang="da-DK" b="1" dirty="0">
              <a:solidFill>
                <a:schemeClr val="tx1"/>
              </a:solidFill>
            </a:endParaRPr>
          </a:p>
        </p:txBody>
      </p:sp>
    </p:spTree>
    <p:extLst>
      <p:ext uri="{BB962C8B-B14F-4D97-AF65-F5344CB8AC3E}">
        <p14:creationId xmlns:p14="http://schemas.microsoft.com/office/powerpoint/2010/main" val="1383286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with red bar">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with red bar">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with red bar</Template>
  <TotalTime>19205</TotalTime>
  <Words>5543</Words>
  <Application>Microsoft Office PowerPoint</Application>
  <PresentationFormat>On-screen Show (4:3)</PresentationFormat>
  <Paragraphs>720</Paragraphs>
  <Slides>88</Slides>
  <Notes>1</Notes>
  <HiddenSlides>0</HiddenSlides>
  <MMClips>0</MMClips>
  <ScaleCrop>false</ScaleCrop>
  <HeadingPairs>
    <vt:vector size="4" baseType="variant">
      <vt:variant>
        <vt:lpstr>Theme</vt:lpstr>
      </vt:variant>
      <vt:variant>
        <vt:i4>2</vt:i4>
      </vt:variant>
      <vt:variant>
        <vt:lpstr>Slide Titles</vt:lpstr>
      </vt:variant>
      <vt:variant>
        <vt:i4>88</vt:i4>
      </vt:variant>
    </vt:vector>
  </HeadingPairs>
  <TitlesOfParts>
    <vt:vector size="90" baseType="lpstr">
      <vt:lpstr>Template with red bar</vt:lpstr>
      <vt:lpstr>1_Template with red bar</vt:lpstr>
      <vt:lpstr> Programming and M&amp;E for psychosocial interventions - Training</vt:lpstr>
      <vt:lpstr>Learning objectives</vt:lpstr>
      <vt:lpstr>Sessions</vt:lpstr>
      <vt:lpstr>Setting the scene – PS interventions</vt:lpstr>
      <vt:lpstr>Psychosocial support interventions</vt:lpstr>
      <vt:lpstr>Intro to the M&amp;E framework</vt:lpstr>
      <vt:lpstr>M&amp;E - Barriers and strengths </vt:lpstr>
      <vt:lpstr>Why M&amp;E?</vt:lpstr>
      <vt:lpstr>M&amp;E framework - content</vt:lpstr>
      <vt:lpstr>Basic M&amp;E concepts and programme management cycle</vt:lpstr>
      <vt:lpstr>Monitoring and evaluation definition</vt:lpstr>
      <vt:lpstr>Difference between monitoring and evaluation</vt:lpstr>
      <vt:lpstr>PowerPoint Presentation</vt:lpstr>
      <vt:lpstr>Programme management cycle</vt:lpstr>
      <vt:lpstr>What are objectives</vt:lpstr>
      <vt:lpstr>Objectives development</vt:lpstr>
      <vt:lpstr>Indicators</vt:lpstr>
      <vt:lpstr>SMART indicators</vt:lpstr>
      <vt:lpstr>Designing/using indicators wisely</vt:lpstr>
      <vt:lpstr>How to report on indicators</vt:lpstr>
      <vt:lpstr>Qual/quant measurement</vt:lpstr>
      <vt:lpstr>Triangulation</vt:lpstr>
      <vt:lpstr>Baseline and endline</vt:lpstr>
      <vt:lpstr>Baseline, midline, endline example</vt:lpstr>
      <vt:lpstr>Getting to know the indicator guide</vt:lpstr>
      <vt:lpstr>Indicator guide</vt:lpstr>
      <vt:lpstr>Tailor it to your programme</vt:lpstr>
      <vt:lpstr>Structure of the guide</vt:lpstr>
      <vt:lpstr>Structure of the objective statements</vt:lpstr>
      <vt:lpstr>Using the indicator guide</vt:lpstr>
      <vt:lpstr>All objective statements have corresponding indicators and MOV </vt:lpstr>
      <vt:lpstr>Relevance to your programme?</vt:lpstr>
      <vt:lpstr>Data collection – ethics and principles</vt:lpstr>
      <vt:lpstr>Data collection – ethics and principles</vt:lpstr>
      <vt:lpstr>PowerPoint Presentation</vt:lpstr>
      <vt:lpstr>Data collection – ethics and principles</vt:lpstr>
      <vt:lpstr>Assessment</vt:lpstr>
      <vt:lpstr>Why assessments?</vt:lpstr>
      <vt:lpstr>Information an assessment should include</vt:lpstr>
      <vt:lpstr>Step by step</vt:lpstr>
      <vt:lpstr>Step by step</vt:lpstr>
      <vt:lpstr>Discussion guide</vt:lpstr>
      <vt:lpstr>Psychosocial interventions/programme design</vt:lpstr>
      <vt:lpstr>Different types of programme</vt:lpstr>
      <vt:lpstr>A holistic response</vt:lpstr>
      <vt:lpstr>PowerPoint Presentation</vt:lpstr>
      <vt:lpstr>Psychosocial interventions</vt:lpstr>
      <vt:lpstr>Considerations when programming</vt:lpstr>
      <vt:lpstr>Logframe</vt:lpstr>
      <vt:lpstr>PowerPoint Presentation</vt:lpstr>
      <vt:lpstr>Logical Framework Approach</vt:lpstr>
      <vt:lpstr>Different terminologies</vt:lpstr>
      <vt:lpstr>Logframe template</vt:lpstr>
      <vt:lpstr>Developing your logframe</vt:lpstr>
      <vt:lpstr>Homework</vt:lpstr>
      <vt:lpstr>Getting to know the toolbox (MoV) </vt:lpstr>
      <vt:lpstr>Content of toolbox</vt:lpstr>
      <vt:lpstr>Overview of toolbox</vt:lpstr>
      <vt:lpstr>Getting to know the toolbox</vt:lpstr>
      <vt:lpstr>Measuring PS wellbeing </vt:lpstr>
      <vt:lpstr>PS wellbeing</vt:lpstr>
      <vt:lpstr>Generic domains of PS wellbeing</vt:lpstr>
      <vt:lpstr>Exploring local concepts of wellbeing</vt:lpstr>
      <vt:lpstr>Sample wellbeing questionnaire</vt:lpstr>
      <vt:lpstr>Developing your M&amp;E plan </vt:lpstr>
      <vt:lpstr>Planning for M&amp;E </vt:lpstr>
      <vt:lpstr>M&amp;E plan</vt:lpstr>
      <vt:lpstr>M&amp;E plan template</vt:lpstr>
      <vt:lpstr>Organising the data </vt:lpstr>
      <vt:lpstr>PowerPoint Presentation</vt:lpstr>
      <vt:lpstr>Data analysis</vt:lpstr>
      <vt:lpstr>Descriptive/Interpretive</vt:lpstr>
      <vt:lpstr>Purpose of analysis</vt:lpstr>
      <vt:lpstr>Responsibility for data analysis</vt:lpstr>
      <vt:lpstr>Qualitative data analysis</vt:lpstr>
      <vt:lpstr>Steps when analyzing qualitative data</vt:lpstr>
      <vt:lpstr>Example of qualitative coding</vt:lpstr>
      <vt:lpstr>Quantitative data analysis</vt:lpstr>
      <vt:lpstr>Data collection tools and analysis</vt:lpstr>
      <vt:lpstr>Likert scales</vt:lpstr>
      <vt:lpstr>Example of likert scale presentation</vt:lpstr>
      <vt:lpstr>PowerPoint Presentation</vt:lpstr>
      <vt:lpstr>Evaluation of PS interventions</vt:lpstr>
      <vt:lpstr>Evaluations</vt:lpstr>
      <vt:lpstr>Specific data templates for evaluation</vt:lpstr>
      <vt:lpstr>Evaluation questionnaire</vt:lpstr>
      <vt:lpstr>Lessons learned</vt:lpstr>
      <vt:lpstr>Thank you!</vt:lpstr>
    </vt:vector>
  </TitlesOfParts>
  <Company>Danish Red Cross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Centre’s activities,  November 2013 – June 2014</dc:title>
  <dc:creator>Nana Wiedemann</dc:creator>
  <cp:lastModifiedBy>Louise Vinther-Larsen</cp:lastModifiedBy>
  <cp:revision>404</cp:revision>
  <cp:lastPrinted>2016-04-05T09:06:05Z</cp:lastPrinted>
  <dcterms:created xsi:type="dcterms:W3CDTF">2011-02-21T13:37:47Z</dcterms:created>
  <dcterms:modified xsi:type="dcterms:W3CDTF">2017-11-08T12:42:32Z</dcterms:modified>
</cp:coreProperties>
</file>