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1" r:id="rId3"/>
    <p:sldId id="258" r:id="rId4"/>
    <p:sldId id="269" r:id="rId5"/>
    <p:sldId id="262" r:id="rId6"/>
    <p:sldId id="259" r:id="rId7"/>
    <p:sldId id="270" r:id="rId8"/>
    <p:sldId id="260" r:id="rId9"/>
    <p:sldId id="263" r:id="rId10"/>
    <p:sldId id="264" r:id="rId11"/>
    <p:sldId id="265" r:id="rId12"/>
    <p:sldId id="266" r:id="rId13"/>
    <p:sldId id="267" r:id="rId14"/>
    <p:sldId id="268" r:id="rId15"/>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864" autoAdjust="0"/>
  </p:normalViewPr>
  <p:slideViewPr>
    <p:cSldViewPr snapToGrid="0">
      <p:cViewPr varScale="1">
        <p:scale>
          <a:sx n="68" d="100"/>
          <a:sy n="68" d="100"/>
        </p:scale>
        <p:origin x="2232" y="72"/>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7" d="100"/>
          <a:sy n="77" d="100"/>
        </p:scale>
        <p:origin x="40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52513" y="631825"/>
            <a:ext cx="4494212" cy="2528888"/>
          </a:xfrm>
          <a:prstGeom prst="rect">
            <a:avLst/>
          </a:prstGeom>
          <a:noFill/>
          <a:ln w="12700">
            <a:solidFill>
              <a:prstClr val="black"/>
            </a:solidFill>
          </a:ln>
        </p:spPr>
        <p:txBody>
          <a:bodyPr vert="horz" lIns="96625" tIns="48312" rIns="96625" bIns="48312" rtlCol="0" anchor="ctr"/>
          <a:lstStyle/>
          <a:p>
            <a:endParaRPr lang="en-GB"/>
          </a:p>
        </p:txBody>
      </p:sp>
      <p:sp>
        <p:nvSpPr>
          <p:cNvPr id="5" name="Notes Placeholder 4"/>
          <p:cNvSpPr>
            <a:spLocks noGrp="1"/>
          </p:cNvSpPr>
          <p:nvPr>
            <p:ph type="body" sz="quarter" idx="3"/>
          </p:nvPr>
        </p:nvSpPr>
        <p:spPr>
          <a:xfrm>
            <a:off x="528093" y="3289130"/>
            <a:ext cx="5831978" cy="6101168"/>
          </a:xfrm>
          <a:prstGeom prst="rect">
            <a:avLst/>
          </a:prstGeom>
        </p:spPr>
        <p:txBody>
          <a:bodyPr vert="horz" lIns="96625" tIns="48312" rIns="96625" bIns="483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1F14BCB4-6E0F-4737-8C3D-3DD962C2DA59}" type="slidenum">
              <a:rPr lang="en-GB" smtClean="0"/>
              <a:t>‹#›</a:t>
            </a:fld>
            <a:endParaRPr lang="en-GB"/>
          </a:p>
        </p:txBody>
      </p:sp>
    </p:spTree>
    <p:extLst>
      <p:ext uri="{BB962C8B-B14F-4D97-AF65-F5344CB8AC3E}">
        <p14:creationId xmlns:p14="http://schemas.microsoft.com/office/powerpoint/2010/main" val="919232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4100" y="631825"/>
            <a:ext cx="4491038" cy="2527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14BCB4-6E0F-4737-8C3D-3DD962C2DA59}" type="slidenum">
              <a:rPr lang="en-GB" smtClean="0"/>
              <a:t>1</a:t>
            </a:fld>
            <a:endParaRPr lang="en-GB"/>
          </a:p>
        </p:txBody>
      </p:sp>
    </p:spTree>
    <p:extLst>
      <p:ext uri="{BB962C8B-B14F-4D97-AF65-F5344CB8AC3E}">
        <p14:creationId xmlns:p14="http://schemas.microsoft.com/office/powerpoint/2010/main" val="2172263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4100" y="631825"/>
            <a:ext cx="4491038" cy="2527300"/>
          </a:xfrm>
        </p:spPr>
      </p:sp>
      <p:sp>
        <p:nvSpPr>
          <p:cNvPr id="3" name="Notes Placeholder 2"/>
          <p:cNvSpPr>
            <a:spLocks noGrp="1"/>
          </p:cNvSpPr>
          <p:nvPr>
            <p:ph type="body" idx="1"/>
          </p:nvPr>
        </p:nvSpPr>
        <p:spPr/>
        <p:txBody>
          <a:bodyPr/>
          <a:lstStyle/>
          <a:p>
            <a:pPr defTabSz="966246"/>
            <a:endParaRPr lang="en-GB" sz="1100" dirty="0"/>
          </a:p>
        </p:txBody>
      </p:sp>
      <p:sp>
        <p:nvSpPr>
          <p:cNvPr id="4" name="Slide Number Placeholder 3"/>
          <p:cNvSpPr>
            <a:spLocks noGrp="1"/>
          </p:cNvSpPr>
          <p:nvPr>
            <p:ph type="sldNum" sz="quarter" idx="5"/>
          </p:nvPr>
        </p:nvSpPr>
        <p:spPr/>
        <p:txBody>
          <a:bodyPr/>
          <a:lstStyle/>
          <a:p>
            <a:fld id="{1F14BCB4-6E0F-4737-8C3D-3DD962C2DA59}" type="slidenum">
              <a:rPr lang="en-GB" smtClean="0"/>
              <a:t>10</a:t>
            </a:fld>
            <a:endParaRPr lang="en-GB"/>
          </a:p>
        </p:txBody>
      </p:sp>
    </p:spTree>
    <p:extLst>
      <p:ext uri="{BB962C8B-B14F-4D97-AF65-F5344CB8AC3E}">
        <p14:creationId xmlns:p14="http://schemas.microsoft.com/office/powerpoint/2010/main" val="488814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4100" y="631825"/>
            <a:ext cx="4491038" cy="2527300"/>
          </a:xfrm>
        </p:spPr>
      </p:sp>
      <p:sp>
        <p:nvSpPr>
          <p:cNvPr id="3" name="Notes Placeholder 2"/>
          <p:cNvSpPr>
            <a:spLocks noGrp="1"/>
          </p:cNvSpPr>
          <p:nvPr>
            <p:ph type="body" idx="1"/>
          </p:nvPr>
        </p:nvSpPr>
        <p:spPr/>
        <p:txBody>
          <a:bodyPr/>
          <a:lstStyle/>
          <a:p>
            <a:pPr>
              <a:spcBef>
                <a:spcPts val="634"/>
              </a:spcBef>
            </a:pPr>
            <a:endParaRPr lang="en-GB" dirty="0"/>
          </a:p>
        </p:txBody>
      </p:sp>
      <p:sp>
        <p:nvSpPr>
          <p:cNvPr id="4" name="Slide Number Placeholder 3"/>
          <p:cNvSpPr>
            <a:spLocks noGrp="1"/>
          </p:cNvSpPr>
          <p:nvPr>
            <p:ph type="sldNum" sz="quarter" idx="5"/>
          </p:nvPr>
        </p:nvSpPr>
        <p:spPr/>
        <p:txBody>
          <a:bodyPr/>
          <a:lstStyle/>
          <a:p>
            <a:fld id="{1F14BCB4-6E0F-4737-8C3D-3DD962C2DA59}" type="slidenum">
              <a:rPr lang="en-GB" smtClean="0"/>
              <a:t>11</a:t>
            </a:fld>
            <a:endParaRPr lang="en-GB"/>
          </a:p>
        </p:txBody>
      </p:sp>
    </p:spTree>
    <p:extLst>
      <p:ext uri="{BB962C8B-B14F-4D97-AF65-F5344CB8AC3E}">
        <p14:creationId xmlns:p14="http://schemas.microsoft.com/office/powerpoint/2010/main" val="2703101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4100" y="631825"/>
            <a:ext cx="4491038" cy="2527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14BCB4-6E0F-4737-8C3D-3DD962C2DA59}" type="slidenum">
              <a:rPr lang="en-GB" smtClean="0"/>
              <a:t>12</a:t>
            </a:fld>
            <a:endParaRPr lang="en-GB"/>
          </a:p>
        </p:txBody>
      </p:sp>
    </p:spTree>
    <p:extLst>
      <p:ext uri="{BB962C8B-B14F-4D97-AF65-F5344CB8AC3E}">
        <p14:creationId xmlns:p14="http://schemas.microsoft.com/office/powerpoint/2010/main" val="3847637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4100" y="631825"/>
            <a:ext cx="4491038" cy="2527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14BCB4-6E0F-4737-8C3D-3DD962C2DA59}" type="slidenum">
              <a:rPr lang="en-GB" smtClean="0"/>
              <a:t>13</a:t>
            </a:fld>
            <a:endParaRPr lang="en-GB"/>
          </a:p>
        </p:txBody>
      </p:sp>
    </p:spTree>
    <p:extLst>
      <p:ext uri="{BB962C8B-B14F-4D97-AF65-F5344CB8AC3E}">
        <p14:creationId xmlns:p14="http://schemas.microsoft.com/office/powerpoint/2010/main" val="3279757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4100" y="631825"/>
            <a:ext cx="4491038" cy="2527300"/>
          </a:xfrm>
        </p:spPr>
      </p:sp>
      <p:sp>
        <p:nvSpPr>
          <p:cNvPr id="3" name="Notes Placeholder 2"/>
          <p:cNvSpPr>
            <a:spLocks noGrp="1"/>
          </p:cNvSpPr>
          <p:nvPr>
            <p:ph type="body" idx="1"/>
          </p:nvPr>
        </p:nvSpPr>
        <p:spPr/>
        <p:txBody>
          <a:bodyPr/>
          <a:lstStyle/>
          <a:p>
            <a:pPr defTabSz="966246"/>
            <a:endParaRPr lang="en-GB" sz="13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14BCB4-6E0F-4737-8C3D-3DD962C2DA59}" type="slidenum">
              <a:rPr lang="en-GB" smtClean="0"/>
              <a:t>14</a:t>
            </a:fld>
            <a:endParaRPr lang="en-GB"/>
          </a:p>
        </p:txBody>
      </p:sp>
    </p:spTree>
    <p:extLst>
      <p:ext uri="{BB962C8B-B14F-4D97-AF65-F5344CB8AC3E}">
        <p14:creationId xmlns:p14="http://schemas.microsoft.com/office/powerpoint/2010/main" val="331424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14BCB4-6E0F-4737-8C3D-3DD962C2DA59}" type="slidenum">
              <a:rPr lang="en-GB" smtClean="0"/>
              <a:t>2</a:t>
            </a:fld>
            <a:endParaRPr lang="en-GB"/>
          </a:p>
        </p:txBody>
      </p:sp>
    </p:spTree>
    <p:extLst>
      <p:ext uri="{BB962C8B-B14F-4D97-AF65-F5344CB8AC3E}">
        <p14:creationId xmlns:p14="http://schemas.microsoft.com/office/powerpoint/2010/main" val="2745463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4100" y="631825"/>
            <a:ext cx="4491038" cy="2527300"/>
          </a:xfrm>
        </p:spPr>
      </p:sp>
      <p:sp>
        <p:nvSpPr>
          <p:cNvPr id="3" name="Notes Placeholder 2"/>
          <p:cNvSpPr>
            <a:spLocks noGrp="1"/>
          </p:cNvSpPr>
          <p:nvPr>
            <p:ph type="body" idx="1"/>
          </p:nvPr>
        </p:nvSpPr>
        <p:spPr/>
        <p:txBody>
          <a:bodyPr/>
          <a:lstStyle/>
          <a:p>
            <a:pPr defTabSz="966246"/>
            <a:endParaRPr lang="en-GB" kern="1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F14BCB4-6E0F-4737-8C3D-3DD962C2DA59}" type="slidenum">
              <a:rPr lang="en-GB" smtClean="0"/>
              <a:t>3</a:t>
            </a:fld>
            <a:endParaRPr lang="en-GB"/>
          </a:p>
        </p:txBody>
      </p:sp>
    </p:spTree>
    <p:extLst>
      <p:ext uri="{BB962C8B-B14F-4D97-AF65-F5344CB8AC3E}">
        <p14:creationId xmlns:p14="http://schemas.microsoft.com/office/powerpoint/2010/main" val="1742726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14BCB4-6E0F-4737-8C3D-3DD962C2DA59}" type="slidenum">
              <a:rPr lang="en-GB" smtClean="0"/>
              <a:t>4</a:t>
            </a:fld>
            <a:endParaRPr lang="en-GB"/>
          </a:p>
        </p:txBody>
      </p:sp>
    </p:spTree>
    <p:extLst>
      <p:ext uri="{BB962C8B-B14F-4D97-AF65-F5344CB8AC3E}">
        <p14:creationId xmlns:p14="http://schemas.microsoft.com/office/powerpoint/2010/main" val="695033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4100" y="631825"/>
            <a:ext cx="4491038" cy="2527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14BCB4-6E0F-4737-8C3D-3DD962C2DA59}" type="slidenum">
              <a:rPr lang="en-GB" smtClean="0"/>
              <a:t>5</a:t>
            </a:fld>
            <a:endParaRPr lang="en-GB"/>
          </a:p>
        </p:txBody>
      </p:sp>
    </p:spTree>
    <p:extLst>
      <p:ext uri="{BB962C8B-B14F-4D97-AF65-F5344CB8AC3E}">
        <p14:creationId xmlns:p14="http://schemas.microsoft.com/office/powerpoint/2010/main" val="357771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4100" y="631825"/>
            <a:ext cx="4491038" cy="2527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14BCB4-6E0F-4737-8C3D-3DD962C2DA59}" type="slidenum">
              <a:rPr lang="en-GB" smtClean="0"/>
              <a:t>6</a:t>
            </a:fld>
            <a:endParaRPr lang="en-GB"/>
          </a:p>
        </p:txBody>
      </p:sp>
    </p:spTree>
    <p:extLst>
      <p:ext uri="{BB962C8B-B14F-4D97-AF65-F5344CB8AC3E}">
        <p14:creationId xmlns:p14="http://schemas.microsoft.com/office/powerpoint/2010/main" val="369974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4100" y="631825"/>
            <a:ext cx="4491038" cy="2527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14BCB4-6E0F-4737-8C3D-3DD962C2DA59}" type="slidenum">
              <a:rPr lang="en-GB" smtClean="0"/>
              <a:t>7</a:t>
            </a:fld>
            <a:endParaRPr lang="en-GB"/>
          </a:p>
        </p:txBody>
      </p:sp>
    </p:spTree>
    <p:extLst>
      <p:ext uri="{BB962C8B-B14F-4D97-AF65-F5344CB8AC3E}">
        <p14:creationId xmlns:p14="http://schemas.microsoft.com/office/powerpoint/2010/main" val="2150236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14BCB4-6E0F-4737-8C3D-3DD962C2DA59}" type="slidenum">
              <a:rPr lang="en-GB" smtClean="0"/>
              <a:t>8</a:t>
            </a:fld>
            <a:endParaRPr lang="en-GB"/>
          </a:p>
        </p:txBody>
      </p:sp>
    </p:spTree>
    <p:extLst>
      <p:ext uri="{BB962C8B-B14F-4D97-AF65-F5344CB8AC3E}">
        <p14:creationId xmlns:p14="http://schemas.microsoft.com/office/powerpoint/2010/main" val="409863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4100" y="631825"/>
            <a:ext cx="4491038" cy="2527300"/>
          </a:xfrm>
        </p:spPr>
      </p:sp>
      <p:sp>
        <p:nvSpPr>
          <p:cNvPr id="3" name="Notes Placeholder 2"/>
          <p:cNvSpPr>
            <a:spLocks noGrp="1"/>
          </p:cNvSpPr>
          <p:nvPr>
            <p:ph type="body" idx="1"/>
          </p:nvPr>
        </p:nvSpPr>
        <p:spPr/>
        <p:txBody>
          <a:bodyPr/>
          <a:lstStyle/>
          <a:p>
            <a:pPr>
              <a:spcBef>
                <a:spcPts val="634"/>
              </a:spcBef>
            </a:pPr>
            <a:endParaRPr lang="en-GB" dirty="0"/>
          </a:p>
        </p:txBody>
      </p:sp>
      <p:sp>
        <p:nvSpPr>
          <p:cNvPr id="4" name="Slide Number Placeholder 3"/>
          <p:cNvSpPr>
            <a:spLocks noGrp="1"/>
          </p:cNvSpPr>
          <p:nvPr>
            <p:ph type="sldNum" sz="quarter" idx="5"/>
          </p:nvPr>
        </p:nvSpPr>
        <p:spPr/>
        <p:txBody>
          <a:bodyPr/>
          <a:lstStyle/>
          <a:p>
            <a:fld id="{1F14BCB4-6E0F-4737-8C3D-3DD962C2DA59}" type="slidenum">
              <a:rPr lang="en-GB" smtClean="0"/>
              <a:t>9</a:t>
            </a:fld>
            <a:endParaRPr lang="en-GB"/>
          </a:p>
        </p:txBody>
      </p:sp>
    </p:spTree>
    <p:extLst>
      <p:ext uri="{BB962C8B-B14F-4D97-AF65-F5344CB8AC3E}">
        <p14:creationId xmlns:p14="http://schemas.microsoft.com/office/powerpoint/2010/main" val="98170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6447-1927-59B8-0A23-BF8C27A976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49B9DD-204D-D382-A506-ABA29D54C7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3C9F1C-59FC-23AA-4287-84C96A4F592D}"/>
              </a:ext>
            </a:extLst>
          </p:cNvPr>
          <p:cNvSpPr>
            <a:spLocks noGrp="1"/>
          </p:cNvSpPr>
          <p:nvPr>
            <p:ph type="dt" sz="half" idx="10"/>
          </p:nvPr>
        </p:nvSpPr>
        <p:spPr/>
        <p:txBody>
          <a:bodyPr/>
          <a:lstStyle/>
          <a:p>
            <a:fld id="{0AC43314-2A5F-4C69-8343-EC3CC9A3FE59}" type="datetimeFigureOut">
              <a:rPr lang="en-GB" smtClean="0"/>
              <a:t>07/09/2023</a:t>
            </a:fld>
            <a:endParaRPr lang="en-GB"/>
          </a:p>
        </p:txBody>
      </p:sp>
      <p:sp>
        <p:nvSpPr>
          <p:cNvPr id="5" name="Footer Placeholder 4">
            <a:extLst>
              <a:ext uri="{FF2B5EF4-FFF2-40B4-BE49-F238E27FC236}">
                <a16:creationId xmlns:a16="http://schemas.microsoft.com/office/drawing/2014/main" id="{6DED17E4-8D06-CE25-DC37-584DE2B262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1210B7-450A-D093-6707-0614A1B0C132}"/>
              </a:ext>
            </a:extLst>
          </p:cNvPr>
          <p:cNvSpPr>
            <a:spLocks noGrp="1"/>
          </p:cNvSpPr>
          <p:nvPr>
            <p:ph type="sldNum" sz="quarter" idx="12"/>
          </p:nvPr>
        </p:nvSpPr>
        <p:spPr/>
        <p:txBody>
          <a:bodyPr/>
          <a:lstStyle/>
          <a:p>
            <a:fld id="{ECE82A02-31C7-4D4F-82B8-05ACAF9AAC03}" type="slidenum">
              <a:rPr lang="en-GB" smtClean="0"/>
              <a:t>‹#›</a:t>
            </a:fld>
            <a:endParaRPr lang="en-GB"/>
          </a:p>
        </p:txBody>
      </p:sp>
    </p:spTree>
    <p:extLst>
      <p:ext uri="{BB962C8B-B14F-4D97-AF65-F5344CB8AC3E}">
        <p14:creationId xmlns:p14="http://schemas.microsoft.com/office/powerpoint/2010/main" val="371012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4B21-432A-8A3F-22B3-4397367767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149A3C-7DFF-6153-F1D8-FFB4DA525B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D737A9-C86C-4D60-AF8F-246A6F8E8540}"/>
              </a:ext>
            </a:extLst>
          </p:cNvPr>
          <p:cNvSpPr>
            <a:spLocks noGrp="1"/>
          </p:cNvSpPr>
          <p:nvPr>
            <p:ph type="dt" sz="half" idx="10"/>
          </p:nvPr>
        </p:nvSpPr>
        <p:spPr/>
        <p:txBody>
          <a:bodyPr/>
          <a:lstStyle/>
          <a:p>
            <a:fld id="{0AC43314-2A5F-4C69-8343-EC3CC9A3FE59}" type="datetimeFigureOut">
              <a:rPr lang="en-GB" smtClean="0"/>
              <a:t>07/09/2023</a:t>
            </a:fld>
            <a:endParaRPr lang="en-GB"/>
          </a:p>
        </p:txBody>
      </p:sp>
      <p:sp>
        <p:nvSpPr>
          <p:cNvPr id="5" name="Footer Placeholder 4">
            <a:extLst>
              <a:ext uri="{FF2B5EF4-FFF2-40B4-BE49-F238E27FC236}">
                <a16:creationId xmlns:a16="http://schemas.microsoft.com/office/drawing/2014/main" id="{01366CE8-DCD2-40E1-19FB-954753CF4B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75F9D4-16DD-0B20-B555-4F0EC8AA43C1}"/>
              </a:ext>
            </a:extLst>
          </p:cNvPr>
          <p:cNvSpPr>
            <a:spLocks noGrp="1"/>
          </p:cNvSpPr>
          <p:nvPr>
            <p:ph type="sldNum" sz="quarter" idx="12"/>
          </p:nvPr>
        </p:nvSpPr>
        <p:spPr/>
        <p:txBody>
          <a:bodyPr/>
          <a:lstStyle/>
          <a:p>
            <a:fld id="{ECE82A02-31C7-4D4F-82B8-05ACAF9AAC03}" type="slidenum">
              <a:rPr lang="en-GB" smtClean="0"/>
              <a:t>‹#›</a:t>
            </a:fld>
            <a:endParaRPr lang="en-GB"/>
          </a:p>
        </p:txBody>
      </p:sp>
    </p:spTree>
    <p:extLst>
      <p:ext uri="{BB962C8B-B14F-4D97-AF65-F5344CB8AC3E}">
        <p14:creationId xmlns:p14="http://schemas.microsoft.com/office/powerpoint/2010/main" val="113047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838DA9-8B5A-DA0E-DBE6-A07E2B1D8D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4A99DE-5059-5A71-0FFF-4B5B7821A7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D34709-4A7C-19E2-6EB7-EBBD21D3E59F}"/>
              </a:ext>
            </a:extLst>
          </p:cNvPr>
          <p:cNvSpPr>
            <a:spLocks noGrp="1"/>
          </p:cNvSpPr>
          <p:nvPr>
            <p:ph type="dt" sz="half" idx="10"/>
          </p:nvPr>
        </p:nvSpPr>
        <p:spPr/>
        <p:txBody>
          <a:bodyPr/>
          <a:lstStyle/>
          <a:p>
            <a:fld id="{0AC43314-2A5F-4C69-8343-EC3CC9A3FE59}" type="datetimeFigureOut">
              <a:rPr lang="en-GB" smtClean="0"/>
              <a:t>07/09/2023</a:t>
            </a:fld>
            <a:endParaRPr lang="en-GB"/>
          </a:p>
        </p:txBody>
      </p:sp>
      <p:sp>
        <p:nvSpPr>
          <p:cNvPr id="5" name="Footer Placeholder 4">
            <a:extLst>
              <a:ext uri="{FF2B5EF4-FFF2-40B4-BE49-F238E27FC236}">
                <a16:creationId xmlns:a16="http://schemas.microsoft.com/office/drawing/2014/main" id="{4E995074-8D4A-222C-44BE-5DDC96973B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9A70E6-DFA9-BA01-E2D1-D5B6E3866E30}"/>
              </a:ext>
            </a:extLst>
          </p:cNvPr>
          <p:cNvSpPr>
            <a:spLocks noGrp="1"/>
          </p:cNvSpPr>
          <p:nvPr>
            <p:ph type="sldNum" sz="quarter" idx="12"/>
          </p:nvPr>
        </p:nvSpPr>
        <p:spPr/>
        <p:txBody>
          <a:bodyPr/>
          <a:lstStyle/>
          <a:p>
            <a:fld id="{ECE82A02-31C7-4D4F-82B8-05ACAF9AAC03}" type="slidenum">
              <a:rPr lang="en-GB" smtClean="0"/>
              <a:t>‹#›</a:t>
            </a:fld>
            <a:endParaRPr lang="en-GB"/>
          </a:p>
        </p:txBody>
      </p:sp>
    </p:spTree>
    <p:extLst>
      <p:ext uri="{BB962C8B-B14F-4D97-AF65-F5344CB8AC3E}">
        <p14:creationId xmlns:p14="http://schemas.microsoft.com/office/powerpoint/2010/main" val="271242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4E6-4BC3-582C-EE9B-488DB91809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1F1D4F-D586-98CD-AE10-E1BDE66550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BF8CA4-3D0A-0E22-B7C6-783BA6B25596}"/>
              </a:ext>
            </a:extLst>
          </p:cNvPr>
          <p:cNvSpPr>
            <a:spLocks noGrp="1"/>
          </p:cNvSpPr>
          <p:nvPr>
            <p:ph type="dt" sz="half" idx="10"/>
          </p:nvPr>
        </p:nvSpPr>
        <p:spPr/>
        <p:txBody>
          <a:bodyPr/>
          <a:lstStyle/>
          <a:p>
            <a:fld id="{0AC43314-2A5F-4C69-8343-EC3CC9A3FE59}" type="datetimeFigureOut">
              <a:rPr lang="en-GB" smtClean="0"/>
              <a:t>07/09/2023</a:t>
            </a:fld>
            <a:endParaRPr lang="en-GB"/>
          </a:p>
        </p:txBody>
      </p:sp>
      <p:sp>
        <p:nvSpPr>
          <p:cNvPr id="5" name="Footer Placeholder 4">
            <a:extLst>
              <a:ext uri="{FF2B5EF4-FFF2-40B4-BE49-F238E27FC236}">
                <a16:creationId xmlns:a16="http://schemas.microsoft.com/office/drawing/2014/main" id="{C671EC63-5EF5-1EF5-DEE7-CBC60110DC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C44C35-7C14-03A5-8580-DF76767F79AD}"/>
              </a:ext>
            </a:extLst>
          </p:cNvPr>
          <p:cNvSpPr>
            <a:spLocks noGrp="1"/>
          </p:cNvSpPr>
          <p:nvPr>
            <p:ph type="sldNum" sz="quarter" idx="12"/>
          </p:nvPr>
        </p:nvSpPr>
        <p:spPr/>
        <p:txBody>
          <a:bodyPr/>
          <a:lstStyle/>
          <a:p>
            <a:fld id="{ECE82A02-31C7-4D4F-82B8-05ACAF9AAC03}" type="slidenum">
              <a:rPr lang="en-GB" smtClean="0"/>
              <a:t>‹#›</a:t>
            </a:fld>
            <a:endParaRPr lang="en-GB"/>
          </a:p>
        </p:txBody>
      </p:sp>
    </p:spTree>
    <p:extLst>
      <p:ext uri="{BB962C8B-B14F-4D97-AF65-F5344CB8AC3E}">
        <p14:creationId xmlns:p14="http://schemas.microsoft.com/office/powerpoint/2010/main" val="419597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38188-05D7-FF42-6465-3D36E5C284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BE4E81-48C1-68A0-CA9B-6D15FD59D7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1B04DC-58D0-97FB-C62B-B85149D2ACD8}"/>
              </a:ext>
            </a:extLst>
          </p:cNvPr>
          <p:cNvSpPr>
            <a:spLocks noGrp="1"/>
          </p:cNvSpPr>
          <p:nvPr>
            <p:ph type="dt" sz="half" idx="10"/>
          </p:nvPr>
        </p:nvSpPr>
        <p:spPr/>
        <p:txBody>
          <a:bodyPr/>
          <a:lstStyle/>
          <a:p>
            <a:fld id="{0AC43314-2A5F-4C69-8343-EC3CC9A3FE59}" type="datetimeFigureOut">
              <a:rPr lang="en-GB" smtClean="0"/>
              <a:t>07/09/2023</a:t>
            </a:fld>
            <a:endParaRPr lang="en-GB"/>
          </a:p>
        </p:txBody>
      </p:sp>
      <p:sp>
        <p:nvSpPr>
          <p:cNvPr id="5" name="Footer Placeholder 4">
            <a:extLst>
              <a:ext uri="{FF2B5EF4-FFF2-40B4-BE49-F238E27FC236}">
                <a16:creationId xmlns:a16="http://schemas.microsoft.com/office/drawing/2014/main" id="{A0C2196B-A39E-92E8-BB0C-DBED082201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0E82B9-F21D-118C-994F-65B83F117505}"/>
              </a:ext>
            </a:extLst>
          </p:cNvPr>
          <p:cNvSpPr>
            <a:spLocks noGrp="1"/>
          </p:cNvSpPr>
          <p:nvPr>
            <p:ph type="sldNum" sz="quarter" idx="12"/>
          </p:nvPr>
        </p:nvSpPr>
        <p:spPr/>
        <p:txBody>
          <a:bodyPr/>
          <a:lstStyle/>
          <a:p>
            <a:fld id="{ECE82A02-31C7-4D4F-82B8-05ACAF9AAC03}" type="slidenum">
              <a:rPr lang="en-GB" smtClean="0"/>
              <a:t>‹#›</a:t>
            </a:fld>
            <a:endParaRPr lang="en-GB"/>
          </a:p>
        </p:txBody>
      </p:sp>
    </p:spTree>
    <p:extLst>
      <p:ext uri="{BB962C8B-B14F-4D97-AF65-F5344CB8AC3E}">
        <p14:creationId xmlns:p14="http://schemas.microsoft.com/office/powerpoint/2010/main" val="426526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1D00-21A9-843D-B833-9010780B70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DE281B-2AA9-9617-E8D1-BA2242B474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722FC6-BE4E-ED21-4F01-855E79FF21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9C6CD5-2286-03AF-7A41-25ACBD666100}"/>
              </a:ext>
            </a:extLst>
          </p:cNvPr>
          <p:cNvSpPr>
            <a:spLocks noGrp="1"/>
          </p:cNvSpPr>
          <p:nvPr>
            <p:ph type="dt" sz="half" idx="10"/>
          </p:nvPr>
        </p:nvSpPr>
        <p:spPr/>
        <p:txBody>
          <a:bodyPr/>
          <a:lstStyle/>
          <a:p>
            <a:fld id="{0AC43314-2A5F-4C69-8343-EC3CC9A3FE59}" type="datetimeFigureOut">
              <a:rPr lang="en-GB" smtClean="0"/>
              <a:t>07/09/2023</a:t>
            </a:fld>
            <a:endParaRPr lang="en-GB"/>
          </a:p>
        </p:txBody>
      </p:sp>
      <p:sp>
        <p:nvSpPr>
          <p:cNvPr id="6" name="Footer Placeholder 5">
            <a:extLst>
              <a:ext uri="{FF2B5EF4-FFF2-40B4-BE49-F238E27FC236}">
                <a16:creationId xmlns:a16="http://schemas.microsoft.com/office/drawing/2014/main" id="{8A850F4D-93C3-6B4B-FE1B-33D5C6BFBC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722323-BDA1-B7F7-C313-6DA3B30C9FFA}"/>
              </a:ext>
            </a:extLst>
          </p:cNvPr>
          <p:cNvSpPr>
            <a:spLocks noGrp="1"/>
          </p:cNvSpPr>
          <p:nvPr>
            <p:ph type="sldNum" sz="quarter" idx="12"/>
          </p:nvPr>
        </p:nvSpPr>
        <p:spPr/>
        <p:txBody>
          <a:bodyPr/>
          <a:lstStyle/>
          <a:p>
            <a:fld id="{ECE82A02-31C7-4D4F-82B8-05ACAF9AAC03}" type="slidenum">
              <a:rPr lang="en-GB" smtClean="0"/>
              <a:t>‹#›</a:t>
            </a:fld>
            <a:endParaRPr lang="en-GB"/>
          </a:p>
        </p:txBody>
      </p:sp>
    </p:spTree>
    <p:extLst>
      <p:ext uri="{BB962C8B-B14F-4D97-AF65-F5344CB8AC3E}">
        <p14:creationId xmlns:p14="http://schemas.microsoft.com/office/powerpoint/2010/main" val="136438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D3B3A-7070-D443-3100-A771AD50F90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A66E6F-EA54-1E84-14BF-6557E18948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493F3A-51AC-9C17-FA49-FDDB06CC2F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E8088C-2032-990F-EC51-404A4F2543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0F3FDC-C27F-08AA-12FE-8ED028931B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C224AB-6D77-178A-917F-16FD4AE00441}"/>
              </a:ext>
            </a:extLst>
          </p:cNvPr>
          <p:cNvSpPr>
            <a:spLocks noGrp="1"/>
          </p:cNvSpPr>
          <p:nvPr>
            <p:ph type="dt" sz="half" idx="10"/>
          </p:nvPr>
        </p:nvSpPr>
        <p:spPr/>
        <p:txBody>
          <a:bodyPr/>
          <a:lstStyle/>
          <a:p>
            <a:fld id="{0AC43314-2A5F-4C69-8343-EC3CC9A3FE59}" type="datetimeFigureOut">
              <a:rPr lang="en-GB" smtClean="0"/>
              <a:t>07/09/2023</a:t>
            </a:fld>
            <a:endParaRPr lang="en-GB"/>
          </a:p>
        </p:txBody>
      </p:sp>
      <p:sp>
        <p:nvSpPr>
          <p:cNvPr id="8" name="Footer Placeholder 7">
            <a:extLst>
              <a:ext uri="{FF2B5EF4-FFF2-40B4-BE49-F238E27FC236}">
                <a16:creationId xmlns:a16="http://schemas.microsoft.com/office/drawing/2014/main" id="{0BFC2EE5-2020-6D7F-F2D2-D3D7A1CDBD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328D29A-1CDD-786B-CEB6-AA043070E7D4}"/>
              </a:ext>
            </a:extLst>
          </p:cNvPr>
          <p:cNvSpPr>
            <a:spLocks noGrp="1"/>
          </p:cNvSpPr>
          <p:nvPr>
            <p:ph type="sldNum" sz="quarter" idx="12"/>
          </p:nvPr>
        </p:nvSpPr>
        <p:spPr/>
        <p:txBody>
          <a:bodyPr/>
          <a:lstStyle/>
          <a:p>
            <a:fld id="{ECE82A02-31C7-4D4F-82B8-05ACAF9AAC03}" type="slidenum">
              <a:rPr lang="en-GB" smtClean="0"/>
              <a:t>‹#›</a:t>
            </a:fld>
            <a:endParaRPr lang="en-GB"/>
          </a:p>
        </p:txBody>
      </p:sp>
    </p:spTree>
    <p:extLst>
      <p:ext uri="{BB962C8B-B14F-4D97-AF65-F5344CB8AC3E}">
        <p14:creationId xmlns:p14="http://schemas.microsoft.com/office/powerpoint/2010/main" val="226707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C3FC-C294-2C94-A2C8-188DD2651D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85AE90-F05E-9DD5-F14A-EFD958395F50}"/>
              </a:ext>
            </a:extLst>
          </p:cNvPr>
          <p:cNvSpPr>
            <a:spLocks noGrp="1"/>
          </p:cNvSpPr>
          <p:nvPr>
            <p:ph type="dt" sz="half" idx="10"/>
          </p:nvPr>
        </p:nvSpPr>
        <p:spPr/>
        <p:txBody>
          <a:bodyPr/>
          <a:lstStyle/>
          <a:p>
            <a:fld id="{0AC43314-2A5F-4C69-8343-EC3CC9A3FE59}" type="datetimeFigureOut">
              <a:rPr lang="en-GB" smtClean="0"/>
              <a:t>07/09/2023</a:t>
            </a:fld>
            <a:endParaRPr lang="en-GB"/>
          </a:p>
        </p:txBody>
      </p:sp>
      <p:sp>
        <p:nvSpPr>
          <p:cNvPr id="4" name="Footer Placeholder 3">
            <a:extLst>
              <a:ext uri="{FF2B5EF4-FFF2-40B4-BE49-F238E27FC236}">
                <a16:creationId xmlns:a16="http://schemas.microsoft.com/office/drawing/2014/main" id="{EF8AB7F7-CBE2-7E7D-DD3B-67A26CC32CF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D39A5A6-56CF-1654-1BF9-6774B8437844}"/>
              </a:ext>
            </a:extLst>
          </p:cNvPr>
          <p:cNvSpPr>
            <a:spLocks noGrp="1"/>
          </p:cNvSpPr>
          <p:nvPr>
            <p:ph type="sldNum" sz="quarter" idx="12"/>
          </p:nvPr>
        </p:nvSpPr>
        <p:spPr/>
        <p:txBody>
          <a:bodyPr/>
          <a:lstStyle/>
          <a:p>
            <a:fld id="{ECE82A02-31C7-4D4F-82B8-05ACAF9AAC03}" type="slidenum">
              <a:rPr lang="en-GB" smtClean="0"/>
              <a:t>‹#›</a:t>
            </a:fld>
            <a:endParaRPr lang="en-GB"/>
          </a:p>
        </p:txBody>
      </p:sp>
    </p:spTree>
    <p:extLst>
      <p:ext uri="{BB962C8B-B14F-4D97-AF65-F5344CB8AC3E}">
        <p14:creationId xmlns:p14="http://schemas.microsoft.com/office/powerpoint/2010/main" val="166207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E48C2-C3AA-3E11-E33F-7992C85A299E}"/>
              </a:ext>
            </a:extLst>
          </p:cNvPr>
          <p:cNvSpPr>
            <a:spLocks noGrp="1"/>
          </p:cNvSpPr>
          <p:nvPr>
            <p:ph type="dt" sz="half" idx="10"/>
          </p:nvPr>
        </p:nvSpPr>
        <p:spPr/>
        <p:txBody>
          <a:bodyPr/>
          <a:lstStyle/>
          <a:p>
            <a:fld id="{0AC43314-2A5F-4C69-8343-EC3CC9A3FE59}" type="datetimeFigureOut">
              <a:rPr lang="en-GB" smtClean="0"/>
              <a:t>07/09/2023</a:t>
            </a:fld>
            <a:endParaRPr lang="en-GB"/>
          </a:p>
        </p:txBody>
      </p:sp>
      <p:sp>
        <p:nvSpPr>
          <p:cNvPr id="3" name="Footer Placeholder 2">
            <a:extLst>
              <a:ext uri="{FF2B5EF4-FFF2-40B4-BE49-F238E27FC236}">
                <a16:creationId xmlns:a16="http://schemas.microsoft.com/office/drawing/2014/main" id="{AD827D3A-433E-BE6F-FC21-1540810C9A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F4BD385-1D33-5CB8-B775-CE40BD5CE305}"/>
              </a:ext>
            </a:extLst>
          </p:cNvPr>
          <p:cNvSpPr>
            <a:spLocks noGrp="1"/>
          </p:cNvSpPr>
          <p:nvPr>
            <p:ph type="sldNum" sz="quarter" idx="12"/>
          </p:nvPr>
        </p:nvSpPr>
        <p:spPr/>
        <p:txBody>
          <a:bodyPr/>
          <a:lstStyle/>
          <a:p>
            <a:fld id="{ECE82A02-31C7-4D4F-82B8-05ACAF9AAC03}" type="slidenum">
              <a:rPr lang="en-GB" smtClean="0"/>
              <a:t>‹#›</a:t>
            </a:fld>
            <a:endParaRPr lang="en-GB"/>
          </a:p>
        </p:txBody>
      </p:sp>
    </p:spTree>
    <p:extLst>
      <p:ext uri="{BB962C8B-B14F-4D97-AF65-F5344CB8AC3E}">
        <p14:creationId xmlns:p14="http://schemas.microsoft.com/office/powerpoint/2010/main" val="170611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DD113-C172-3B2D-50E5-373C8F5F81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9375B0-6C31-A5FA-E591-0C18FCFA10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EE4E87B-4B05-981B-7C68-4C7317718D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360C9E-71C2-4710-70A7-D7CC38176027}"/>
              </a:ext>
            </a:extLst>
          </p:cNvPr>
          <p:cNvSpPr>
            <a:spLocks noGrp="1"/>
          </p:cNvSpPr>
          <p:nvPr>
            <p:ph type="dt" sz="half" idx="10"/>
          </p:nvPr>
        </p:nvSpPr>
        <p:spPr/>
        <p:txBody>
          <a:bodyPr/>
          <a:lstStyle/>
          <a:p>
            <a:fld id="{0AC43314-2A5F-4C69-8343-EC3CC9A3FE59}" type="datetimeFigureOut">
              <a:rPr lang="en-GB" smtClean="0"/>
              <a:t>07/09/2023</a:t>
            </a:fld>
            <a:endParaRPr lang="en-GB"/>
          </a:p>
        </p:txBody>
      </p:sp>
      <p:sp>
        <p:nvSpPr>
          <p:cNvPr id="6" name="Footer Placeholder 5">
            <a:extLst>
              <a:ext uri="{FF2B5EF4-FFF2-40B4-BE49-F238E27FC236}">
                <a16:creationId xmlns:a16="http://schemas.microsoft.com/office/drawing/2014/main" id="{95821914-5394-F538-BDCB-B2EB6FF12C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E7D0E8-B076-2704-2178-218CC29A09AE}"/>
              </a:ext>
            </a:extLst>
          </p:cNvPr>
          <p:cNvSpPr>
            <a:spLocks noGrp="1"/>
          </p:cNvSpPr>
          <p:nvPr>
            <p:ph type="sldNum" sz="quarter" idx="12"/>
          </p:nvPr>
        </p:nvSpPr>
        <p:spPr/>
        <p:txBody>
          <a:bodyPr/>
          <a:lstStyle/>
          <a:p>
            <a:fld id="{ECE82A02-31C7-4D4F-82B8-05ACAF9AAC03}" type="slidenum">
              <a:rPr lang="en-GB" smtClean="0"/>
              <a:t>‹#›</a:t>
            </a:fld>
            <a:endParaRPr lang="en-GB"/>
          </a:p>
        </p:txBody>
      </p:sp>
    </p:spTree>
    <p:extLst>
      <p:ext uri="{BB962C8B-B14F-4D97-AF65-F5344CB8AC3E}">
        <p14:creationId xmlns:p14="http://schemas.microsoft.com/office/powerpoint/2010/main" val="2382697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2913-4AAF-42B7-E02B-F7F9E936B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3579BD-6CC8-2C28-F6D6-CD485EC4D6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8B666A-B80F-95BC-4CC0-B66280265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4BDACC-538E-EC5A-C7E2-360A102C4E9C}"/>
              </a:ext>
            </a:extLst>
          </p:cNvPr>
          <p:cNvSpPr>
            <a:spLocks noGrp="1"/>
          </p:cNvSpPr>
          <p:nvPr>
            <p:ph type="dt" sz="half" idx="10"/>
          </p:nvPr>
        </p:nvSpPr>
        <p:spPr/>
        <p:txBody>
          <a:bodyPr/>
          <a:lstStyle/>
          <a:p>
            <a:fld id="{0AC43314-2A5F-4C69-8343-EC3CC9A3FE59}" type="datetimeFigureOut">
              <a:rPr lang="en-GB" smtClean="0"/>
              <a:t>07/09/2023</a:t>
            </a:fld>
            <a:endParaRPr lang="en-GB"/>
          </a:p>
        </p:txBody>
      </p:sp>
      <p:sp>
        <p:nvSpPr>
          <p:cNvPr id="6" name="Footer Placeholder 5">
            <a:extLst>
              <a:ext uri="{FF2B5EF4-FFF2-40B4-BE49-F238E27FC236}">
                <a16:creationId xmlns:a16="http://schemas.microsoft.com/office/drawing/2014/main" id="{EB9796E6-1347-95FA-90E8-8BA2961641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35E122-E57D-8D0D-F685-47EDEA9CF6B4}"/>
              </a:ext>
            </a:extLst>
          </p:cNvPr>
          <p:cNvSpPr>
            <a:spLocks noGrp="1"/>
          </p:cNvSpPr>
          <p:nvPr>
            <p:ph type="sldNum" sz="quarter" idx="12"/>
          </p:nvPr>
        </p:nvSpPr>
        <p:spPr/>
        <p:txBody>
          <a:bodyPr/>
          <a:lstStyle/>
          <a:p>
            <a:fld id="{ECE82A02-31C7-4D4F-82B8-05ACAF9AAC03}" type="slidenum">
              <a:rPr lang="en-GB" smtClean="0"/>
              <a:t>‹#›</a:t>
            </a:fld>
            <a:endParaRPr lang="en-GB"/>
          </a:p>
        </p:txBody>
      </p:sp>
    </p:spTree>
    <p:extLst>
      <p:ext uri="{BB962C8B-B14F-4D97-AF65-F5344CB8AC3E}">
        <p14:creationId xmlns:p14="http://schemas.microsoft.com/office/powerpoint/2010/main" val="3940171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E1FF46-A828-EDC6-9B2D-27D06AB99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61D04D-E6A1-CD43-EF93-216AF5852B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FF1415-3BC7-8F86-F524-D31853BBC9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43314-2A5F-4C69-8343-EC3CC9A3FE59}" type="datetimeFigureOut">
              <a:rPr lang="en-GB" smtClean="0"/>
              <a:t>07/09/2023</a:t>
            </a:fld>
            <a:endParaRPr lang="en-GB"/>
          </a:p>
        </p:txBody>
      </p:sp>
      <p:sp>
        <p:nvSpPr>
          <p:cNvPr id="5" name="Footer Placeholder 4">
            <a:extLst>
              <a:ext uri="{FF2B5EF4-FFF2-40B4-BE49-F238E27FC236}">
                <a16:creationId xmlns:a16="http://schemas.microsoft.com/office/drawing/2014/main" id="{F557A9ED-09A4-8C7F-1089-0CB789613C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059C064-8F12-D23F-6B15-754F768B0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82A02-31C7-4D4F-82B8-05ACAF9AAC03}" type="slidenum">
              <a:rPr lang="en-GB" smtClean="0"/>
              <a:t>‹#›</a:t>
            </a:fld>
            <a:endParaRPr lang="en-GB"/>
          </a:p>
        </p:txBody>
      </p:sp>
    </p:spTree>
    <p:extLst>
      <p:ext uri="{BB962C8B-B14F-4D97-AF65-F5344CB8AC3E}">
        <p14:creationId xmlns:p14="http://schemas.microsoft.com/office/powerpoint/2010/main" val="1740953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409D28-CC7D-FFF7-9C92-133F4A575A51}"/>
              </a:ext>
            </a:extLst>
          </p:cNvPr>
          <p:cNvSpPr>
            <a:spLocks noGrp="1"/>
          </p:cNvSpPr>
          <p:nvPr>
            <p:ph type="ctrTitle"/>
          </p:nvPr>
        </p:nvSpPr>
        <p:spPr>
          <a:xfrm>
            <a:off x="838200" y="451381"/>
            <a:ext cx="10512552" cy="4066540"/>
          </a:xfrm>
        </p:spPr>
        <p:txBody>
          <a:bodyPr anchor="b">
            <a:normAutofit/>
          </a:bodyPr>
          <a:lstStyle/>
          <a:p>
            <a:pPr algn="l"/>
            <a:r>
              <a:rPr lang="en-GB" sz="6600"/>
              <a:t>Building MHPSS evidence within the RCRC Movement</a:t>
            </a:r>
          </a:p>
        </p:txBody>
      </p:sp>
      <p:sp>
        <p:nvSpPr>
          <p:cNvPr id="3" name="Subtitle 2">
            <a:extLst>
              <a:ext uri="{FF2B5EF4-FFF2-40B4-BE49-F238E27FC236}">
                <a16:creationId xmlns:a16="http://schemas.microsoft.com/office/drawing/2014/main" id="{7A22D19D-3000-2BE0-1416-E7C76625B56E}"/>
              </a:ext>
            </a:extLst>
          </p:cNvPr>
          <p:cNvSpPr>
            <a:spLocks noGrp="1"/>
          </p:cNvSpPr>
          <p:nvPr>
            <p:ph type="subTitle" idx="1"/>
          </p:nvPr>
        </p:nvSpPr>
        <p:spPr>
          <a:xfrm>
            <a:off x="838199" y="4983276"/>
            <a:ext cx="10512552" cy="1126680"/>
          </a:xfrm>
        </p:spPr>
        <p:txBody>
          <a:bodyPr>
            <a:normAutofit/>
          </a:bodyPr>
          <a:lstStyle/>
          <a:p>
            <a:pPr algn="l"/>
            <a:r>
              <a:rPr lang="en-GB"/>
              <a:t>Rebecca Horn</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882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428D59-DD17-F10B-4AE3-673804E2B8D1}"/>
              </a:ext>
            </a:extLst>
          </p:cNvPr>
          <p:cNvSpPr>
            <a:spLocks noGrp="1"/>
          </p:cNvSpPr>
          <p:nvPr>
            <p:ph type="title"/>
          </p:nvPr>
        </p:nvSpPr>
        <p:spPr>
          <a:xfrm>
            <a:off x="1115568" y="509521"/>
            <a:ext cx="10232136" cy="1014984"/>
          </a:xfrm>
        </p:spPr>
        <p:txBody>
          <a:bodyPr>
            <a:normAutofit/>
          </a:bodyPr>
          <a:lstStyle/>
          <a:p>
            <a:r>
              <a:rPr lang="en-GB" sz="3100"/>
              <a:t>Strengthening understanding of MHPSS evidence-building concepts and approaches</a:t>
            </a:r>
          </a:p>
        </p:txBody>
      </p:sp>
      <p:sp>
        <p:nvSpPr>
          <p:cNvPr id="14" name="Rectangle 13">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4AD2AE0-AD4D-67EE-8243-7436F7C0A96E}"/>
              </a:ext>
            </a:extLst>
          </p:cNvPr>
          <p:cNvSpPr>
            <a:spLocks noGrp="1"/>
          </p:cNvSpPr>
          <p:nvPr>
            <p:ph idx="1"/>
          </p:nvPr>
        </p:nvSpPr>
        <p:spPr>
          <a:xfrm>
            <a:off x="1115568" y="2132472"/>
            <a:ext cx="7192347" cy="3416015"/>
          </a:xfrm>
        </p:spPr>
        <p:txBody>
          <a:bodyPr>
            <a:normAutofit/>
          </a:bodyPr>
          <a:lstStyle/>
          <a:p>
            <a:pPr marL="221742" indent="-221742" defTabSz="886968">
              <a:spcBef>
                <a:spcPts val="970"/>
              </a:spcBef>
            </a:pPr>
            <a:r>
              <a:rPr lang="en-GB" sz="2000" kern="1200" dirty="0">
                <a:solidFill>
                  <a:schemeClr val="tx1"/>
                </a:solidFill>
                <a:latin typeface="+mn-lt"/>
                <a:ea typeface="+mn-ea"/>
                <a:cs typeface="+mn-cs"/>
              </a:rPr>
              <a:t>MHPSS focal points are interested in building evidence around their MHPSS activities, but some feel they lack the knowledge and skills to get involved, or even to advocate for this.</a:t>
            </a:r>
          </a:p>
          <a:p>
            <a:endParaRPr lang="en-GB" dirty="0"/>
          </a:p>
        </p:txBody>
      </p:sp>
      <p:sp>
        <p:nvSpPr>
          <p:cNvPr id="4" name="Rectangle: Rounded Corners 3">
            <a:extLst>
              <a:ext uri="{FF2B5EF4-FFF2-40B4-BE49-F238E27FC236}">
                <a16:creationId xmlns:a16="http://schemas.microsoft.com/office/drawing/2014/main" id="{68D65841-97D4-66D4-057B-533372DDA1D9}"/>
              </a:ext>
            </a:extLst>
          </p:cNvPr>
          <p:cNvSpPr/>
          <p:nvPr/>
        </p:nvSpPr>
        <p:spPr>
          <a:xfrm>
            <a:off x="1477926" y="3413570"/>
            <a:ext cx="6467630" cy="100097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43484" lvl="1" defTabSz="886968">
              <a:spcAft>
                <a:spcPts val="600"/>
              </a:spcAft>
            </a:pPr>
            <a:r>
              <a:rPr lang="en-GB" sz="1746" b="1" i="1" kern="1200" dirty="0">
                <a:solidFill>
                  <a:schemeClr val="tx1"/>
                </a:solidFill>
                <a:latin typeface="+mn-lt"/>
                <a:ea typeface="+mn-ea"/>
                <a:cs typeface="+mn-cs"/>
              </a:rPr>
              <a:t>Relevant repository materials:</a:t>
            </a:r>
          </a:p>
          <a:p>
            <a:pPr marL="443484" lvl="1" defTabSz="886968">
              <a:spcAft>
                <a:spcPts val="600"/>
              </a:spcAft>
            </a:pPr>
            <a:r>
              <a:rPr lang="en-GB" sz="1746" i="1" kern="1200" dirty="0">
                <a:solidFill>
                  <a:schemeClr val="tx1"/>
                </a:solidFill>
                <a:latin typeface="+mn-lt"/>
                <a:ea typeface="+mn-ea"/>
                <a:cs typeface="+mn-cs"/>
              </a:rPr>
              <a:t>•	Nine resources on MHPSS M&amp;E.</a:t>
            </a:r>
          </a:p>
          <a:p>
            <a:pPr marL="443484" lvl="1" defTabSz="886968">
              <a:spcAft>
                <a:spcPts val="600"/>
              </a:spcAft>
            </a:pPr>
            <a:r>
              <a:rPr lang="en-GB" sz="1746" i="1" kern="1200" dirty="0">
                <a:solidFill>
                  <a:schemeClr val="tx1"/>
                </a:solidFill>
                <a:latin typeface="+mn-lt"/>
                <a:ea typeface="+mn-ea"/>
                <a:cs typeface="+mn-cs"/>
              </a:rPr>
              <a:t>•	Three recommended free online courses.</a:t>
            </a:r>
            <a:endParaRPr lang="en-GB" i="1" dirty="0">
              <a:solidFill>
                <a:schemeClr val="tx1"/>
              </a:solidFill>
            </a:endParaRPr>
          </a:p>
        </p:txBody>
      </p:sp>
      <p:pic>
        <p:nvPicPr>
          <p:cNvPr id="6" name="Picture 5" descr="A group of people sitting at a table with laptops&#10;&#10;Description automatically generated">
            <a:extLst>
              <a:ext uri="{FF2B5EF4-FFF2-40B4-BE49-F238E27FC236}">
                <a16:creationId xmlns:a16="http://schemas.microsoft.com/office/drawing/2014/main" id="{8CE66EBA-7F0E-9611-D850-2A5DE94FA6D6}"/>
              </a:ext>
            </a:extLst>
          </p:cNvPr>
          <p:cNvPicPr>
            <a:picLocks noChangeAspect="1"/>
          </p:cNvPicPr>
          <p:nvPr/>
        </p:nvPicPr>
        <p:blipFill rotWithShape="1">
          <a:blip r:embed="rId3">
            <a:extLst>
              <a:ext uri="{28A0092B-C50C-407E-A947-70E740481C1C}">
                <a14:useLocalDpi xmlns:a14="http://schemas.microsoft.com/office/drawing/2010/main" val="0"/>
              </a:ext>
            </a:extLst>
          </a:blip>
          <a:srcRect l="53220" r="2917" b="9696"/>
          <a:stretch/>
        </p:blipFill>
        <p:spPr>
          <a:xfrm>
            <a:off x="8496891" y="1524505"/>
            <a:ext cx="3039789" cy="4693596"/>
          </a:xfrm>
          <a:prstGeom prst="rect">
            <a:avLst/>
          </a:prstGeom>
        </p:spPr>
      </p:pic>
    </p:spTree>
    <p:extLst>
      <p:ext uri="{BB962C8B-B14F-4D97-AF65-F5344CB8AC3E}">
        <p14:creationId xmlns:p14="http://schemas.microsoft.com/office/powerpoint/2010/main" val="3899670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CC6BB2-28F8-4405-829D-0562733BE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5C2E53F0-AD54-4A55-99A0-EC896CE3C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D15F19F8-85EE-477A-ACBA-4B6D0697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99ECF6-90F9-8933-4AAA-C87C7E90C2D3}"/>
              </a:ext>
            </a:extLst>
          </p:cNvPr>
          <p:cNvSpPr>
            <a:spLocks noGrp="1"/>
          </p:cNvSpPr>
          <p:nvPr>
            <p:ph type="title"/>
          </p:nvPr>
        </p:nvSpPr>
        <p:spPr>
          <a:xfrm>
            <a:off x="838200" y="253397"/>
            <a:ext cx="10515600" cy="1273233"/>
          </a:xfrm>
        </p:spPr>
        <p:txBody>
          <a:bodyPr>
            <a:normAutofit/>
          </a:bodyPr>
          <a:lstStyle/>
          <a:p>
            <a:r>
              <a:rPr lang="en-GB" sz="4000"/>
              <a:t>Start building partnerships and relationships</a:t>
            </a:r>
          </a:p>
        </p:txBody>
      </p:sp>
      <p:sp>
        <p:nvSpPr>
          <p:cNvPr id="16" name="Rectangle 15">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8D3CD1B-A0CF-71E8-435A-87996F02F835}"/>
              </a:ext>
            </a:extLst>
          </p:cNvPr>
          <p:cNvSpPr>
            <a:spLocks noGrp="1"/>
          </p:cNvSpPr>
          <p:nvPr>
            <p:ph idx="1"/>
          </p:nvPr>
        </p:nvSpPr>
        <p:spPr>
          <a:xfrm>
            <a:off x="838200" y="2184159"/>
            <a:ext cx="6695209" cy="3053962"/>
          </a:xfrm>
        </p:spPr>
        <p:txBody>
          <a:bodyPr>
            <a:normAutofit/>
          </a:bodyPr>
          <a:lstStyle/>
          <a:p>
            <a:pPr marL="205740" indent="-205740" defTabSz="822960">
              <a:spcBef>
                <a:spcPts val="900"/>
              </a:spcBef>
            </a:pPr>
            <a:r>
              <a:rPr lang="en-GB" sz="2000" kern="1200" dirty="0">
                <a:solidFill>
                  <a:schemeClr val="tx1"/>
                </a:solidFill>
                <a:latin typeface="+mn-lt"/>
                <a:ea typeface="+mn-ea"/>
                <a:cs typeface="+mn-cs"/>
              </a:rPr>
              <a:t>There are individuals and organisations both within and outside the Movement that MHPSS staff can connect with in order to get support with planning and implementing research and evaluations to strengthen the evidence around their MHPSS activities.</a:t>
            </a:r>
          </a:p>
          <a:p>
            <a:pPr marL="617220" lvl="1" indent="-205740" defTabSz="822960">
              <a:spcBef>
                <a:spcPts val="450"/>
              </a:spcBef>
            </a:pPr>
            <a:r>
              <a:rPr lang="en-GB" sz="2000" kern="1200" dirty="0">
                <a:solidFill>
                  <a:schemeClr val="tx1"/>
                </a:solidFill>
                <a:latin typeface="+mn-lt"/>
                <a:ea typeface="+mn-ea"/>
                <a:cs typeface="+mn-cs"/>
              </a:rPr>
              <a:t>research institutions and bodies both within and outside the Movement</a:t>
            </a:r>
          </a:p>
          <a:p>
            <a:pPr marL="617220" lvl="1" indent="-205740" defTabSz="822960">
              <a:spcBef>
                <a:spcPts val="450"/>
              </a:spcBef>
            </a:pPr>
            <a:r>
              <a:rPr lang="en-GB" sz="2000" kern="1200" dirty="0">
                <a:solidFill>
                  <a:schemeClr val="tx1"/>
                </a:solidFill>
                <a:latin typeface="+mn-lt"/>
                <a:ea typeface="+mn-ea"/>
                <a:cs typeface="+mn-cs"/>
              </a:rPr>
              <a:t>PMER teams in your NS</a:t>
            </a:r>
          </a:p>
          <a:p>
            <a:pPr marL="617220" lvl="1" indent="-205740" defTabSz="822960">
              <a:spcBef>
                <a:spcPts val="450"/>
              </a:spcBef>
            </a:pPr>
            <a:r>
              <a:rPr lang="en-GB" sz="2000" kern="1200" dirty="0">
                <a:solidFill>
                  <a:schemeClr val="tx1"/>
                </a:solidFill>
                <a:latin typeface="+mn-lt"/>
                <a:ea typeface="+mn-ea"/>
                <a:cs typeface="+mn-cs"/>
              </a:rPr>
              <a:t>MHPSS peers interested in evidence-building</a:t>
            </a:r>
          </a:p>
          <a:p>
            <a:endParaRPr lang="en-GB" dirty="0"/>
          </a:p>
        </p:txBody>
      </p:sp>
      <p:sp>
        <p:nvSpPr>
          <p:cNvPr id="4" name="Rectangle: Rounded Corners 3">
            <a:extLst>
              <a:ext uri="{FF2B5EF4-FFF2-40B4-BE49-F238E27FC236}">
                <a16:creationId xmlns:a16="http://schemas.microsoft.com/office/drawing/2014/main" id="{C4F24177-4EDE-E645-A93B-884550E7C01E}"/>
              </a:ext>
            </a:extLst>
          </p:cNvPr>
          <p:cNvSpPr/>
          <p:nvPr/>
        </p:nvSpPr>
        <p:spPr>
          <a:xfrm>
            <a:off x="2274194" y="5238121"/>
            <a:ext cx="7468147" cy="1408194"/>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11480" lvl="1" defTabSz="822960">
              <a:spcAft>
                <a:spcPts val="600"/>
              </a:spcAft>
            </a:pPr>
            <a:r>
              <a:rPr lang="en-GB" sz="1600" b="1" i="1" kern="1200" dirty="0">
                <a:solidFill>
                  <a:schemeClr val="tx1"/>
                </a:solidFill>
                <a:latin typeface="+mn-lt"/>
                <a:ea typeface="+mn-ea"/>
                <a:cs typeface="+mn-cs"/>
              </a:rPr>
              <a:t>Relevant repository materials:</a:t>
            </a:r>
          </a:p>
          <a:p>
            <a:pPr marL="411480" lvl="1" defTabSz="822960">
              <a:spcAft>
                <a:spcPts val="600"/>
              </a:spcAft>
            </a:pPr>
            <a:r>
              <a:rPr lang="en-GB" sz="1600" i="1" kern="1200" dirty="0">
                <a:solidFill>
                  <a:schemeClr val="tx1"/>
                </a:solidFill>
                <a:latin typeface="+mn-lt"/>
                <a:ea typeface="+mn-ea"/>
                <a:cs typeface="+mn-cs"/>
              </a:rPr>
              <a:t>3. RCRC Movement Evidence-Building Actors with some focus on MHPSS</a:t>
            </a:r>
          </a:p>
          <a:p>
            <a:pPr marL="411480" lvl="1" defTabSz="822960">
              <a:spcAft>
                <a:spcPts val="600"/>
              </a:spcAft>
            </a:pPr>
            <a:r>
              <a:rPr lang="en-GB" sz="1600" i="1" kern="1200" dirty="0">
                <a:solidFill>
                  <a:schemeClr val="tx1"/>
                </a:solidFill>
                <a:latin typeface="+mn-lt"/>
                <a:ea typeface="+mn-ea"/>
                <a:cs typeface="+mn-cs"/>
              </a:rPr>
              <a:t>4. Developing effective partnerships with research institutions</a:t>
            </a:r>
          </a:p>
          <a:p>
            <a:pPr marL="411480" lvl="1" defTabSz="822960">
              <a:spcAft>
                <a:spcPts val="600"/>
              </a:spcAft>
            </a:pPr>
            <a:r>
              <a:rPr lang="en-GB" sz="1600" i="1" kern="1200" dirty="0">
                <a:solidFill>
                  <a:schemeClr val="tx1"/>
                </a:solidFill>
                <a:latin typeface="+mn-lt"/>
                <a:ea typeface="+mn-ea"/>
                <a:cs typeface="+mn-cs"/>
              </a:rPr>
              <a:t>5. ELRHA Guide to Constructing Effective Partnerships</a:t>
            </a:r>
            <a:endParaRPr lang="en-GB" sz="1600" i="1" dirty="0">
              <a:solidFill>
                <a:schemeClr val="tx1"/>
              </a:solidFill>
            </a:endParaRPr>
          </a:p>
        </p:txBody>
      </p:sp>
      <p:pic>
        <p:nvPicPr>
          <p:cNvPr id="6" name="Picture 5" descr="A group of people putting their hands together&#10;&#10;Description automatically generated">
            <a:extLst>
              <a:ext uri="{FF2B5EF4-FFF2-40B4-BE49-F238E27FC236}">
                <a16:creationId xmlns:a16="http://schemas.microsoft.com/office/drawing/2014/main" id="{0963A403-F5C0-4CEE-98DF-AFD221BEF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715" y="2184158"/>
            <a:ext cx="3905251" cy="2928938"/>
          </a:xfrm>
          <a:prstGeom prst="rect">
            <a:avLst/>
          </a:prstGeom>
        </p:spPr>
      </p:pic>
    </p:spTree>
    <p:extLst>
      <p:ext uri="{BB962C8B-B14F-4D97-AF65-F5344CB8AC3E}">
        <p14:creationId xmlns:p14="http://schemas.microsoft.com/office/powerpoint/2010/main" val="4105610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CC6BB2-28F8-4405-829D-0562733BE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5C2E53F0-AD54-4A55-99A0-EC896CE3C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D15F19F8-85EE-477A-ACBA-4B6D0697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F9B950-97F6-2B73-2E13-610D29A4DE26}"/>
              </a:ext>
            </a:extLst>
          </p:cNvPr>
          <p:cNvSpPr>
            <a:spLocks noGrp="1"/>
          </p:cNvSpPr>
          <p:nvPr>
            <p:ph type="title"/>
          </p:nvPr>
        </p:nvSpPr>
        <p:spPr>
          <a:xfrm>
            <a:off x="838200" y="253397"/>
            <a:ext cx="10515600" cy="1273233"/>
          </a:xfrm>
        </p:spPr>
        <p:txBody>
          <a:bodyPr>
            <a:normAutofit/>
          </a:bodyPr>
          <a:lstStyle/>
          <a:p>
            <a:r>
              <a:rPr lang="en-GB" sz="4000"/>
              <a:t>Identify gaps in knowledge and develop research questions</a:t>
            </a:r>
          </a:p>
        </p:txBody>
      </p:sp>
      <p:sp>
        <p:nvSpPr>
          <p:cNvPr id="16" name="Rectangle 15">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A75F08B-5453-6B4A-F009-94F19652DBE2}"/>
              </a:ext>
            </a:extLst>
          </p:cNvPr>
          <p:cNvSpPr>
            <a:spLocks noGrp="1"/>
          </p:cNvSpPr>
          <p:nvPr>
            <p:ph idx="1"/>
          </p:nvPr>
        </p:nvSpPr>
        <p:spPr>
          <a:xfrm>
            <a:off x="1188787" y="2545773"/>
            <a:ext cx="6718695" cy="3699578"/>
          </a:xfrm>
        </p:spPr>
        <p:txBody>
          <a:bodyPr>
            <a:normAutofit/>
          </a:bodyPr>
          <a:lstStyle/>
          <a:p>
            <a:pPr marL="0" indent="0" defTabSz="850392">
              <a:spcBef>
                <a:spcPts val="930"/>
              </a:spcBef>
              <a:buNone/>
            </a:pPr>
            <a:r>
              <a:rPr lang="en-GB" sz="2000" i="1" kern="1200" dirty="0">
                <a:solidFill>
                  <a:schemeClr val="tx1"/>
                </a:solidFill>
                <a:latin typeface="+mn-lt"/>
                <a:ea typeface="+mn-ea"/>
                <a:cs typeface="+mn-cs"/>
              </a:rPr>
              <a:t>Humanitarian actors need to be more organised and coherent in identifying priority evidence needs and evidence gaps, not only within humanitarian organisations but also at sector level. (Carden et al, 2021)</a:t>
            </a:r>
            <a:endParaRPr lang="en-GB" sz="2000" i="1" dirty="0"/>
          </a:p>
        </p:txBody>
      </p:sp>
      <p:sp>
        <p:nvSpPr>
          <p:cNvPr id="4" name="Rectangle: Rounded Corners 3">
            <a:extLst>
              <a:ext uri="{FF2B5EF4-FFF2-40B4-BE49-F238E27FC236}">
                <a16:creationId xmlns:a16="http://schemas.microsoft.com/office/drawing/2014/main" id="{F6B41732-D975-1C6F-3BCA-5C4158744B99}"/>
              </a:ext>
            </a:extLst>
          </p:cNvPr>
          <p:cNvSpPr/>
          <p:nvPr/>
        </p:nvSpPr>
        <p:spPr>
          <a:xfrm>
            <a:off x="1434794" y="4441149"/>
            <a:ext cx="6077834" cy="995815"/>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25196" lvl="1" defTabSz="850392">
              <a:spcAft>
                <a:spcPts val="600"/>
              </a:spcAft>
            </a:pPr>
            <a:r>
              <a:rPr lang="en-GB" sz="1674" b="1" i="1" kern="1200">
                <a:solidFill>
                  <a:schemeClr val="tx1"/>
                </a:solidFill>
                <a:latin typeface="+mn-lt"/>
                <a:ea typeface="+mn-ea"/>
                <a:cs typeface="+mn-cs"/>
              </a:rPr>
              <a:t>Relevant repository materials:</a:t>
            </a:r>
          </a:p>
          <a:p>
            <a:pPr marL="425196" lvl="1" defTabSz="850392">
              <a:spcAft>
                <a:spcPts val="600"/>
              </a:spcAft>
            </a:pPr>
            <a:r>
              <a:rPr lang="en-GB" sz="1674" i="1" kern="1200">
                <a:solidFill>
                  <a:schemeClr val="tx1"/>
                </a:solidFill>
                <a:latin typeface="+mn-lt"/>
                <a:ea typeface="+mn-ea"/>
                <a:cs typeface="+mn-cs"/>
              </a:rPr>
              <a:t>6. How to develop a research question</a:t>
            </a:r>
            <a:endParaRPr lang="en-GB" i="1">
              <a:solidFill>
                <a:schemeClr val="tx1"/>
              </a:solidFill>
            </a:endParaRPr>
          </a:p>
        </p:txBody>
      </p:sp>
      <p:pic>
        <p:nvPicPr>
          <p:cNvPr id="6" name="Picture 5" descr="A group of colorful circles with question marks&#10;&#10;Description automatically generated">
            <a:extLst>
              <a:ext uri="{FF2B5EF4-FFF2-40B4-BE49-F238E27FC236}">
                <a16:creationId xmlns:a16="http://schemas.microsoft.com/office/drawing/2014/main" id="{EA14FD38-3DCD-2665-734C-61B9C6DAA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8455" y="2673305"/>
            <a:ext cx="2974854" cy="1767844"/>
          </a:xfrm>
          <a:prstGeom prst="rect">
            <a:avLst/>
          </a:prstGeom>
        </p:spPr>
      </p:pic>
    </p:spTree>
    <p:extLst>
      <p:ext uri="{BB962C8B-B14F-4D97-AF65-F5344CB8AC3E}">
        <p14:creationId xmlns:p14="http://schemas.microsoft.com/office/powerpoint/2010/main" val="3429802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CC6BB2-28F8-4405-829D-0562733BE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5C2E53F0-AD54-4A55-99A0-EC896CE3C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D15F19F8-85EE-477A-ACBA-4B6D0697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4A34A4-C966-91ED-D119-FFA4FBFB1D32}"/>
              </a:ext>
            </a:extLst>
          </p:cNvPr>
          <p:cNvSpPr>
            <a:spLocks noGrp="1"/>
          </p:cNvSpPr>
          <p:nvPr>
            <p:ph type="title"/>
          </p:nvPr>
        </p:nvSpPr>
        <p:spPr>
          <a:xfrm>
            <a:off x="838200" y="253397"/>
            <a:ext cx="10515600" cy="1273233"/>
          </a:xfrm>
        </p:spPr>
        <p:txBody>
          <a:bodyPr>
            <a:normAutofit/>
          </a:bodyPr>
          <a:lstStyle/>
          <a:p>
            <a:r>
              <a:rPr lang="en-GB" sz="4000" dirty="0"/>
              <a:t>Other actions</a:t>
            </a:r>
          </a:p>
        </p:txBody>
      </p:sp>
      <p:sp>
        <p:nvSpPr>
          <p:cNvPr id="16" name="Rectangle 15">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85A26E1-9747-0B4C-B432-7AA5D1960E47}"/>
              </a:ext>
            </a:extLst>
          </p:cNvPr>
          <p:cNvSpPr>
            <a:spLocks noGrp="1"/>
          </p:cNvSpPr>
          <p:nvPr>
            <p:ph idx="1"/>
          </p:nvPr>
        </p:nvSpPr>
        <p:spPr>
          <a:xfrm>
            <a:off x="1188787" y="2184158"/>
            <a:ext cx="9814425" cy="4061193"/>
          </a:xfrm>
        </p:spPr>
        <p:txBody>
          <a:bodyPr>
            <a:normAutofit fontScale="92500"/>
          </a:bodyPr>
          <a:lstStyle/>
          <a:p>
            <a:pPr marL="212598" indent="-212598" defTabSz="850392">
              <a:spcBef>
                <a:spcPts val="930"/>
              </a:spcBef>
            </a:pPr>
            <a:r>
              <a:rPr lang="en-GB" sz="2400" kern="1200" dirty="0">
                <a:solidFill>
                  <a:schemeClr val="tx1"/>
                </a:solidFill>
                <a:latin typeface="+mn-lt"/>
                <a:ea typeface="+mn-ea"/>
                <a:cs typeface="+mn-cs"/>
              </a:rPr>
              <a:t>Simplify and contextualise tools that can be used for MHPSS evidence-building</a:t>
            </a:r>
          </a:p>
          <a:p>
            <a:pPr marL="212598" indent="-212598" defTabSz="850392">
              <a:spcBef>
                <a:spcPts val="930"/>
              </a:spcBef>
            </a:pPr>
            <a:r>
              <a:rPr lang="en-GB" sz="2400" kern="1200" dirty="0">
                <a:solidFill>
                  <a:schemeClr val="tx1"/>
                </a:solidFill>
                <a:latin typeface="+mn-lt"/>
                <a:ea typeface="+mn-ea"/>
                <a:cs typeface="+mn-cs"/>
              </a:rPr>
              <a:t>Building an evidence-base from existing information</a:t>
            </a:r>
          </a:p>
          <a:p>
            <a:pPr marL="425196" lvl="1" indent="0" defTabSz="850392">
              <a:spcBef>
                <a:spcPts val="465"/>
              </a:spcBef>
              <a:buNone/>
            </a:pPr>
            <a:endParaRPr lang="en-GB" i="1" kern="1200" dirty="0">
              <a:solidFill>
                <a:schemeClr val="tx1"/>
              </a:solidFill>
              <a:latin typeface="+mn-lt"/>
              <a:ea typeface="+mn-ea"/>
              <a:cs typeface="+mn-cs"/>
            </a:endParaRPr>
          </a:p>
          <a:p>
            <a:pPr marL="425196" lvl="1" indent="0" defTabSz="850392">
              <a:spcBef>
                <a:spcPts val="465"/>
              </a:spcBef>
              <a:buNone/>
            </a:pPr>
            <a:endParaRPr lang="en-GB" i="1" kern="1200" dirty="0">
              <a:solidFill>
                <a:schemeClr val="tx1"/>
              </a:solidFill>
              <a:latin typeface="+mn-lt"/>
              <a:ea typeface="+mn-ea"/>
              <a:cs typeface="+mn-cs"/>
            </a:endParaRPr>
          </a:p>
          <a:p>
            <a:pPr marL="425196" lvl="1" indent="0" defTabSz="850392">
              <a:spcBef>
                <a:spcPts val="465"/>
              </a:spcBef>
              <a:buNone/>
            </a:pPr>
            <a:endParaRPr lang="en-GB" i="1" kern="1200" dirty="0">
              <a:solidFill>
                <a:schemeClr val="tx1"/>
              </a:solidFill>
              <a:latin typeface="+mn-lt"/>
              <a:ea typeface="+mn-ea"/>
              <a:cs typeface="+mn-cs"/>
            </a:endParaRPr>
          </a:p>
          <a:p>
            <a:pPr marL="212598" indent="-212598" defTabSz="850392">
              <a:spcBef>
                <a:spcPts val="930"/>
              </a:spcBef>
            </a:pPr>
            <a:r>
              <a:rPr lang="en-GB" sz="2400" kern="1200" dirty="0">
                <a:solidFill>
                  <a:schemeClr val="tx1"/>
                </a:solidFill>
                <a:latin typeface="+mn-lt"/>
                <a:ea typeface="+mn-ea"/>
                <a:cs typeface="+mn-cs"/>
              </a:rPr>
              <a:t>Communicate MHPSS evidence in ways perceived as practically useful within the Movement</a:t>
            </a:r>
          </a:p>
          <a:p>
            <a:pPr marL="637794" lvl="1" indent="-212598" defTabSz="850392">
              <a:spcBef>
                <a:spcPts val="465"/>
              </a:spcBef>
            </a:pPr>
            <a:r>
              <a:rPr lang="en-GB" kern="1200" dirty="0">
                <a:solidFill>
                  <a:schemeClr val="tx1"/>
                </a:solidFill>
                <a:latin typeface="+mn-lt"/>
                <a:ea typeface="+mn-ea"/>
                <a:cs typeface="+mn-cs"/>
              </a:rPr>
              <a:t>The most frequently mentioned barrier to the use of evidence by humanitarian organisations was the lack of (obvious) relevance of much research evidence to policy, programme and response design, and especially to operations on the ground (Carden et al, 2021)</a:t>
            </a:r>
            <a:endParaRPr lang="en-GB" dirty="0"/>
          </a:p>
        </p:txBody>
      </p:sp>
      <p:sp>
        <p:nvSpPr>
          <p:cNvPr id="4" name="Rectangle: Rounded Corners 3">
            <a:extLst>
              <a:ext uri="{FF2B5EF4-FFF2-40B4-BE49-F238E27FC236}">
                <a16:creationId xmlns:a16="http://schemas.microsoft.com/office/drawing/2014/main" id="{C96AD8C7-1FE7-DB4E-3F9B-356882D46502}"/>
              </a:ext>
            </a:extLst>
          </p:cNvPr>
          <p:cNvSpPr/>
          <p:nvPr/>
        </p:nvSpPr>
        <p:spPr>
          <a:xfrm>
            <a:off x="1826775" y="3055783"/>
            <a:ext cx="6018361" cy="995815"/>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25196" lvl="1" defTabSz="850392">
              <a:spcAft>
                <a:spcPts val="600"/>
              </a:spcAft>
            </a:pPr>
            <a:r>
              <a:rPr lang="en-GB" sz="1674" b="1" i="1" kern="1200">
                <a:solidFill>
                  <a:schemeClr val="tx1"/>
                </a:solidFill>
                <a:latin typeface="+mn-lt"/>
                <a:ea typeface="+mn-ea"/>
                <a:cs typeface="+mn-cs"/>
              </a:rPr>
              <a:t>Relevant repository materials:</a:t>
            </a:r>
          </a:p>
          <a:p>
            <a:pPr marL="425196" lvl="1" defTabSz="850392">
              <a:spcAft>
                <a:spcPts val="600"/>
              </a:spcAft>
            </a:pPr>
            <a:r>
              <a:rPr lang="en-GB" sz="1674" i="1" kern="1200">
                <a:solidFill>
                  <a:schemeClr val="tx1"/>
                </a:solidFill>
                <a:latin typeface="+mn-lt"/>
                <a:ea typeface="+mn-ea"/>
                <a:cs typeface="+mn-cs"/>
              </a:rPr>
              <a:t>9. Most Significant Change technique: A Guide to its use</a:t>
            </a:r>
          </a:p>
          <a:p>
            <a:pPr marL="425196" lvl="1" defTabSz="850392">
              <a:spcAft>
                <a:spcPts val="600"/>
              </a:spcAft>
            </a:pPr>
            <a:r>
              <a:rPr lang="en-GB" sz="1674" i="1" kern="1200">
                <a:solidFill>
                  <a:schemeClr val="tx1"/>
                </a:solidFill>
                <a:latin typeface="+mn-lt"/>
                <a:ea typeface="+mn-ea"/>
                <a:cs typeface="+mn-cs"/>
              </a:rPr>
              <a:t>10. Analysing qualitative data</a:t>
            </a:r>
            <a:endParaRPr lang="en-GB" i="1">
              <a:solidFill>
                <a:schemeClr val="tx1"/>
              </a:solidFill>
            </a:endParaRPr>
          </a:p>
        </p:txBody>
      </p:sp>
    </p:spTree>
    <p:extLst>
      <p:ext uri="{BB962C8B-B14F-4D97-AF65-F5344CB8AC3E}">
        <p14:creationId xmlns:p14="http://schemas.microsoft.com/office/powerpoint/2010/main" val="3840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103420-74F4-9548-2B5A-5FB247D3359E}"/>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4200" kern="1200" dirty="0">
                <a:solidFill>
                  <a:schemeClr val="tx1"/>
                </a:solidFill>
                <a:latin typeface="+mj-lt"/>
                <a:ea typeface="+mj-ea"/>
                <a:cs typeface="+mj-cs"/>
              </a:rPr>
              <a:t>Communication of MHPSS evidence</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448E2AD-56FB-D0C3-71D3-EAC914A1AD13}"/>
              </a:ext>
            </a:extLst>
          </p:cNvPr>
          <p:cNvSpPr/>
          <p:nvPr/>
        </p:nvSpPr>
        <p:spPr>
          <a:xfrm>
            <a:off x="5126418" y="552091"/>
            <a:ext cx="6224335" cy="5952618"/>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228600" lvl="1">
              <a:lnSpc>
                <a:spcPct val="90000"/>
              </a:lnSpc>
              <a:spcAft>
                <a:spcPts val="600"/>
              </a:spcAft>
            </a:pPr>
            <a:r>
              <a:rPr lang="en-US" sz="1600" b="1" i="1" dirty="0">
                <a:solidFill>
                  <a:schemeClr val="tx1"/>
                </a:solidFill>
              </a:rPr>
              <a:t>Relevant repository materials:</a:t>
            </a:r>
          </a:p>
          <a:p>
            <a:pPr marL="228600" lvl="1">
              <a:lnSpc>
                <a:spcPct val="90000"/>
              </a:lnSpc>
              <a:spcAft>
                <a:spcPts val="600"/>
              </a:spcAft>
            </a:pPr>
            <a:r>
              <a:rPr lang="en-US" sz="1600" i="1" dirty="0">
                <a:solidFill>
                  <a:schemeClr val="tx1"/>
                </a:solidFill>
              </a:rPr>
              <a:t>11. Reporting evidence: template</a:t>
            </a:r>
          </a:p>
          <a:p>
            <a:pPr marL="685800" lvl="2">
              <a:lnSpc>
                <a:spcPct val="90000"/>
              </a:lnSpc>
              <a:spcAft>
                <a:spcPts val="600"/>
              </a:spcAft>
            </a:pPr>
            <a:r>
              <a:rPr lang="en-US" sz="1600" i="1" dirty="0">
                <a:solidFill>
                  <a:schemeClr val="tx1"/>
                </a:solidFill>
              </a:rPr>
              <a:t>11a. Reporting evidence example – Portuguese Red Cross</a:t>
            </a:r>
          </a:p>
          <a:p>
            <a:pPr marL="228600" lvl="1">
              <a:lnSpc>
                <a:spcPct val="90000"/>
              </a:lnSpc>
              <a:spcAft>
                <a:spcPts val="600"/>
              </a:spcAft>
            </a:pPr>
            <a:r>
              <a:rPr lang="en-US" sz="1600" i="1" dirty="0">
                <a:solidFill>
                  <a:schemeClr val="tx1"/>
                </a:solidFill>
              </a:rPr>
              <a:t>12. Sharing results of evidence-building activities</a:t>
            </a:r>
          </a:p>
          <a:p>
            <a:pPr marL="228600" lvl="1">
              <a:lnSpc>
                <a:spcPct val="90000"/>
              </a:lnSpc>
              <a:spcAft>
                <a:spcPts val="600"/>
              </a:spcAft>
            </a:pPr>
            <a:r>
              <a:rPr lang="en-US" sz="1600" i="1" dirty="0">
                <a:solidFill>
                  <a:schemeClr val="tx1"/>
                </a:solidFill>
              </a:rPr>
              <a:t>13. R2HC Guidance Note: Presenting research effectively in online meetings</a:t>
            </a:r>
          </a:p>
          <a:p>
            <a:pPr marL="228600" lvl="1">
              <a:lnSpc>
                <a:spcPct val="90000"/>
              </a:lnSpc>
              <a:spcAft>
                <a:spcPts val="600"/>
              </a:spcAft>
            </a:pPr>
            <a:r>
              <a:rPr lang="en-US" sz="1600" i="1" dirty="0">
                <a:solidFill>
                  <a:schemeClr val="tx1"/>
                </a:solidFill>
              </a:rPr>
              <a:t>14. R2HC Policy brief template guidance &amp; Policy brief template</a:t>
            </a:r>
          </a:p>
          <a:p>
            <a:pPr marL="228600" lvl="1">
              <a:lnSpc>
                <a:spcPct val="90000"/>
              </a:lnSpc>
              <a:spcAft>
                <a:spcPts val="600"/>
              </a:spcAft>
            </a:pPr>
            <a:r>
              <a:rPr lang="en-US" sz="1600" i="1" dirty="0">
                <a:solidFill>
                  <a:schemeClr val="tx1"/>
                </a:solidFill>
              </a:rPr>
              <a:t>15. R2HC Research snapshot guidance and template</a:t>
            </a:r>
          </a:p>
          <a:p>
            <a:pPr marL="228600" lvl="1">
              <a:lnSpc>
                <a:spcPct val="90000"/>
              </a:lnSpc>
              <a:spcAft>
                <a:spcPts val="600"/>
              </a:spcAft>
            </a:pPr>
            <a:r>
              <a:rPr lang="en-US" sz="1600" i="1" dirty="0">
                <a:solidFill>
                  <a:schemeClr val="tx1"/>
                </a:solidFill>
              </a:rPr>
              <a:t>16. Examples of Research Snapshots </a:t>
            </a:r>
          </a:p>
          <a:p>
            <a:pPr marL="685800" lvl="2">
              <a:lnSpc>
                <a:spcPct val="90000"/>
              </a:lnSpc>
              <a:spcAft>
                <a:spcPts val="600"/>
              </a:spcAft>
            </a:pPr>
            <a:r>
              <a:rPr lang="en-US" sz="1600" i="1" dirty="0">
                <a:solidFill>
                  <a:schemeClr val="tx1"/>
                </a:solidFill>
              </a:rPr>
              <a:t>a. Psychological First Aid with Children (Portuguese Red Cross)</a:t>
            </a:r>
          </a:p>
          <a:p>
            <a:pPr marL="685800" lvl="2">
              <a:lnSpc>
                <a:spcPct val="90000"/>
              </a:lnSpc>
              <a:spcAft>
                <a:spcPts val="600"/>
              </a:spcAft>
            </a:pPr>
            <a:r>
              <a:rPr lang="en-US" sz="1600" i="1" dirty="0">
                <a:solidFill>
                  <a:schemeClr val="tx1"/>
                </a:solidFill>
              </a:rPr>
              <a:t>b. Child Friendly Spaces</a:t>
            </a:r>
          </a:p>
          <a:p>
            <a:pPr marL="685800" lvl="2">
              <a:lnSpc>
                <a:spcPct val="90000"/>
              </a:lnSpc>
              <a:spcAft>
                <a:spcPts val="600"/>
              </a:spcAft>
            </a:pPr>
            <a:r>
              <a:rPr lang="en-US" sz="1600" i="1" dirty="0">
                <a:solidFill>
                  <a:schemeClr val="tx1"/>
                </a:solidFill>
              </a:rPr>
              <a:t>c. Mental Health of Informal Care Givers (Serbia Red Cross)</a:t>
            </a:r>
          </a:p>
          <a:p>
            <a:pPr marL="685800" lvl="2">
              <a:lnSpc>
                <a:spcPct val="90000"/>
              </a:lnSpc>
              <a:spcAft>
                <a:spcPts val="600"/>
              </a:spcAft>
            </a:pPr>
            <a:r>
              <a:rPr lang="en-US" sz="1600" i="1" dirty="0">
                <a:solidFill>
                  <a:schemeClr val="tx1"/>
                </a:solidFill>
              </a:rPr>
              <a:t>d. Long-term care of older persons and persons with disabilities (Serbia Red Cross)</a:t>
            </a:r>
          </a:p>
          <a:p>
            <a:pPr marL="685800" lvl="2">
              <a:lnSpc>
                <a:spcPct val="90000"/>
              </a:lnSpc>
              <a:spcAft>
                <a:spcPts val="600"/>
              </a:spcAft>
            </a:pPr>
            <a:r>
              <a:rPr lang="en-US" sz="1600" i="1" dirty="0">
                <a:solidFill>
                  <a:schemeClr val="tx1"/>
                </a:solidFill>
              </a:rPr>
              <a:t>e. Violence against older women (Serbia Red Cross)</a:t>
            </a:r>
          </a:p>
          <a:p>
            <a:pPr marL="228600" lvl="1">
              <a:lnSpc>
                <a:spcPct val="90000"/>
              </a:lnSpc>
              <a:spcAft>
                <a:spcPts val="600"/>
              </a:spcAft>
            </a:pPr>
            <a:r>
              <a:rPr lang="en-US" sz="1600" i="1" dirty="0">
                <a:solidFill>
                  <a:schemeClr val="tx1"/>
                </a:solidFill>
              </a:rPr>
              <a:t>17. Example of a MHPSS evaluation using qualitative data published in a peer reviewed journal.</a:t>
            </a:r>
          </a:p>
        </p:txBody>
      </p:sp>
    </p:spTree>
    <p:extLst>
      <p:ext uri="{BB962C8B-B14F-4D97-AF65-F5344CB8AC3E}">
        <p14:creationId xmlns:p14="http://schemas.microsoft.com/office/powerpoint/2010/main" val="2176345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5C0DA3-6D72-EB63-2675-D632AB9AAC20}"/>
              </a:ext>
            </a:extLst>
          </p:cNvPr>
          <p:cNvSpPr>
            <a:spLocks noGrp="1"/>
          </p:cNvSpPr>
          <p:nvPr>
            <p:ph type="title"/>
          </p:nvPr>
        </p:nvSpPr>
        <p:spPr>
          <a:xfrm>
            <a:off x="572493" y="238539"/>
            <a:ext cx="11018520" cy="1434415"/>
          </a:xfrm>
        </p:spPr>
        <p:txBody>
          <a:bodyPr anchor="b">
            <a:normAutofit/>
          </a:bodyPr>
          <a:lstStyle/>
          <a:p>
            <a:r>
              <a:rPr lang="en-GB" sz="5400"/>
              <a:t>Overview of the project</a:t>
            </a:r>
          </a:p>
        </p:txBody>
      </p:sp>
      <p:sp>
        <p:nvSpPr>
          <p:cNvPr id="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BF7454-9DD7-D7AF-7796-E4FE794C7C56}"/>
              </a:ext>
            </a:extLst>
          </p:cNvPr>
          <p:cNvSpPr>
            <a:spLocks noGrp="1"/>
          </p:cNvSpPr>
          <p:nvPr>
            <p:ph idx="1"/>
          </p:nvPr>
        </p:nvSpPr>
        <p:spPr>
          <a:xfrm>
            <a:off x="572493" y="2071316"/>
            <a:ext cx="7628972" cy="4529856"/>
          </a:xfrm>
        </p:spPr>
        <p:txBody>
          <a:bodyPr anchor="t">
            <a:normAutofit fontScale="92500" lnSpcReduction="20000"/>
          </a:bodyPr>
          <a:lstStyle/>
          <a:p>
            <a:r>
              <a:rPr lang="en-GB" sz="2200" dirty="0"/>
              <a:t>MHPSS Roadmap Working Group 4 </a:t>
            </a:r>
          </a:p>
          <a:p>
            <a:pPr lvl="1"/>
            <a:r>
              <a:rPr lang="en-GB" sz="1800" dirty="0"/>
              <a:t>To demonstrate the impact of, and strengthen the evidence for, MHPSS interventions through research, monitoring and evaluation</a:t>
            </a:r>
          </a:p>
          <a:p>
            <a:r>
              <a:rPr lang="en-GB" sz="2200" dirty="0"/>
              <a:t>Aims of project</a:t>
            </a:r>
          </a:p>
          <a:p>
            <a:pPr lvl="1"/>
            <a:r>
              <a:rPr lang="en-GB" sz="1800" dirty="0"/>
              <a:t>To map the current situation regarding MHPSS evidence-building within the Movement</a:t>
            </a:r>
          </a:p>
          <a:p>
            <a:pPr lvl="1"/>
            <a:r>
              <a:rPr lang="en-GB" sz="1800" dirty="0"/>
              <a:t>To produce a set of practical tools to support NSs to plan and implement MHPSS-focused research projects and M&amp;E activities</a:t>
            </a:r>
          </a:p>
          <a:p>
            <a:r>
              <a:rPr lang="en-GB" sz="2200" dirty="0"/>
              <a:t>Methodological approaches</a:t>
            </a:r>
          </a:p>
          <a:p>
            <a:pPr lvl="1"/>
            <a:r>
              <a:rPr lang="en-GB" sz="1800" dirty="0"/>
              <a:t>Desk review (including analysis of 2019 and 2021 Roadmap survey data)</a:t>
            </a:r>
          </a:p>
          <a:p>
            <a:pPr lvl="1"/>
            <a:r>
              <a:rPr lang="en-GB" sz="1800" dirty="0"/>
              <a:t>Key informant interviews (39)</a:t>
            </a:r>
          </a:p>
          <a:p>
            <a:r>
              <a:rPr lang="en-GB" sz="2200" dirty="0"/>
              <a:t>Outputs</a:t>
            </a:r>
          </a:p>
          <a:p>
            <a:pPr lvl="1"/>
            <a:r>
              <a:rPr lang="en-GB" sz="1800" dirty="0"/>
              <a:t>Repository of resources to support MHPSS evidence-building activities within the Movement</a:t>
            </a:r>
          </a:p>
          <a:p>
            <a:pPr lvl="1"/>
            <a:r>
              <a:rPr lang="en-GB" sz="1800" dirty="0"/>
              <a:t>Report to provide a rationale for the materials included in the repository</a:t>
            </a:r>
          </a:p>
          <a:p>
            <a:r>
              <a:rPr lang="en-GB" sz="2200" dirty="0"/>
              <a:t>Use of terms</a:t>
            </a:r>
          </a:p>
          <a:p>
            <a:pPr lvl="1"/>
            <a:r>
              <a:rPr lang="en-GB" sz="1800" dirty="0"/>
              <a:t>‘Evidence-building’</a:t>
            </a:r>
          </a:p>
          <a:p>
            <a:endParaRPr lang="en-GB" sz="1700" dirty="0"/>
          </a:p>
        </p:txBody>
      </p:sp>
      <p:pic>
        <p:nvPicPr>
          <p:cNvPr id="9" name="Picture 8" descr="A road with colorful pins on it&#10;&#10;Description automatically generated">
            <a:extLst>
              <a:ext uri="{FF2B5EF4-FFF2-40B4-BE49-F238E27FC236}">
                <a16:creationId xmlns:a16="http://schemas.microsoft.com/office/drawing/2014/main" id="{23EB21B8-41FD-2422-DABE-829E2EA371C1}"/>
              </a:ext>
            </a:extLst>
          </p:cNvPr>
          <p:cNvPicPr>
            <a:picLocks noChangeAspect="1"/>
          </p:cNvPicPr>
          <p:nvPr/>
        </p:nvPicPr>
        <p:blipFill rotWithShape="1">
          <a:blip r:embed="rId3">
            <a:extLst>
              <a:ext uri="{28A0092B-C50C-407E-A947-70E740481C1C}">
                <a14:useLocalDpi xmlns:a14="http://schemas.microsoft.com/office/drawing/2010/main" val="0"/>
              </a:ext>
            </a:extLst>
          </a:blip>
          <a:srcRect l="4487" r="26005" b="2"/>
          <a:stretch/>
        </p:blipFill>
        <p:spPr>
          <a:xfrm>
            <a:off x="8435663" y="2314273"/>
            <a:ext cx="3183844" cy="3309425"/>
          </a:xfrm>
          <a:prstGeom prst="rect">
            <a:avLst/>
          </a:prstGeom>
        </p:spPr>
      </p:pic>
    </p:spTree>
    <p:extLst>
      <p:ext uri="{BB962C8B-B14F-4D97-AF65-F5344CB8AC3E}">
        <p14:creationId xmlns:p14="http://schemas.microsoft.com/office/powerpoint/2010/main" val="1352299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EB7FA1A-F5D6-0A95-598A-1F6BF8C109FD}"/>
              </a:ext>
            </a:extLst>
          </p:cNvPr>
          <p:cNvSpPr>
            <a:spLocks noGrp="1"/>
          </p:cNvSpPr>
          <p:nvPr>
            <p:ph type="title"/>
          </p:nvPr>
        </p:nvSpPr>
        <p:spPr>
          <a:xfrm>
            <a:off x="572493" y="238539"/>
            <a:ext cx="11018520" cy="1434415"/>
          </a:xfrm>
        </p:spPr>
        <p:txBody>
          <a:bodyPr anchor="b">
            <a:normAutofit/>
          </a:bodyPr>
          <a:lstStyle/>
          <a:p>
            <a:r>
              <a:rPr lang="en-GB" sz="4600"/>
              <a:t>Building and using MHPSS evidence within the Movement: The current situation</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9F5225-9979-3170-384B-59CD22C04268}"/>
              </a:ext>
            </a:extLst>
          </p:cNvPr>
          <p:cNvSpPr>
            <a:spLocks noGrp="1"/>
          </p:cNvSpPr>
          <p:nvPr>
            <p:ph idx="1"/>
          </p:nvPr>
        </p:nvSpPr>
        <p:spPr>
          <a:xfrm>
            <a:off x="572493" y="2071316"/>
            <a:ext cx="6713552" cy="4402220"/>
          </a:xfrm>
        </p:spPr>
        <p:txBody>
          <a:bodyPr anchor="t">
            <a:normAutofit lnSpcReduction="10000"/>
          </a:bodyPr>
          <a:lstStyle/>
          <a:p>
            <a:r>
              <a:rPr lang="en-GB" sz="1800" dirty="0"/>
              <a:t>Building and using evidence around MHPSS activities and services is not a priority within the RCRC Movement, </a:t>
            </a:r>
          </a:p>
          <a:p>
            <a:pPr lvl="1"/>
            <a:r>
              <a:rPr lang="en-GB" sz="1600" i="1" dirty="0"/>
              <a:t>We’re very operational. We’re focused on delivering services rather than the higher level ‘did this work?’ questions. (Key informant)</a:t>
            </a:r>
          </a:p>
          <a:p>
            <a:r>
              <a:rPr lang="en-GB" sz="1800" dirty="0"/>
              <a:t>This reflects the situation in humanitarian organisations more broadly</a:t>
            </a:r>
          </a:p>
          <a:p>
            <a:pPr lvl="1"/>
            <a:r>
              <a:rPr lang="en-GB" sz="1600" i="1" dirty="0"/>
              <a:t>A culture of ‘we need immediate action’ has contributed to a certain acceptance of ‘quick and dirty’ data-gathering to underpin needs analysis, implementation, and evaluation. In addition, the humanitarian domain often is normative and agencies derive their legitimacy and credibility by making reference to their principles rather than to their evidence-based approaches. </a:t>
            </a:r>
            <a:r>
              <a:rPr lang="en-GB" sz="1600" dirty="0"/>
              <a:t>(</a:t>
            </a:r>
            <a:r>
              <a:rPr lang="en-GB" sz="1600" i="1" dirty="0" err="1"/>
              <a:t>Dijkzeul</a:t>
            </a:r>
            <a:r>
              <a:rPr lang="en-GB" sz="1600" i="1" dirty="0"/>
              <a:t> et al, 2013</a:t>
            </a:r>
            <a:r>
              <a:rPr lang="en-GB" sz="1600" dirty="0"/>
              <a:t>) </a:t>
            </a:r>
          </a:p>
          <a:p>
            <a:r>
              <a:rPr lang="en-GB" sz="1800" dirty="0"/>
              <a:t>The consequences of this include:</a:t>
            </a:r>
          </a:p>
          <a:p>
            <a:pPr lvl="1">
              <a:spcBef>
                <a:spcPts val="0"/>
              </a:spcBef>
            </a:pPr>
            <a:r>
              <a:rPr lang="en-GB" sz="1800" dirty="0"/>
              <a:t>Potential for harm</a:t>
            </a:r>
          </a:p>
          <a:p>
            <a:pPr lvl="1">
              <a:spcBef>
                <a:spcPts val="0"/>
              </a:spcBef>
            </a:pPr>
            <a:r>
              <a:rPr lang="en-GB" sz="1800" dirty="0"/>
              <a:t>Ineffective and inefficient use of resources (financial, human and other)</a:t>
            </a:r>
          </a:p>
          <a:p>
            <a:pPr lvl="1">
              <a:spcBef>
                <a:spcPts val="0"/>
              </a:spcBef>
            </a:pPr>
            <a:r>
              <a:rPr lang="en-GB" sz="1800" dirty="0"/>
              <a:t>Difficult to make the case for funding of MHPSS services and activities</a:t>
            </a:r>
          </a:p>
        </p:txBody>
      </p:sp>
      <p:pic>
        <p:nvPicPr>
          <p:cNvPr id="6" name="Picture 5" descr="A group of people having a discussion&#10;&#10;Description automatically generated">
            <a:extLst>
              <a:ext uri="{FF2B5EF4-FFF2-40B4-BE49-F238E27FC236}">
                <a16:creationId xmlns:a16="http://schemas.microsoft.com/office/drawing/2014/main" id="{A470594A-A157-8428-22B4-B5B64D1D90B6}"/>
              </a:ext>
            </a:extLst>
          </p:cNvPr>
          <p:cNvPicPr>
            <a:picLocks noChangeAspect="1"/>
          </p:cNvPicPr>
          <p:nvPr/>
        </p:nvPicPr>
        <p:blipFill rotWithShape="1">
          <a:blip r:embed="rId3">
            <a:extLst>
              <a:ext uri="{28A0092B-C50C-407E-A947-70E740481C1C}">
                <a14:useLocalDpi xmlns:a14="http://schemas.microsoft.com/office/drawing/2010/main" val="0"/>
              </a:ext>
            </a:extLst>
          </a:blip>
          <a:srcRect l="42113" r="3530" b="-1"/>
          <a:stretch/>
        </p:blipFill>
        <p:spPr>
          <a:xfrm>
            <a:off x="7675658" y="2093976"/>
            <a:ext cx="3941064" cy="4096512"/>
          </a:xfrm>
          <a:prstGeom prst="rect">
            <a:avLst/>
          </a:prstGeom>
        </p:spPr>
      </p:pic>
    </p:spTree>
    <p:extLst>
      <p:ext uri="{BB962C8B-B14F-4D97-AF65-F5344CB8AC3E}">
        <p14:creationId xmlns:p14="http://schemas.microsoft.com/office/powerpoint/2010/main" val="897876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F993-3E04-D173-C65C-63DEA3DE7F53}"/>
              </a:ext>
            </a:extLst>
          </p:cNvPr>
          <p:cNvSpPr>
            <a:spLocks noGrp="1"/>
          </p:cNvSpPr>
          <p:nvPr>
            <p:ph type="title"/>
          </p:nvPr>
        </p:nvSpPr>
        <p:spPr/>
        <p:txBody>
          <a:bodyPr/>
          <a:lstStyle/>
          <a:p>
            <a:r>
              <a:rPr lang="en-GB" dirty="0"/>
              <a:t>Barriers to MHPSS evidence-building</a:t>
            </a:r>
          </a:p>
        </p:txBody>
      </p:sp>
      <p:sp>
        <p:nvSpPr>
          <p:cNvPr id="4" name="Text Placeholder 3">
            <a:extLst>
              <a:ext uri="{FF2B5EF4-FFF2-40B4-BE49-F238E27FC236}">
                <a16:creationId xmlns:a16="http://schemas.microsoft.com/office/drawing/2014/main" id="{677847E5-68AF-9288-DF7A-0303DB1AFE96}"/>
              </a:ext>
            </a:extLst>
          </p:cNvPr>
          <p:cNvSpPr>
            <a:spLocks noGrp="1"/>
          </p:cNvSpPr>
          <p:nvPr>
            <p:ph type="body" idx="1"/>
          </p:nvPr>
        </p:nvSpPr>
        <p:spPr>
          <a:xfrm>
            <a:off x="836612" y="1883602"/>
            <a:ext cx="5157787" cy="316449"/>
          </a:xfrm>
        </p:spPr>
        <p:txBody>
          <a:bodyPr>
            <a:normAutofit fontScale="77500" lnSpcReduction="20000"/>
          </a:bodyPr>
          <a:lstStyle/>
          <a:p>
            <a:r>
              <a:rPr lang="en-GB" dirty="0"/>
              <a:t>General</a:t>
            </a:r>
          </a:p>
        </p:txBody>
      </p:sp>
      <p:pic>
        <p:nvPicPr>
          <p:cNvPr id="9" name="Content Placeholder 8" descr="A diagram of a diagram&#10;&#10;Description automatically generated">
            <a:extLst>
              <a:ext uri="{FF2B5EF4-FFF2-40B4-BE49-F238E27FC236}">
                <a16:creationId xmlns:a16="http://schemas.microsoft.com/office/drawing/2014/main" id="{85098F07-D6F5-7B7D-44BA-0C923E37AC7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6155" t="7659" r="6346" b="7327"/>
          <a:stretch/>
        </p:blipFill>
        <p:spPr>
          <a:xfrm>
            <a:off x="205608" y="2191474"/>
            <a:ext cx="5788789" cy="3638828"/>
          </a:xfrm>
          <a:ln>
            <a:solidFill>
              <a:schemeClr val="tx1"/>
            </a:solidFill>
          </a:ln>
        </p:spPr>
      </p:pic>
      <p:sp>
        <p:nvSpPr>
          <p:cNvPr id="6" name="Text Placeholder 5">
            <a:extLst>
              <a:ext uri="{FF2B5EF4-FFF2-40B4-BE49-F238E27FC236}">
                <a16:creationId xmlns:a16="http://schemas.microsoft.com/office/drawing/2014/main" id="{7DC6807F-FA4E-7ACE-ACA1-1E0ABFFA6F6B}"/>
              </a:ext>
            </a:extLst>
          </p:cNvPr>
          <p:cNvSpPr>
            <a:spLocks noGrp="1"/>
          </p:cNvSpPr>
          <p:nvPr>
            <p:ph type="body" sz="quarter" idx="3"/>
          </p:nvPr>
        </p:nvSpPr>
        <p:spPr>
          <a:xfrm>
            <a:off x="6172200" y="1849862"/>
            <a:ext cx="5183188" cy="316449"/>
          </a:xfrm>
        </p:spPr>
        <p:txBody>
          <a:bodyPr>
            <a:normAutofit fontScale="77500" lnSpcReduction="20000"/>
          </a:bodyPr>
          <a:lstStyle/>
          <a:p>
            <a:r>
              <a:rPr lang="en-GB" dirty="0"/>
              <a:t>MHPSS-specific</a:t>
            </a:r>
          </a:p>
        </p:txBody>
      </p:sp>
      <p:pic>
        <p:nvPicPr>
          <p:cNvPr id="11" name="Content Placeholder 10" descr="A diagram of a company's process&#10;&#10;Description automatically generated with medium confidence">
            <a:extLst>
              <a:ext uri="{FF2B5EF4-FFF2-40B4-BE49-F238E27FC236}">
                <a16:creationId xmlns:a16="http://schemas.microsoft.com/office/drawing/2014/main" id="{3D97BC8A-54C0-7039-5833-C77700A47F32}"/>
              </a:ext>
            </a:extLst>
          </p:cNvPr>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l="7939"/>
          <a:stretch/>
        </p:blipFill>
        <p:spPr>
          <a:xfrm>
            <a:off x="6197603" y="2143995"/>
            <a:ext cx="5788789" cy="3661145"/>
          </a:xfrm>
          <a:ln>
            <a:solidFill>
              <a:schemeClr val="tx1"/>
            </a:solidFill>
          </a:ln>
        </p:spPr>
      </p:pic>
    </p:spTree>
    <p:extLst>
      <p:ext uri="{BB962C8B-B14F-4D97-AF65-F5344CB8AC3E}">
        <p14:creationId xmlns:p14="http://schemas.microsoft.com/office/powerpoint/2010/main" val="120142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F5FBC2-999B-7211-1317-A86BDFAED140}"/>
              </a:ext>
            </a:extLst>
          </p:cNvPr>
          <p:cNvSpPr>
            <a:spLocks noGrp="1"/>
          </p:cNvSpPr>
          <p:nvPr>
            <p:ph type="title"/>
          </p:nvPr>
        </p:nvSpPr>
        <p:spPr>
          <a:xfrm>
            <a:off x="572493" y="238539"/>
            <a:ext cx="11018520" cy="1434415"/>
          </a:xfrm>
        </p:spPr>
        <p:txBody>
          <a:bodyPr anchor="b">
            <a:normAutofit/>
          </a:bodyPr>
          <a:lstStyle/>
          <a:p>
            <a:r>
              <a:rPr lang="en-GB" sz="4600"/>
              <a:t>Using MHPSS evidence to create change: ICRC</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994F97-D5FE-5D43-9749-BE01011A0242}"/>
              </a:ext>
            </a:extLst>
          </p:cNvPr>
          <p:cNvSpPr>
            <a:spLocks noGrp="1"/>
          </p:cNvSpPr>
          <p:nvPr>
            <p:ph idx="1"/>
          </p:nvPr>
        </p:nvSpPr>
        <p:spPr>
          <a:xfrm>
            <a:off x="572493" y="2071316"/>
            <a:ext cx="7667498" cy="4119172"/>
          </a:xfrm>
        </p:spPr>
        <p:txBody>
          <a:bodyPr anchor="t">
            <a:normAutofit/>
          </a:bodyPr>
          <a:lstStyle/>
          <a:p>
            <a:r>
              <a:rPr lang="en-GB" sz="1900" dirty="0"/>
              <a:t>Analysis of ICRC’s MHPSS M&amp;E data found that for individuals with acute financial needs resulting from exposure to violence, MHPSS outcomes cannot be achieved unless financial needs are addressed in parallel with the psychological support. </a:t>
            </a:r>
          </a:p>
          <a:p>
            <a:r>
              <a:rPr lang="en-GB" sz="1900" dirty="0"/>
              <a:t>The authors recommended a more systematic inclusion of a financial component of projects for victims of violence, along with regular monitoring of MHPSS outcomes of financial support. </a:t>
            </a:r>
          </a:p>
          <a:p>
            <a:r>
              <a:rPr lang="en-GB" sz="1900" dirty="0"/>
              <a:t>The findings were used to advocate internally with the management and Economic Security department to include victims of violence in their projects. As a result, victims of violence did become systematically included in economic activities, including Cash and Voucher Assistance (CVA).</a:t>
            </a:r>
          </a:p>
        </p:txBody>
      </p:sp>
      <p:pic>
        <p:nvPicPr>
          <p:cNvPr id="6" name="Picture 5" descr="A red cross in a circle with black text&#10;&#10;Description automatically generated">
            <a:extLst>
              <a:ext uri="{FF2B5EF4-FFF2-40B4-BE49-F238E27FC236}">
                <a16:creationId xmlns:a16="http://schemas.microsoft.com/office/drawing/2014/main" id="{7FDB8381-2876-D01D-0C80-90FA31DD9F01}"/>
              </a:ext>
            </a:extLst>
          </p:cNvPr>
          <p:cNvPicPr>
            <a:picLocks noChangeAspect="1"/>
          </p:cNvPicPr>
          <p:nvPr/>
        </p:nvPicPr>
        <p:blipFill rotWithShape="1">
          <a:blip r:embed="rId3">
            <a:extLst>
              <a:ext uri="{28A0092B-C50C-407E-A947-70E740481C1C}">
                <a14:useLocalDpi xmlns:a14="http://schemas.microsoft.com/office/drawing/2010/main" val="0"/>
              </a:ext>
            </a:extLst>
          </a:blip>
          <a:srcRect l="3795" r="-3" b="-3"/>
          <a:stretch/>
        </p:blipFill>
        <p:spPr>
          <a:xfrm>
            <a:off x="8703992" y="2093976"/>
            <a:ext cx="2912729" cy="3027616"/>
          </a:xfrm>
          <a:prstGeom prst="rect">
            <a:avLst/>
          </a:prstGeom>
        </p:spPr>
      </p:pic>
    </p:spTree>
    <p:extLst>
      <p:ext uri="{BB962C8B-B14F-4D97-AF65-F5344CB8AC3E}">
        <p14:creationId xmlns:p14="http://schemas.microsoft.com/office/powerpoint/2010/main" val="98597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0D5F168-65D1-9A73-BB45-EDA365DDE9E5}"/>
              </a:ext>
            </a:extLst>
          </p:cNvPr>
          <p:cNvSpPr>
            <a:spLocks noGrp="1"/>
          </p:cNvSpPr>
          <p:nvPr>
            <p:ph type="title"/>
          </p:nvPr>
        </p:nvSpPr>
        <p:spPr>
          <a:xfrm>
            <a:off x="572493" y="238539"/>
            <a:ext cx="11018520" cy="1434415"/>
          </a:xfrm>
        </p:spPr>
        <p:txBody>
          <a:bodyPr anchor="b">
            <a:normAutofit/>
          </a:bodyPr>
          <a:lstStyle/>
          <a:p>
            <a:r>
              <a:rPr lang="en-GB" sz="4600"/>
              <a:t>Using MHPSS evidence to create change: Lesotho Red Cross</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108E4C-1354-30AB-9BF8-047A1B33AAD9}"/>
              </a:ext>
            </a:extLst>
          </p:cNvPr>
          <p:cNvSpPr>
            <a:spLocks noGrp="1"/>
          </p:cNvSpPr>
          <p:nvPr>
            <p:ph idx="1"/>
          </p:nvPr>
        </p:nvSpPr>
        <p:spPr>
          <a:xfrm>
            <a:off x="572493" y="2071316"/>
            <a:ext cx="7831282" cy="4363150"/>
          </a:xfrm>
        </p:spPr>
        <p:txBody>
          <a:bodyPr anchor="t">
            <a:normAutofit/>
          </a:bodyPr>
          <a:lstStyle/>
          <a:p>
            <a:r>
              <a:rPr lang="en-GB" sz="1600" dirty="0"/>
              <a:t>The NS is at an early stage in strengthening systems around MHPSS.</a:t>
            </a:r>
          </a:p>
          <a:p>
            <a:r>
              <a:rPr lang="en-GB" sz="1600" dirty="0"/>
              <a:t>MHPSS focal point, </a:t>
            </a:r>
            <a:r>
              <a:rPr lang="en-GB" sz="1600" dirty="0" err="1"/>
              <a:t>Lintle</a:t>
            </a:r>
            <a:r>
              <a:rPr lang="en-GB" sz="1600" dirty="0"/>
              <a:t> </a:t>
            </a:r>
            <a:r>
              <a:rPr lang="en-GB" sz="1600" dirty="0" err="1"/>
              <a:t>Mathosi</a:t>
            </a:r>
            <a:r>
              <a:rPr lang="en-GB" sz="1600" dirty="0"/>
              <a:t>, developed a short survey to learn more about staff and volunteer needs in terms of providing MHPSS support.</a:t>
            </a:r>
          </a:p>
          <a:p>
            <a:r>
              <a:rPr lang="en-GB" sz="1600" dirty="0"/>
              <a:t>Identified gaps not only in confidence and competence, but in terms of the staff and volunteers’ own wellbeing.</a:t>
            </a:r>
          </a:p>
          <a:p>
            <a:r>
              <a:rPr lang="en-GB" sz="1600" dirty="0"/>
              <a:t>Findings were presented to managers within NS who mobilised resources to address the issues raised.</a:t>
            </a:r>
          </a:p>
          <a:p>
            <a:pPr lvl="1"/>
            <a:r>
              <a:rPr lang="en-GB" sz="1600" dirty="0"/>
              <a:t>All staff and volunteers in contact with community members have been trained to have supportive conversations (PFA) and make referrals</a:t>
            </a:r>
          </a:p>
          <a:p>
            <a:pPr lvl="1"/>
            <a:r>
              <a:rPr lang="en-GB" sz="1600" dirty="0"/>
              <a:t>The whole management team and some external partners came together for a workshop to develop a MHPSS action plan for the NS.</a:t>
            </a:r>
          </a:p>
          <a:p>
            <a:r>
              <a:rPr lang="en-GB" sz="1600" dirty="0" err="1"/>
              <a:t>Lintle</a:t>
            </a:r>
            <a:r>
              <a:rPr lang="en-GB" sz="1600" dirty="0"/>
              <a:t> says ‘</a:t>
            </a:r>
            <a:r>
              <a:rPr lang="en-GB" sz="1600" i="1" dirty="0"/>
              <a:t>Staff and volunteer mental health and wellbeing was not prioritised until the survey came and showed that there are MHPSS issues amongst staff and volunteers. The survey gave me confidence and credibility to advocate for MHPSS. It was something small but it was very impactful</a:t>
            </a:r>
            <a:r>
              <a:rPr lang="en-GB" sz="1600" dirty="0"/>
              <a:t>’. </a:t>
            </a:r>
          </a:p>
        </p:txBody>
      </p:sp>
      <p:pic>
        <p:nvPicPr>
          <p:cNvPr id="16" name="Picture 15" descr="A person in a red vest&#10;&#10;Description automatically generated">
            <a:extLst>
              <a:ext uri="{FF2B5EF4-FFF2-40B4-BE49-F238E27FC236}">
                <a16:creationId xmlns:a16="http://schemas.microsoft.com/office/drawing/2014/main" id="{02A197B7-8186-BADA-3934-5D940601BB60}"/>
              </a:ext>
            </a:extLst>
          </p:cNvPr>
          <p:cNvPicPr>
            <a:picLocks noChangeAspect="1"/>
          </p:cNvPicPr>
          <p:nvPr/>
        </p:nvPicPr>
        <p:blipFill rotWithShape="1">
          <a:blip r:embed="rId3">
            <a:extLst>
              <a:ext uri="{28A0092B-C50C-407E-A947-70E740481C1C}">
                <a14:useLocalDpi xmlns:a14="http://schemas.microsoft.com/office/drawing/2010/main" val="0"/>
              </a:ext>
            </a:extLst>
          </a:blip>
          <a:srcRect l="43368" t="30203" r="20735" b="16021"/>
          <a:stretch/>
        </p:blipFill>
        <p:spPr>
          <a:xfrm>
            <a:off x="9491003" y="1911493"/>
            <a:ext cx="2461847" cy="3687997"/>
          </a:xfrm>
          <a:prstGeom prst="rect">
            <a:avLst/>
          </a:prstGeom>
        </p:spPr>
      </p:pic>
      <p:pic>
        <p:nvPicPr>
          <p:cNvPr id="8" name="Picture 7" descr="A red cross logo with black text&#10;&#10;Description automatically generated">
            <a:extLst>
              <a:ext uri="{FF2B5EF4-FFF2-40B4-BE49-F238E27FC236}">
                <a16:creationId xmlns:a16="http://schemas.microsoft.com/office/drawing/2014/main" id="{76F4F197-651E-092F-87BF-225CCA201419}"/>
              </a:ext>
            </a:extLst>
          </p:cNvPr>
          <p:cNvPicPr>
            <a:picLocks noChangeAspect="1"/>
          </p:cNvPicPr>
          <p:nvPr/>
        </p:nvPicPr>
        <p:blipFill rotWithShape="1">
          <a:blip r:embed="rId4">
            <a:extLst>
              <a:ext uri="{28A0092B-C50C-407E-A947-70E740481C1C}">
                <a14:useLocalDpi xmlns:a14="http://schemas.microsoft.com/office/drawing/2010/main" val="0"/>
              </a:ext>
            </a:extLst>
          </a:blip>
          <a:srcRect l="15049" t="11370" r="15403" b="7807"/>
          <a:stretch/>
        </p:blipFill>
        <p:spPr>
          <a:xfrm>
            <a:off x="8623495" y="4797083"/>
            <a:ext cx="2504049" cy="1930699"/>
          </a:xfrm>
          <a:prstGeom prst="rect">
            <a:avLst/>
          </a:prstGeom>
        </p:spPr>
      </p:pic>
    </p:spTree>
    <p:extLst>
      <p:ext uri="{BB962C8B-B14F-4D97-AF65-F5344CB8AC3E}">
        <p14:creationId xmlns:p14="http://schemas.microsoft.com/office/powerpoint/2010/main" val="380723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F993-3E04-D173-C65C-63DEA3DE7F53}"/>
              </a:ext>
            </a:extLst>
          </p:cNvPr>
          <p:cNvSpPr>
            <a:spLocks noGrp="1"/>
          </p:cNvSpPr>
          <p:nvPr>
            <p:ph type="title"/>
          </p:nvPr>
        </p:nvSpPr>
        <p:spPr/>
        <p:txBody>
          <a:bodyPr/>
          <a:lstStyle/>
          <a:p>
            <a:r>
              <a:rPr lang="en-GB" dirty="0"/>
              <a:t>Factors facilitating MHPSS evidence-building</a:t>
            </a:r>
          </a:p>
        </p:txBody>
      </p:sp>
      <p:pic>
        <p:nvPicPr>
          <p:cNvPr id="23" name="Picture 22" descr="A diagram of a culture that values evidence building&#10;&#10;Description automatically generated">
            <a:extLst>
              <a:ext uri="{FF2B5EF4-FFF2-40B4-BE49-F238E27FC236}">
                <a16:creationId xmlns:a16="http://schemas.microsoft.com/office/drawing/2014/main" id="{93BB001A-42B4-8621-865C-A65005627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550" y="1260475"/>
            <a:ext cx="9486900" cy="5336381"/>
          </a:xfrm>
          <a:prstGeom prst="rect">
            <a:avLst/>
          </a:prstGeom>
        </p:spPr>
      </p:pic>
    </p:spTree>
    <p:extLst>
      <p:ext uri="{BB962C8B-B14F-4D97-AF65-F5344CB8AC3E}">
        <p14:creationId xmlns:p14="http://schemas.microsoft.com/office/powerpoint/2010/main" val="1371873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1">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5E06445-0688-83AD-C3B3-DDA8932F949F}"/>
              </a:ext>
            </a:extLst>
          </p:cNvPr>
          <p:cNvSpPr>
            <a:spLocks noGrp="1"/>
          </p:cNvSpPr>
          <p:nvPr>
            <p:ph type="title"/>
          </p:nvPr>
        </p:nvSpPr>
        <p:spPr>
          <a:xfrm>
            <a:off x="838200" y="673770"/>
            <a:ext cx="3220329" cy="2027227"/>
          </a:xfrm>
        </p:spPr>
        <p:txBody>
          <a:bodyPr vert="horz" lIns="91440" tIns="45720" rIns="91440" bIns="45720" rtlCol="0" anchor="t">
            <a:normAutofit/>
          </a:bodyPr>
          <a:lstStyle/>
          <a:p>
            <a:r>
              <a:rPr lang="en-US" sz="3400" kern="1200">
                <a:solidFill>
                  <a:srgbClr val="FFFFFF"/>
                </a:solidFill>
                <a:latin typeface="+mj-lt"/>
                <a:ea typeface="+mj-ea"/>
                <a:cs typeface="+mj-cs"/>
              </a:rPr>
              <a:t>Creating a shift towards MHPSS evidence-building</a:t>
            </a:r>
          </a:p>
        </p:txBody>
      </p:sp>
      <p:sp>
        <p:nvSpPr>
          <p:cNvPr id="3" name="Content Placeholder 2">
            <a:extLst>
              <a:ext uri="{FF2B5EF4-FFF2-40B4-BE49-F238E27FC236}">
                <a16:creationId xmlns:a16="http://schemas.microsoft.com/office/drawing/2014/main" id="{FD1D3809-864B-010C-BC89-3454764030A9}"/>
              </a:ext>
            </a:extLst>
          </p:cNvPr>
          <p:cNvSpPr>
            <a:spLocks noGrp="1"/>
          </p:cNvSpPr>
          <p:nvPr>
            <p:ph sz="half" idx="1"/>
          </p:nvPr>
        </p:nvSpPr>
        <p:spPr>
          <a:xfrm>
            <a:off x="1272009" y="4261296"/>
            <a:ext cx="4287127" cy="1922934"/>
          </a:xfrm>
        </p:spPr>
        <p:txBody>
          <a:bodyPr>
            <a:normAutofit/>
          </a:bodyPr>
          <a:lstStyle/>
          <a:p>
            <a:pPr marL="121158" indent="-121158" defTabSz="484632">
              <a:spcBef>
                <a:spcPts val="530"/>
              </a:spcBef>
            </a:pPr>
            <a:r>
              <a:rPr lang="en-GB" sz="2000" i="1" kern="1200" dirty="0">
                <a:solidFill>
                  <a:schemeClr val="tx1"/>
                </a:solidFill>
                <a:latin typeface="+mn-lt"/>
                <a:ea typeface="+mn-ea"/>
                <a:cs typeface="+mn-cs"/>
              </a:rPr>
              <a:t>‘We need to develop a culture within the Movement around the need for evidence’ </a:t>
            </a:r>
            <a:r>
              <a:rPr lang="en-GB" sz="2000" kern="1200" dirty="0">
                <a:solidFill>
                  <a:schemeClr val="tx1"/>
                </a:solidFill>
                <a:latin typeface="+mn-lt"/>
                <a:ea typeface="+mn-ea"/>
                <a:cs typeface="+mn-cs"/>
              </a:rPr>
              <a:t>(Key informant) </a:t>
            </a:r>
          </a:p>
          <a:p>
            <a:pPr marL="121158" indent="-121158" defTabSz="484632">
              <a:spcBef>
                <a:spcPts val="530"/>
              </a:spcBef>
            </a:pPr>
            <a:r>
              <a:rPr lang="en-GB" sz="2000" i="1" kern="1200" dirty="0">
                <a:solidFill>
                  <a:schemeClr val="tx1"/>
                </a:solidFill>
                <a:latin typeface="+mn-lt"/>
                <a:ea typeface="+mn-ea"/>
                <a:cs typeface="+mn-cs"/>
              </a:rPr>
              <a:t>‘We need to take baby steps, not rush it, because I want it to be sustainable’ </a:t>
            </a:r>
            <a:r>
              <a:rPr lang="en-GB" sz="2000" kern="1200" dirty="0">
                <a:solidFill>
                  <a:schemeClr val="tx1"/>
                </a:solidFill>
                <a:latin typeface="+mn-lt"/>
                <a:ea typeface="+mn-ea"/>
                <a:cs typeface="+mn-cs"/>
              </a:rPr>
              <a:t>(NS MHPSS focal point)</a:t>
            </a:r>
            <a:endParaRPr lang="en-GB" sz="4400" dirty="0"/>
          </a:p>
        </p:txBody>
      </p:sp>
      <p:sp>
        <p:nvSpPr>
          <p:cNvPr id="4" name="Rectangle: Rounded Corners 3">
            <a:extLst>
              <a:ext uri="{FF2B5EF4-FFF2-40B4-BE49-F238E27FC236}">
                <a16:creationId xmlns:a16="http://schemas.microsoft.com/office/drawing/2014/main" id="{857BDA03-05AE-5972-1B4F-DE98E9B1433E}"/>
              </a:ext>
            </a:extLst>
          </p:cNvPr>
          <p:cNvSpPr/>
          <p:nvPr/>
        </p:nvSpPr>
        <p:spPr>
          <a:xfrm>
            <a:off x="6096000" y="426027"/>
            <a:ext cx="5531427" cy="562148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1737" indent="-181737" defTabSz="484632">
              <a:buFont typeface="Arial" panose="020B0604020202020204" pitchFamily="34" charset="0"/>
              <a:buChar char="•"/>
            </a:pPr>
            <a:r>
              <a:rPr lang="en-GB" sz="2000" kern="1200" dirty="0">
                <a:solidFill>
                  <a:schemeClr val="lt1"/>
                </a:solidFill>
                <a:latin typeface="+mn-lt"/>
                <a:ea typeface="+mn-ea"/>
                <a:cs typeface="+mn-cs"/>
              </a:rPr>
              <a:t>Advocate for MHPSS evidence-building activities within your NS</a:t>
            </a:r>
          </a:p>
          <a:p>
            <a:pPr marL="181737" indent="-181737" defTabSz="484632">
              <a:spcBef>
                <a:spcPts val="1200"/>
              </a:spcBef>
              <a:buFont typeface="Arial" panose="020B0604020202020204" pitchFamily="34" charset="0"/>
              <a:buChar char="•"/>
            </a:pPr>
            <a:r>
              <a:rPr lang="en-GB" sz="2000" kern="1200" dirty="0">
                <a:solidFill>
                  <a:schemeClr val="lt1"/>
                </a:solidFill>
                <a:latin typeface="+mn-lt"/>
                <a:ea typeface="+mn-ea"/>
                <a:cs typeface="+mn-cs"/>
              </a:rPr>
              <a:t>Strengthen your own understanding of MHPSS evidence-building concepts and approaches</a:t>
            </a:r>
          </a:p>
          <a:p>
            <a:pPr marL="181737" indent="-181737" defTabSz="484632">
              <a:spcBef>
                <a:spcPts val="1200"/>
              </a:spcBef>
              <a:buFont typeface="Arial" panose="020B0604020202020204" pitchFamily="34" charset="0"/>
              <a:buChar char="•"/>
            </a:pPr>
            <a:r>
              <a:rPr lang="en-GB" sz="2000" kern="1200" dirty="0">
                <a:solidFill>
                  <a:schemeClr val="lt1"/>
                </a:solidFill>
                <a:latin typeface="+mn-lt"/>
                <a:ea typeface="+mn-ea"/>
                <a:cs typeface="+mn-cs"/>
              </a:rPr>
              <a:t>Start building partnerships and relationships</a:t>
            </a:r>
          </a:p>
          <a:p>
            <a:pPr marL="424053" lvl="1" indent="-181737" defTabSz="484632">
              <a:buFont typeface="Arial" panose="020B0604020202020204" pitchFamily="34" charset="0"/>
              <a:buChar char="•"/>
            </a:pPr>
            <a:r>
              <a:rPr lang="en-GB" sz="2000" kern="1200" dirty="0">
                <a:solidFill>
                  <a:schemeClr val="lt1"/>
                </a:solidFill>
                <a:latin typeface="+mn-lt"/>
                <a:ea typeface="+mn-ea"/>
                <a:cs typeface="+mn-cs"/>
              </a:rPr>
              <a:t>With research institutions and bodies both within and outside the Movement</a:t>
            </a:r>
          </a:p>
          <a:p>
            <a:pPr marL="424053" lvl="1" indent="-181737" defTabSz="484632">
              <a:buFont typeface="Arial" panose="020B0604020202020204" pitchFamily="34" charset="0"/>
              <a:buChar char="•"/>
            </a:pPr>
            <a:r>
              <a:rPr lang="en-GB" sz="2000" kern="1200" dirty="0">
                <a:solidFill>
                  <a:schemeClr val="lt1"/>
                </a:solidFill>
                <a:latin typeface="+mn-lt"/>
                <a:ea typeface="+mn-ea"/>
                <a:cs typeface="+mn-cs"/>
              </a:rPr>
              <a:t>With PMER teams in your NS</a:t>
            </a:r>
          </a:p>
          <a:p>
            <a:pPr marL="424053" lvl="1" indent="-181737" defTabSz="484632">
              <a:buFont typeface="Arial" panose="020B0604020202020204" pitchFamily="34" charset="0"/>
              <a:buChar char="•"/>
            </a:pPr>
            <a:r>
              <a:rPr lang="en-GB" sz="2000" kern="1200" dirty="0">
                <a:solidFill>
                  <a:schemeClr val="lt1"/>
                </a:solidFill>
                <a:latin typeface="+mn-lt"/>
                <a:ea typeface="+mn-ea"/>
                <a:cs typeface="+mn-cs"/>
              </a:rPr>
              <a:t>With MHPSS peers interested in evidence-building</a:t>
            </a:r>
          </a:p>
          <a:p>
            <a:pPr marL="181737" indent="-181737" defTabSz="484632">
              <a:spcBef>
                <a:spcPts val="1200"/>
              </a:spcBef>
              <a:buFont typeface="Arial" panose="020B0604020202020204" pitchFamily="34" charset="0"/>
              <a:buChar char="•"/>
            </a:pPr>
            <a:r>
              <a:rPr lang="en-GB" sz="2000" kern="1200" dirty="0">
                <a:solidFill>
                  <a:schemeClr val="lt1"/>
                </a:solidFill>
                <a:latin typeface="+mn-lt"/>
                <a:ea typeface="+mn-ea"/>
                <a:cs typeface="+mn-cs"/>
              </a:rPr>
              <a:t>Start identifying gaps in knowledge and developing research questions</a:t>
            </a:r>
            <a:endParaRPr lang="en-GB" sz="4400" dirty="0"/>
          </a:p>
        </p:txBody>
      </p:sp>
    </p:spTree>
    <p:extLst>
      <p:ext uri="{BB962C8B-B14F-4D97-AF65-F5344CB8AC3E}">
        <p14:creationId xmlns:p14="http://schemas.microsoft.com/office/powerpoint/2010/main" val="895117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8115F2-7C57-F2FE-7731-8A6C421FB3E5}"/>
              </a:ext>
            </a:extLst>
          </p:cNvPr>
          <p:cNvSpPr>
            <a:spLocks noGrp="1"/>
          </p:cNvSpPr>
          <p:nvPr>
            <p:ph type="title"/>
          </p:nvPr>
        </p:nvSpPr>
        <p:spPr>
          <a:xfrm>
            <a:off x="1115568" y="548640"/>
            <a:ext cx="10168128" cy="1179576"/>
          </a:xfrm>
        </p:spPr>
        <p:txBody>
          <a:bodyPr>
            <a:normAutofit/>
          </a:bodyPr>
          <a:lstStyle/>
          <a:p>
            <a:r>
              <a:rPr lang="en-GB" sz="4000"/>
              <a:t>Advocacy</a:t>
            </a:r>
          </a:p>
        </p:txBody>
      </p:sp>
      <p:sp>
        <p:nvSpPr>
          <p:cNvPr id="17" name="Rectangle 16">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1570C98-BBB8-307E-6705-B93017851876}"/>
              </a:ext>
            </a:extLst>
          </p:cNvPr>
          <p:cNvSpPr>
            <a:spLocks noGrp="1"/>
          </p:cNvSpPr>
          <p:nvPr>
            <p:ph idx="1"/>
          </p:nvPr>
        </p:nvSpPr>
        <p:spPr>
          <a:xfrm>
            <a:off x="831272" y="2214866"/>
            <a:ext cx="6879267" cy="3313098"/>
          </a:xfrm>
        </p:spPr>
        <p:txBody>
          <a:bodyPr>
            <a:normAutofit fontScale="92500" lnSpcReduction="20000"/>
          </a:bodyPr>
          <a:lstStyle/>
          <a:p>
            <a:pPr marL="370332" lvl="1" indent="0" defTabSz="740664">
              <a:spcBef>
                <a:spcPts val="405"/>
              </a:spcBef>
              <a:buNone/>
            </a:pPr>
            <a:r>
              <a:rPr lang="en-GB" sz="1800" i="1" kern="1200" dirty="0">
                <a:solidFill>
                  <a:schemeClr val="tx1"/>
                </a:solidFill>
                <a:latin typeface="+mn-lt"/>
                <a:ea typeface="+mn-ea"/>
                <a:cs typeface="+mn-cs"/>
              </a:rPr>
              <a:t>Among the critical factors driving effective organisational approaches to promoting use of evidence are commitment, prioritisation and leadership by senior management. If evidence agendas are driven from the very top of an organisation, and are front and centre in organisational strategy, this makes it easier to carve out the financing and resources necessary for implementation. (Carden et al, 2021)</a:t>
            </a:r>
          </a:p>
          <a:p>
            <a:pPr marL="185166" indent="-185166" defTabSz="740664">
              <a:spcBef>
                <a:spcPts val="810"/>
              </a:spcBef>
            </a:pPr>
            <a:r>
              <a:rPr lang="en-GB" sz="2200" kern="1200" dirty="0">
                <a:solidFill>
                  <a:schemeClr val="tx1"/>
                </a:solidFill>
                <a:latin typeface="+mn-lt"/>
                <a:ea typeface="+mn-ea"/>
                <a:cs typeface="+mn-cs"/>
              </a:rPr>
              <a:t>Managers determine priorities. Those who understand and value evidence-building activities are a key catalyst in the process.</a:t>
            </a:r>
          </a:p>
          <a:p>
            <a:pPr marL="185166" indent="-185166" defTabSz="740664">
              <a:spcBef>
                <a:spcPts val="810"/>
              </a:spcBef>
            </a:pPr>
            <a:r>
              <a:rPr lang="en-GB" sz="2200" kern="1200" dirty="0">
                <a:solidFill>
                  <a:schemeClr val="tx1"/>
                </a:solidFill>
                <a:latin typeface="+mn-lt"/>
                <a:ea typeface="+mn-ea"/>
                <a:cs typeface="+mn-cs"/>
              </a:rPr>
              <a:t>‘Champions’ in NSs play a crucial role in helping others to see the value of evidence around MHPSS, and the benefits that evidence can bring to the organisation. This involves taking all opportunities, formal and informal, to demonstrate the value of evidence and advocate for such activities to be included in MHPSS programming.</a:t>
            </a:r>
          </a:p>
          <a:p>
            <a:endParaRPr lang="en-GB" sz="1400" dirty="0"/>
          </a:p>
        </p:txBody>
      </p:sp>
      <p:sp>
        <p:nvSpPr>
          <p:cNvPr id="4" name="Rectangle: Rounded Corners 3">
            <a:extLst>
              <a:ext uri="{FF2B5EF4-FFF2-40B4-BE49-F238E27FC236}">
                <a16:creationId xmlns:a16="http://schemas.microsoft.com/office/drawing/2014/main" id="{91822364-8662-994E-EEFE-2C78C531F6C4}"/>
              </a:ext>
            </a:extLst>
          </p:cNvPr>
          <p:cNvSpPr/>
          <p:nvPr/>
        </p:nvSpPr>
        <p:spPr>
          <a:xfrm>
            <a:off x="2953297" y="5668701"/>
            <a:ext cx="6728765" cy="838766"/>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70332" lvl="1" defTabSz="740664">
              <a:spcAft>
                <a:spcPts val="600"/>
              </a:spcAft>
            </a:pPr>
            <a:r>
              <a:rPr lang="en-GB" sz="1458" b="1" i="1" kern="1200" dirty="0">
                <a:solidFill>
                  <a:schemeClr val="tx1"/>
                </a:solidFill>
                <a:latin typeface="+mn-lt"/>
                <a:ea typeface="+mn-ea"/>
                <a:cs typeface="+mn-cs"/>
              </a:rPr>
              <a:t>Relevant repository materials:</a:t>
            </a:r>
          </a:p>
          <a:p>
            <a:pPr marL="370332" lvl="1" defTabSz="740664">
              <a:spcAft>
                <a:spcPts val="600"/>
              </a:spcAft>
            </a:pPr>
            <a:r>
              <a:rPr lang="en-GB" sz="1458" i="1" kern="1200" dirty="0">
                <a:solidFill>
                  <a:schemeClr val="tx1"/>
                </a:solidFill>
                <a:latin typeface="+mn-lt"/>
                <a:ea typeface="+mn-ea"/>
                <a:cs typeface="+mn-cs"/>
              </a:rPr>
              <a:t>1. Advocacy messages and processes to support MHPSS evidence-building</a:t>
            </a:r>
          </a:p>
          <a:p>
            <a:pPr marL="370332" lvl="1" defTabSz="740664">
              <a:spcAft>
                <a:spcPts val="600"/>
              </a:spcAft>
            </a:pPr>
            <a:r>
              <a:rPr lang="en-GB" sz="1458" i="1" kern="1200" dirty="0">
                <a:solidFill>
                  <a:schemeClr val="tx1"/>
                </a:solidFill>
                <a:latin typeface="+mn-lt"/>
                <a:ea typeface="+mn-ea"/>
                <a:cs typeface="+mn-cs"/>
              </a:rPr>
              <a:t>2. Advocacy case studies: MHPSS evidence which contributed to change</a:t>
            </a:r>
            <a:endParaRPr lang="en-GB" i="1" dirty="0">
              <a:solidFill>
                <a:schemeClr val="tx1"/>
              </a:solidFill>
            </a:endParaRPr>
          </a:p>
        </p:txBody>
      </p:sp>
      <p:pic>
        <p:nvPicPr>
          <p:cNvPr id="6" name="Picture 5" descr="A group of people sitting at tables&#10;&#10;Description automatically generated">
            <a:extLst>
              <a:ext uri="{FF2B5EF4-FFF2-40B4-BE49-F238E27FC236}">
                <a16:creationId xmlns:a16="http://schemas.microsoft.com/office/drawing/2014/main" id="{4343934A-F63F-4E99-2D9F-1BD6904C2F18}"/>
              </a:ext>
            </a:extLst>
          </p:cNvPr>
          <p:cNvPicPr>
            <a:picLocks noChangeAspect="1"/>
          </p:cNvPicPr>
          <p:nvPr/>
        </p:nvPicPr>
        <p:blipFill rotWithShape="1">
          <a:blip r:embed="rId3">
            <a:extLst>
              <a:ext uri="{28A0092B-C50C-407E-A947-70E740481C1C}">
                <a14:useLocalDpi xmlns:a14="http://schemas.microsoft.com/office/drawing/2010/main" val="0"/>
              </a:ext>
            </a:extLst>
          </a:blip>
          <a:srcRect t="19394" r="59962" b="10000"/>
          <a:stretch/>
        </p:blipFill>
        <p:spPr>
          <a:xfrm>
            <a:off x="8214174" y="2269730"/>
            <a:ext cx="2280954" cy="3016815"/>
          </a:xfrm>
          <a:prstGeom prst="rect">
            <a:avLst/>
          </a:prstGeom>
        </p:spPr>
      </p:pic>
    </p:spTree>
    <p:extLst>
      <p:ext uri="{BB962C8B-B14F-4D97-AF65-F5344CB8AC3E}">
        <p14:creationId xmlns:p14="http://schemas.microsoft.com/office/powerpoint/2010/main" val="3634086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TotalTime>
  <Words>1352</Words>
  <Application>Microsoft Office PowerPoint</Application>
  <PresentationFormat>Widescreen</PresentationFormat>
  <Paragraphs>116</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Building MHPSS evidence within the RCRC Movement</vt:lpstr>
      <vt:lpstr>Overview of the project</vt:lpstr>
      <vt:lpstr>Building and using MHPSS evidence within the Movement: The current situation</vt:lpstr>
      <vt:lpstr>Barriers to MHPSS evidence-building</vt:lpstr>
      <vt:lpstr>Using MHPSS evidence to create change: ICRC</vt:lpstr>
      <vt:lpstr>Using MHPSS evidence to create change: Lesotho Red Cross</vt:lpstr>
      <vt:lpstr>Factors facilitating MHPSS evidence-building</vt:lpstr>
      <vt:lpstr>Creating a shift towards MHPSS evidence-building</vt:lpstr>
      <vt:lpstr>Advocacy</vt:lpstr>
      <vt:lpstr>Strengthening understanding of MHPSS evidence-building concepts and approaches</vt:lpstr>
      <vt:lpstr>Start building partnerships and relationships</vt:lpstr>
      <vt:lpstr>Identify gaps in knowledge and develop research questions</vt:lpstr>
      <vt:lpstr>Other actions</vt:lpstr>
      <vt:lpstr>Communication of MHPSS evidence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MHPSS evidence within the RCRC Movement</dc:title>
  <dc:creator>Rebecca Horn</dc:creator>
  <cp:lastModifiedBy>Rebecca Horn</cp:lastModifiedBy>
  <cp:revision>77</cp:revision>
  <cp:lastPrinted>2023-09-06T15:43:53Z</cp:lastPrinted>
  <dcterms:created xsi:type="dcterms:W3CDTF">2023-09-06T08:56:12Z</dcterms:created>
  <dcterms:modified xsi:type="dcterms:W3CDTF">2023-09-07T13:54:49Z</dcterms:modified>
</cp:coreProperties>
</file>