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96" autoAdjust="0"/>
    <p:restoredTop sz="71429" autoAdjust="0"/>
  </p:normalViewPr>
  <p:slideViewPr>
    <p:cSldViewPr snapToGrid="0" showGuides="1">
      <p:cViewPr varScale="1">
        <p:scale>
          <a:sx n="47" d="100"/>
          <a:sy n="47" d="100"/>
        </p:scale>
        <p:origin x="1147" y="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C9F631-9295-4164-BE7C-4ED226002EE8}" type="datetimeFigureOut">
              <a:rPr lang="en-GB" smtClean="0"/>
              <a:t>18/05/2021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2641A-B3CC-487B-ADBB-88958F0DFD7D}" type="slidenum">
              <a:rPr lang="en-GB" smtClean="0"/>
              <a:t>‹#›</a:t>
            </a:fld>
            <a:endParaRPr lang="en-GB"/>
          </a:p>
        </p:txBody>
      </p:sp>
    </p:spTree>
    <p:extLst>
      <p:ext uri="{BB962C8B-B14F-4D97-AF65-F5344CB8AC3E}">
        <p14:creationId xmlns:p14="http://schemas.microsoft.com/office/powerpoint/2010/main" val="1782882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crc.org/en/publication/4311-guidelines-mental-health-and-psychosocial-suppor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scentre.org/movement-resource-room-mhpss-policy-and-resolution/"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FDKnxU7BkG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eaNuU44TCHM"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youtu.be/3jrgzGlt0yE" TargetMode="External"/><Relationship Id="rId4" Type="http://schemas.openxmlformats.org/officeDocument/2006/relationships/hyperlink" Target="https://youtu.be/-I_12qZd4g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scentre.org/movement-resource-room-mhpss-policy-and-resolu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jV8Sc552g1Q"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youtu.be/e_bkzT67W3g" TargetMode="External"/><Relationship Id="rId5" Type="http://schemas.openxmlformats.org/officeDocument/2006/relationships/hyperlink" Target="https://youtu.be/AZjo2zhDkcM" TargetMode="External"/><Relationship Id="rId4" Type="http://schemas.openxmlformats.org/officeDocument/2006/relationships/hyperlink" Target="https://youtu.be/zAHD8CEWuXU"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D21DAufSYfo"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400" i="1" kern="1200" dirty="0">
                <a:solidFill>
                  <a:schemeClr val="tx1"/>
                </a:solidFill>
                <a:effectLst/>
                <a:latin typeface="Arabic Typesetting" panose="03020402040406030203" pitchFamily="66" charset="-78"/>
                <a:ea typeface="+mn-ea"/>
                <a:cs typeface="Arabic Typesetting" panose="03020402040406030203" pitchFamily="66" charset="-78"/>
              </a:rPr>
              <a:t>الشريحة 1. الغرض من الشريحة. (1) مقدمة</a:t>
            </a:r>
            <a:endParaRPr lang="da-DK" sz="1400" kern="1200" dirty="0">
              <a:solidFill>
                <a:schemeClr val="tx1"/>
              </a:solidFill>
              <a:effectLst/>
              <a:latin typeface="Arabic Typesetting" panose="03020402040406030203" pitchFamily="66" charset="-78"/>
              <a:ea typeface="+mn-ea"/>
              <a:cs typeface="Arabic Typesetting" panose="03020402040406030203" pitchFamily="66" charset="-78"/>
            </a:endParaRPr>
          </a:p>
          <a:p>
            <a:pPr algn="r"/>
            <a:endParaRPr lang="en-GB" sz="1400" b="1" kern="1200" dirty="0">
              <a:solidFill>
                <a:schemeClr val="tx1"/>
              </a:solidFill>
              <a:effectLst/>
              <a:latin typeface="Arabic Typesetting" panose="03020402040406030203" pitchFamily="66" charset="-78"/>
              <a:ea typeface="+mn-ea"/>
              <a:cs typeface="Arabic Typesetting" panose="03020402040406030203" pitchFamily="66" charset="-78"/>
            </a:endParaRPr>
          </a:p>
          <a:p>
            <a:pPr algn="r"/>
            <a:endParaRPr lang="en-GB" sz="1400" b="1" kern="1200" dirty="0">
              <a:solidFill>
                <a:schemeClr val="tx1"/>
              </a:solidFill>
              <a:effectLst/>
              <a:latin typeface="Arabic Typesetting" panose="03020402040406030203" pitchFamily="66" charset="-78"/>
              <a:ea typeface="+mn-ea"/>
              <a:cs typeface="Arabic Typesetting" panose="03020402040406030203" pitchFamily="66" charset="-78"/>
            </a:endParaRPr>
          </a:p>
          <a:p>
            <a:pPr algn="r" rtl="1"/>
            <a:r>
              <a:rPr lang="ar-SA" sz="1400" b="1" kern="1200" dirty="0">
                <a:solidFill>
                  <a:schemeClr val="tx1"/>
                </a:solidFill>
                <a:effectLst/>
                <a:latin typeface="Arabic Typesetting" panose="03020402040406030203" pitchFamily="66" charset="-78"/>
                <a:ea typeface="+mn-ea"/>
                <a:cs typeface="Arabic Typesetting" panose="03020402040406030203" pitchFamily="66" charset="-78"/>
              </a:rPr>
              <a:t>الغرض من عرض </a:t>
            </a:r>
            <a:r>
              <a:rPr lang="ar-SA" sz="1400" b="1" kern="1200" dirty="0" err="1">
                <a:solidFill>
                  <a:schemeClr val="tx1"/>
                </a:solidFill>
                <a:effectLst/>
                <a:latin typeface="Arabic Typesetting" panose="03020402040406030203" pitchFamily="66" charset="-78"/>
                <a:ea typeface="+mn-ea"/>
                <a:cs typeface="Arabic Typesetting" panose="03020402040406030203" pitchFamily="66" charset="-78"/>
              </a:rPr>
              <a:t>باور</a:t>
            </a:r>
            <a:r>
              <a:rPr lang="ar-SA" sz="1400" b="1" kern="1200" dirty="0">
                <a:solidFill>
                  <a:schemeClr val="tx1"/>
                </a:solidFill>
                <a:effectLst/>
                <a:latin typeface="Arabic Typesetting" panose="03020402040406030203" pitchFamily="66" charset="-78"/>
                <a:ea typeface="+mn-ea"/>
                <a:cs typeface="Arabic Typesetting" panose="03020402040406030203" pitchFamily="66" charset="-78"/>
              </a:rPr>
              <a:t> بوينت </a:t>
            </a:r>
            <a:r>
              <a:rPr lang="ar-SA" sz="1400" b="1" kern="1200" dirty="0" err="1">
                <a:solidFill>
                  <a:schemeClr val="tx1"/>
                </a:solidFill>
                <a:effectLst/>
                <a:latin typeface="Arabic Typesetting" panose="03020402040406030203" pitchFamily="66" charset="-78"/>
                <a:ea typeface="+mn-ea"/>
                <a:cs typeface="Arabic Typesetting" panose="03020402040406030203" pitchFamily="66" charset="-78"/>
              </a:rPr>
              <a:t>التقديمي</a:t>
            </a:r>
            <a:endParaRPr lang="en-SE" sz="1400" kern="1200" dirty="0">
              <a:solidFill>
                <a:schemeClr val="tx1"/>
              </a:solidFill>
              <a:effectLst/>
              <a:latin typeface="Arabic Typesetting" panose="03020402040406030203" pitchFamily="66" charset="-78"/>
              <a:ea typeface="+mn-ea"/>
              <a:cs typeface="Arabic Typesetting" panose="03020402040406030203" pitchFamily="66" charset="-78"/>
            </a:endParaRPr>
          </a:p>
          <a:p>
            <a:pPr algn="r" rtl="1"/>
            <a:r>
              <a:rPr lang="ar-SA" sz="1400" i="1" kern="1200" dirty="0">
                <a:solidFill>
                  <a:schemeClr val="tx1"/>
                </a:solidFill>
                <a:effectLst/>
                <a:latin typeface="Arabic Typesetting" panose="03020402040406030203" pitchFamily="66" charset="-78"/>
                <a:ea typeface="+mn-ea"/>
                <a:cs typeface="Arabic Typesetting" panose="03020402040406030203" pitchFamily="66" charset="-78"/>
              </a:rPr>
              <a:t>[تم تصميم هذا العرض لمساعدة الجمعيات الوطنية في شرح سياسة حركة الصليب الأحمر والهلال الأحمر وقرارها وخارطة طريقها بشأن الصحة النفسية والدعم النفسي الاجتماعي. يمكن للجمعيات الوطنية تحرير أو تكييف أي من الصور أو النصوص لتلائم سياقها المحدد. نشجع استخدام صور وأمثلة من سياقاتك الخاصة لجعلها ذات صلة قدر الإمكان.]</a:t>
            </a:r>
            <a:endParaRPr lang="en-SE" sz="1400" kern="1200" dirty="0">
              <a:solidFill>
                <a:schemeClr val="tx1"/>
              </a:solidFill>
              <a:effectLst/>
              <a:latin typeface="Arabic Typesetting" panose="03020402040406030203" pitchFamily="66" charset="-78"/>
              <a:ea typeface="+mn-ea"/>
              <a:cs typeface="Arabic Typesetting" panose="03020402040406030203" pitchFamily="66" charset="-78"/>
            </a:endParaRPr>
          </a:p>
          <a:p>
            <a:pPr algn="r"/>
            <a:endParaRPr lang="da-DK" sz="1400" kern="1200" dirty="0">
              <a:solidFill>
                <a:schemeClr val="tx1"/>
              </a:solidFill>
              <a:effectLst/>
              <a:latin typeface="Arabic Typesetting" panose="03020402040406030203" pitchFamily="66" charset="-78"/>
              <a:ea typeface="+mn-ea"/>
              <a:cs typeface="Arabic Typesetting" panose="03020402040406030203" pitchFamily="66" charset="-78"/>
            </a:endParaRPr>
          </a:p>
          <a:p>
            <a:pPr algn="r"/>
            <a:r>
              <a:rPr lang="ar-SA" sz="1400" b="1" i="0" kern="1200" dirty="0">
                <a:solidFill>
                  <a:schemeClr val="tx1"/>
                </a:solidFill>
                <a:effectLst/>
                <a:latin typeface="Arabic Typesetting" panose="03020402040406030203" pitchFamily="66" charset="-78"/>
                <a:ea typeface="+mn-ea"/>
                <a:cs typeface="Al Bayan" pitchFamily="2" charset="-78"/>
              </a:rPr>
              <a:t>العنوان والعنوان الفرعي</a:t>
            </a:r>
            <a:r>
              <a:rPr lang="en-GB" sz="1400" b="1" i="0" kern="1200" dirty="0">
                <a:solidFill>
                  <a:schemeClr val="tx1"/>
                </a:solidFill>
                <a:effectLst/>
                <a:latin typeface="Arabic Typesetting" panose="03020402040406030203" pitchFamily="66" charset="-78"/>
                <a:ea typeface="+mn-ea"/>
                <a:cs typeface="Al Bayan" pitchFamily="2" charset="-78"/>
              </a:rPr>
              <a:t> </a:t>
            </a:r>
          </a:p>
          <a:p>
            <a:pPr algn="r"/>
            <a:r>
              <a:rPr lang="da-DK" sz="1400" kern="1200" dirty="0" err="1">
                <a:solidFill>
                  <a:schemeClr val="tx1"/>
                </a:solidFill>
                <a:effectLst/>
                <a:latin typeface="Arabic Typesetting" panose="03020402040406030203" pitchFamily="66" charset="-78"/>
                <a:ea typeface="+mn-ea"/>
                <a:cs typeface="Arabic Typesetting" panose="03020402040406030203" pitchFamily="66" charset="-78"/>
              </a:rPr>
              <a:t>أمور</a:t>
            </a:r>
            <a:r>
              <a:rPr lang="da-DK" sz="1400" kern="1200" dirty="0">
                <a:solidFill>
                  <a:schemeClr val="tx1"/>
                </a:solidFill>
                <a:effectLst/>
                <a:latin typeface="Arabic Typesetting" panose="03020402040406030203" pitchFamily="66" charset="-78"/>
                <a:ea typeface="+mn-ea"/>
                <a:cs typeface="Arabic Typesetting" panose="03020402040406030203" pitchFamily="66" charset="-78"/>
              </a:rPr>
              <a:t> </a:t>
            </a:r>
            <a:r>
              <a:rPr lang="da-DK" sz="1400" kern="1200" dirty="0" err="1">
                <a:solidFill>
                  <a:schemeClr val="tx1"/>
                </a:solidFill>
                <a:effectLst/>
                <a:latin typeface="Arabic Typesetting" panose="03020402040406030203" pitchFamily="66" charset="-78"/>
                <a:ea typeface="+mn-ea"/>
                <a:cs typeface="Arabic Typesetting" panose="03020402040406030203" pitchFamily="66" charset="-78"/>
              </a:rPr>
              <a:t>متعلقة</a:t>
            </a:r>
            <a:r>
              <a:rPr lang="da-DK" sz="1400" kern="1200" dirty="0">
                <a:solidFill>
                  <a:schemeClr val="tx1"/>
                </a:solidFill>
                <a:effectLst/>
                <a:latin typeface="Arabic Typesetting" panose="03020402040406030203" pitchFamily="66" charset="-78"/>
                <a:ea typeface="+mn-ea"/>
                <a:cs typeface="Arabic Typesetting" panose="03020402040406030203" pitchFamily="66" charset="-78"/>
              </a:rPr>
              <a:t> </a:t>
            </a:r>
            <a:r>
              <a:rPr lang="da-DK" sz="1400" kern="1200" dirty="0" err="1">
                <a:solidFill>
                  <a:schemeClr val="tx1"/>
                </a:solidFill>
                <a:effectLst/>
                <a:latin typeface="Arabic Typesetting" panose="03020402040406030203" pitchFamily="66" charset="-78"/>
                <a:ea typeface="+mn-ea"/>
                <a:cs typeface="Arabic Typesetting" panose="03020402040406030203" pitchFamily="66" charset="-78"/>
              </a:rPr>
              <a:t>بالصحة</a:t>
            </a:r>
            <a:r>
              <a:rPr lang="da-DK" sz="1400" kern="1200" dirty="0">
                <a:solidFill>
                  <a:schemeClr val="tx1"/>
                </a:solidFill>
                <a:effectLst/>
                <a:latin typeface="Arabic Typesetting" panose="03020402040406030203" pitchFamily="66" charset="-78"/>
                <a:ea typeface="+mn-ea"/>
                <a:cs typeface="Arabic Typesetting" panose="03020402040406030203" pitchFamily="66" charset="-78"/>
              </a:rPr>
              <a:t> </a:t>
            </a:r>
            <a:r>
              <a:rPr lang="da-DK" sz="1400" kern="1200" dirty="0" err="1">
                <a:solidFill>
                  <a:schemeClr val="tx1"/>
                </a:solidFill>
                <a:effectLst/>
                <a:latin typeface="Arabic Typesetting" panose="03020402040406030203" pitchFamily="66" charset="-78"/>
                <a:ea typeface="+mn-ea"/>
                <a:cs typeface="Arabic Typesetting" panose="03020402040406030203" pitchFamily="66" charset="-78"/>
              </a:rPr>
              <a:t>النفسية</a:t>
            </a:r>
            <a:r>
              <a:rPr lang="en-SE" sz="1400" dirty="0">
                <a:effectLst/>
                <a:latin typeface="Arabic Typesetting" panose="03020402040406030203" pitchFamily="66" charset="-78"/>
                <a:cs typeface="Arabic Typesetting" panose="03020402040406030203" pitchFamily="66" charset="-78"/>
              </a:rPr>
              <a:t> </a:t>
            </a:r>
          </a:p>
          <a:p>
            <a:pPr algn="r" rtl="1"/>
            <a:r>
              <a:rPr lang="ar-SA" sz="1400" b="0" i="0" kern="1200" dirty="0">
                <a:solidFill>
                  <a:schemeClr val="tx1"/>
                </a:solidFill>
                <a:effectLst/>
                <a:latin typeface="Arabic Typesetting" panose="03020402040406030203" pitchFamily="66" charset="-78"/>
                <a:ea typeface="+mn-ea"/>
                <a:cs typeface="Al Bayan Plain" pitchFamily="2" charset="-78"/>
              </a:rPr>
              <a:t>[قد ترغب أيضًا في تضمين تفاصيل أخرى من بينها: عنوان فرعي مثل "الصحة النفسية والدعم النفسي الاجتماعي وحركة الصليب الأحمر والهلال الأحمر" أو اسم جمعيتك الوطنية وشعارها أو دورك أو الموضوعات المحددة التي ستناقشها - السياسة و/ أو القرار و/ أو خارطة الطريق</a:t>
            </a:r>
            <a:r>
              <a:rPr lang="da-DK" sz="1400" b="0" i="0" kern="1200" dirty="0">
                <a:solidFill>
                  <a:schemeClr val="tx1"/>
                </a:solidFill>
                <a:effectLst/>
                <a:latin typeface="Arabic Typesetting" panose="03020402040406030203" pitchFamily="66" charset="-78"/>
                <a:ea typeface="+mn-ea"/>
                <a:cs typeface="Al Bayan Plain" pitchFamily="2" charset="-78"/>
              </a:rPr>
              <a:t>.</a:t>
            </a:r>
            <a:r>
              <a:rPr lang="ar-SA" sz="1400" b="0" i="0" kern="1200" dirty="0">
                <a:solidFill>
                  <a:schemeClr val="tx1"/>
                </a:solidFill>
                <a:effectLst/>
                <a:latin typeface="Arabic Typesetting" panose="03020402040406030203" pitchFamily="66" charset="-78"/>
                <a:ea typeface="+mn-ea"/>
                <a:cs typeface="Al Bayan Plain" pitchFamily="2" charset="-78"/>
              </a:rPr>
              <a:t>]</a:t>
            </a:r>
            <a:endParaRPr lang="en-SE" sz="1400" b="0" i="0" kern="1200" dirty="0">
              <a:solidFill>
                <a:schemeClr val="tx1"/>
              </a:solidFill>
              <a:effectLst/>
              <a:latin typeface="Arabic Typesetting" panose="03020402040406030203" pitchFamily="66" charset="-78"/>
              <a:ea typeface="+mn-ea"/>
              <a:cs typeface="Al Bayan Plain" pitchFamily="2" charset="-78"/>
            </a:endParaRPr>
          </a:p>
          <a:p>
            <a:pPr algn="r"/>
            <a:endParaRPr lang="da-DK" sz="1400" kern="1200" dirty="0">
              <a:solidFill>
                <a:schemeClr val="tx1"/>
              </a:solidFill>
              <a:effectLst/>
              <a:latin typeface="Arabic Typesetting" panose="03020402040406030203" pitchFamily="66" charset="-78"/>
              <a:ea typeface="+mn-ea"/>
              <a:cs typeface="Arabic Typesetting" panose="03020402040406030203" pitchFamily="66" charset="-78"/>
            </a:endParaRPr>
          </a:p>
          <a:p>
            <a:pPr algn="r" rtl="1"/>
            <a:r>
              <a:rPr lang="ar-SA" sz="1400" b="1" kern="1200" dirty="0">
                <a:solidFill>
                  <a:schemeClr val="tx1"/>
                </a:solidFill>
                <a:effectLst/>
                <a:latin typeface="+mn-lt"/>
                <a:ea typeface="+mn-ea"/>
                <a:cs typeface="+mn-cs"/>
              </a:rPr>
              <a:t>ملاحظات التحدث. قدم نفسك </a:t>
            </a:r>
            <a:r>
              <a:rPr lang="ar-SA" sz="1400" kern="1200" dirty="0">
                <a:solidFill>
                  <a:schemeClr val="tx1"/>
                </a:solidFill>
                <a:effectLst/>
                <a:latin typeface="+mn-lt"/>
                <a:ea typeface="+mn-ea"/>
                <a:cs typeface="+mn-cs"/>
              </a:rPr>
              <a:t>وجمعيتك الوطنية</a:t>
            </a:r>
            <a:r>
              <a:rPr lang="ar-SA" sz="1400" b="1" kern="1200" dirty="0">
                <a:solidFill>
                  <a:schemeClr val="tx1"/>
                </a:solidFill>
                <a:effectLst/>
                <a:latin typeface="+mn-lt"/>
                <a:ea typeface="+mn-ea"/>
                <a:cs typeface="+mn-cs"/>
              </a:rPr>
              <a:t> ودورك والموضوع. انظر المثال الوارد أدناه. قم بتكييف التفاصيل.</a:t>
            </a:r>
            <a:endParaRPr lang="en-SE" sz="1400" kern="1200" dirty="0">
              <a:solidFill>
                <a:schemeClr val="tx1"/>
              </a:solidFill>
              <a:effectLst/>
              <a:latin typeface="+mn-lt"/>
              <a:ea typeface="+mn-ea"/>
              <a:cs typeface="+mn-cs"/>
            </a:endParaRPr>
          </a:p>
          <a:p>
            <a:pPr lvl="0" algn="r" rtl="1"/>
            <a:r>
              <a:rPr lang="da-DK" sz="1400" kern="1200" dirty="0" err="1">
                <a:solidFill>
                  <a:schemeClr val="tx1"/>
                </a:solidFill>
                <a:effectLst/>
                <a:latin typeface="+mn-lt"/>
                <a:ea typeface="+mn-ea"/>
                <a:cs typeface="+mn-cs"/>
              </a:rPr>
              <a:t>مرحبًا</a:t>
            </a:r>
            <a:r>
              <a:rPr lang="da-DK" sz="1400" kern="1200" dirty="0">
                <a:solidFill>
                  <a:schemeClr val="tx1"/>
                </a:solidFill>
                <a:effectLst/>
                <a:latin typeface="+mn-lt"/>
                <a:ea typeface="+mn-ea"/>
                <a:cs typeface="+mn-cs"/>
              </a:rPr>
              <a:t> </a:t>
            </a:r>
            <a:r>
              <a:rPr lang="ar-SA" sz="1400" kern="1200" dirty="0">
                <a:solidFill>
                  <a:schemeClr val="tx1"/>
                </a:solidFill>
                <a:effectLst/>
                <a:latin typeface="+mn-lt"/>
                <a:ea typeface="+mn-ea"/>
                <a:cs typeface="+mn-cs"/>
              </a:rPr>
              <a:t> بكم </a:t>
            </a:r>
            <a:r>
              <a:rPr lang="da-DK" sz="1400" kern="1200" dirty="0" err="1">
                <a:solidFill>
                  <a:schemeClr val="tx1"/>
                </a:solidFill>
                <a:effectLst/>
                <a:latin typeface="+mn-lt"/>
                <a:ea typeface="+mn-ea"/>
                <a:cs typeface="+mn-cs"/>
              </a:rPr>
              <a:t>وشكرًا</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على</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الوقت</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الذي</a:t>
            </a:r>
            <a:r>
              <a:rPr lang="da-DK" sz="1400" kern="1200" dirty="0">
                <a:solidFill>
                  <a:schemeClr val="tx1"/>
                </a:solidFill>
                <a:effectLst/>
                <a:latin typeface="+mn-lt"/>
                <a:ea typeface="+mn-ea"/>
                <a:cs typeface="+mn-cs"/>
              </a:rPr>
              <a:t> </a:t>
            </a:r>
            <a:r>
              <a:rPr lang="ar-SA" sz="1400" kern="1200" dirty="0">
                <a:solidFill>
                  <a:schemeClr val="tx1"/>
                </a:solidFill>
                <a:effectLst/>
                <a:latin typeface="+mn-lt"/>
                <a:ea typeface="+mn-ea"/>
                <a:cs typeface="+mn-cs"/>
              </a:rPr>
              <a:t> تقضونه معنا  </a:t>
            </a:r>
            <a:r>
              <a:rPr lang="da-DK" sz="1400" kern="1200" dirty="0" err="1">
                <a:solidFill>
                  <a:schemeClr val="tx1"/>
                </a:solidFill>
                <a:effectLst/>
                <a:latin typeface="+mn-lt"/>
                <a:ea typeface="+mn-ea"/>
                <a:cs typeface="+mn-cs"/>
              </a:rPr>
              <a:t>للمشاركة</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في</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جلسة</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التعلم</a:t>
            </a:r>
            <a:r>
              <a:rPr lang="ar-SA" sz="1400" kern="1200" dirty="0">
                <a:solidFill>
                  <a:schemeClr val="tx1"/>
                </a:solidFill>
                <a:effectLst/>
                <a:latin typeface="+mn-lt"/>
                <a:ea typeface="+mn-ea"/>
                <a:cs typeface="+mn-cs"/>
              </a:rPr>
              <a:t>هذه بشأن السياسة والقرار وخارطة الطريق للصحة </a:t>
            </a:r>
            <a:r>
              <a:rPr lang="da-DK" sz="1400" kern="1200" dirty="0" err="1">
                <a:solidFill>
                  <a:schemeClr val="tx1"/>
                </a:solidFill>
                <a:effectLst/>
                <a:latin typeface="+mn-lt"/>
                <a:ea typeface="+mn-ea"/>
                <a:cs typeface="+mn-cs"/>
              </a:rPr>
              <a:t>النفسية</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والدعم</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النفسي</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الاجتماعي</a:t>
            </a:r>
            <a:r>
              <a:rPr lang="da-DK" sz="1400" kern="1200" dirty="0">
                <a:solidFill>
                  <a:schemeClr val="tx1"/>
                </a:solidFill>
                <a:effectLst/>
                <a:latin typeface="+mn-lt"/>
                <a:ea typeface="+mn-ea"/>
                <a:cs typeface="+mn-cs"/>
              </a:rPr>
              <a:t> </a:t>
            </a:r>
            <a:r>
              <a:rPr lang="ar-SA" sz="1400" kern="1200" dirty="0">
                <a:solidFill>
                  <a:schemeClr val="tx1"/>
                </a:solidFill>
                <a:effectLst/>
                <a:latin typeface="+mn-lt"/>
                <a:ea typeface="+mn-ea"/>
                <a:cs typeface="+mn-cs"/>
              </a:rPr>
              <a:t> ضمن حركة الصليب </a:t>
            </a:r>
            <a:r>
              <a:rPr lang="da-DK" sz="1400" kern="1200" dirty="0" err="1">
                <a:solidFill>
                  <a:schemeClr val="tx1"/>
                </a:solidFill>
                <a:effectLst/>
                <a:latin typeface="+mn-lt"/>
                <a:ea typeface="+mn-ea"/>
                <a:cs typeface="+mn-cs"/>
              </a:rPr>
              <a:t>الأحمر</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والهلال</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الأحمر</a:t>
            </a:r>
            <a:r>
              <a:rPr lang="da-DK" sz="1400" kern="1200" dirty="0">
                <a:solidFill>
                  <a:schemeClr val="tx1"/>
                </a:solidFill>
                <a:effectLst/>
                <a:latin typeface="+mn-lt"/>
                <a:ea typeface="+mn-ea"/>
                <a:cs typeface="+mn-cs"/>
              </a:rPr>
              <a:t> </a:t>
            </a:r>
            <a:r>
              <a:rPr lang="ar-SA" sz="1400" kern="1200" dirty="0">
                <a:solidFill>
                  <a:schemeClr val="tx1"/>
                </a:solidFill>
                <a:effectLst/>
                <a:latin typeface="+mn-lt"/>
                <a:ea typeface="+mn-ea"/>
                <a:cs typeface="+mn-cs"/>
              </a:rPr>
              <a:t>.</a:t>
            </a:r>
            <a:endParaRPr lang="en-SE" sz="1400" kern="1200" dirty="0">
              <a:solidFill>
                <a:schemeClr val="tx1"/>
              </a:solidFill>
              <a:effectLst/>
              <a:latin typeface="+mn-lt"/>
              <a:ea typeface="+mn-ea"/>
              <a:cs typeface="+mn-cs"/>
            </a:endParaRPr>
          </a:p>
          <a:p>
            <a:pPr lvl="0" algn="r" rtl="1"/>
            <a:r>
              <a:rPr lang="da-DK" sz="1400" kern="1200" dirty="0" err="1">
                <a:solidFill>
                  <a:schemeClr val="tx1"/>
                </a:solidFill>
                <a:effectLst/>
                <a:latin typeface="+mn-lt"/>
                <a:ea typeface="+mn-ea"/>
                <a:cs typeface="+mn-cs"/>
              </a:rPr>
              <a:t>اسمي</a:t>
            </a:r>
            <a:r>
              <a:rPr lang="da-DK" sz="1400" kern="1200" dirty="0">
                <a:solidFill>
                  <a:schemeClr val="tx1"/>
                </a:solidFill>
                <a:effectLst/>
                <a:latin typeface="+mn-lt"/>
                <a:ea typeface="+mn-ea"/>
                <a:cs typeface="+mn-cs"/>
              </a:rPr>
              <a:t> </a:t>
            </a:r>
            <a:r>
              <a:rPr lang="ar-SA" sz="1400" kern="1200" dirty="0">
                <a:solidFill>
                  <a:schemeClr val="tx1"/>
                </a:solidFill>
                <a:effectLst/>
                <a:latin typeface="+mn-lt"/>
                <a:ea typeface="+mn-ea"/>
                <a:cs typeface="+mn-cs"/>
              </a:rPr>
              <a:t> ميلاني  </a:t>
            </a:r>
            <a:r>
              <a:rPr lang="da-DK" sz="1400" kern="1200" dirty="0" err="1">
                <a:solidFill>
                  <a:schemeClr val="tx1"/>
                </a:solidFill>
                <a:effectLst/>
                <a:latin typeface="+mn-lt"/>
                <a:ea typeface="+mn-ea"/>
                <a:cs typeface="+mn-cs"/>
              </a:rPr>
              <a:t>باول</a:t>
            </a:r>
            <a:r>
              <a:rPr lang="ar-SA" sz="1400" kern="1200" dirty="0">
                <a:solidFill>
                  <a:schemeClr val="tx1"/>
                </a:solidFill>
                <a:effectLst/>
                <a:latin typeface="+mn-lt"/>
                <a:ea typeface="+mn-ea"/>
                <a:cs typeface="+mn-cs"/>
              </a:rPr>
              <a:t>، وأعمل في </a:t>
            </a:r>
            <a:r>
              <a:rPr lang="da-DK" sz="1400" kern="1200" dirty="0" err="1">
                <a:solidFill>
                  <a:schemeClr val="tx1"/>
                </a:solidFill>
                <a:effectLst/>
                <a:latin typeface="+mn-lt"/>
                <a:ea typeface="+mn-ea"/>
                <a:cs typeface="+mn-cs"/>
              </a:rPr>
              <a:t>الصليب</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الأحمر</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الآيسلندي</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ولدي</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خبرات</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وتجارب</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في</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مجال</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الصحة</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النفسية</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والدعم</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النفسي</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الاجتماعي</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كما</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أنني</a:t>
            </a:r>
            <a:r>
              <a:rPr lang="da-DK" sz="1400" kern="1200" dirty="0">
                <a:solidFill>
                  <a:schemeClr val="tx1"/>
                </a:solidFill>
                <a:effectLst/>
                <a:latin typeface="+mn-lt"/>
                <a:ea typeface="+mn-ea"/>
                <a:cs typeface="+mn-cs"/>
              </a:rPr>
              <a:t> </a:t>
            </a:r>
            <a:r>
              <a:rPr lang="ar-SA" sz="1400" kern="1200" dirty="0">
                <a:solidFill>
                  <a:schemeClr val="tx1"/>
                </a:solidFill>
                <a:effectLst/>
                <a:latin typeface="+mn-lt"/>
                <a:ea typeface="+mn-ea"/>
                <a:cs typeface="+mn-cs"/>
              </a:rPr>
              <a:t>الشخص المسؤول في </a:t>
            </a:r>
            <a:r>
              <a:rPr lang="da-DK" sz="1400" kern="1200" dirty="0" err="1">
                <a:solidFill>
                  <a:schemeClr val="tx1"/>
                </a:solidFill>
                <a:effectLst/>
                <a:latin typeface="+mn-lt"/>
                <a:ea typeface="+mn-ea"/>
                <a:cs typeface="+mn-cs"/>
              </a:rPr>
              <a:t>الصليب</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الأحمر</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الآيسلندي</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بشأن</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سياسة</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الصحة</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النفسية</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والدعم</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النفسي</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الاجتماعي</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الخاصة</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بالحركة</a:t>
            </a:r>
            <a:r>
              <a:rPr lang="ar-SA" sz="1400" kern="1200" dirty="0">
                <a:solidFill>
                  <a:schemeClr val="tx1"/>
                </a:solidFill>
                <a:effectLst/>
                <a:latin typeface="+mn-lt"/>
                <a:ea typeface="+mn-ea"/>
                <a:cs typeface="+mn-cs"/>
              </a:rPr>
              <a:t>.</a:t>
            </a:r>
            <a:endParaRPr lang="en-SE" sz="1400" kern="1200" dirty="0">
              <a:solidFill>
                <a:schemeClr val="tx1"/>
              </a:solidFill>
              <a:effectLst/>
              <a:latin typeface="+mn-lt"/>
              <a:ea typeface="+mn-ea"/>
              <a:cs typeface="+mn-cs"/>
            </a:endParaRPr>
          </a:p>
          <a:p>
            <a:pPr algn="r"/>
            <a:r>
              <a:rPr lang="ar-SA" sz="1400" kern="1200" dirty="0">
                <a:solidFill>
                  <a:schemeClr val="tx1"/>
                </a:solidFill>
                <a:effectLst/>
                <a:latin typeface="+mn-lt"/>
                <a:ea typeface="+mn-ea"/>
                <a:cs typeface="+mn-cs"/>
              </a:rPr>
              <a:t>سأقوم بإدارة الجلسة اليوم والتي </a:t>
            </a:r>
            <a:r>
              <a:rPr lang="da-DK" sz="1400" kern="1200" dirty="0" err="1">
                <a:solidFill>
                  <a:schemeClr val="tx1"/>
                </a:solidFill>
                <a:effectLst/>
                <a:latin typeface="+mn-lt"/>
                <a:ea typeface="+mn-ea"/>
                <a:cs typeface="+mn-cs"/>
              </a:rPr>
              <a:t>ستستغرق</a:t>
            </a:r>
            <a:r>
              <a:rPr lang="da-DK" sz="1400" kern="1200" dirty="0">
                <a:solidFill>
                  <a:schemeClr val="tx1"/>
                </a:solidFill>
                <a:effectLst/>
                <a:latin typeface="+mn-lt"/>
                <a:ea typeface="+mn-ea"/>
                <a:cs typeface="+mn-cs"/>
              </a:rPr>
              <a:t> </a:t>
            </a:r>
            <a:r>
              <a:rPr lang="ar-SA" sz="1400" i="1" kern="1200" dirty="0">
                <a:solidFill>
                  <a:schemeClr val="tx1"/>
                </a:solidFill>
                <a:effectLst/>
                <a:latin typeface="+mn-lt"/>
                <a:ea typeface="+mn-ea"/>
                <a:cs typeface="+mn-cs"/>
              </a:rPr>
              <a:t>حوالي ثلاثين دقيقة، </a:t>
            </a:r>
            <a:r>
              <a:rPr lang="ar-SA" sz="1400" b="1" kern="1200" dirty="0">
                <a:solidFill>
                  <a:schemeClr val="tx1"/>
                </a:solidFill>
                <a:effectLst/>
                <a:latin typeface="+mn-lt"/>
                <a:ea typeface="+mn-ea"/>
                <a:cs typeface="+mn-cs"/>
              </a:rPr>
              <a:t>[حدد المدة وفقًا للمدة التي تخطط لاستخدامها]. </a:t>
            </a:r>
            <a:r>
              <a:rPr lang="da-DK" sz="1400" kern="1200" dirty="0" err="1">
                <a:solidFill>
                  <a:schemeClr val="tx1"/>
                </a:solidFill>
                <a:effectLst/>
                <a:latin typeface="+mn-lt"/>
                <a:ea typeface="+mn-ea"/>
                <a:cs typeface="+mn-cs"/>
              </a:rPr>
              <a:t>وسيكون</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لدينا</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الوقت</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لطرح</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الأسئلة</a:t>
            </a:r>
            <a:r>
              <a:rPr lang="da-DK" sz="1400" kern="1200" dirty="0">
                <a:solidFill>
                  <a:schemeClr val="tx1"/>
                </a:solidFill>
                <a:effectLst/>
                <a:latin typeface="+mn-lt"/>
                <a:ea typeface="+mn-ea"/>
                <a:cs typeface="+mn-cs"/>
              </a:rPr>
              <a:t> </a:t>
            </a:r>
            <a:r>
              <a:rPr lang="ar-SA" sz="1400" kern="1200" dirty="0">
                <a:solidFill>
                  <a:schemeClr val="tx1"/>
                </a:solidFill>
                <a:effectLst/>
                <a:latin typeface="+mn-lt"/>
                <a:ea typeface="+mn-ea"/>
                <a:cs typeface="+mn-cs"/>
              </a:rPr>
              <a:t> أثناء </a:t>
            </a:r>
            <a:r>
              <a:rPr lang="da-DK" sz="1400" kern="1200" dirty="0" err="1">
                <a:solidFill>
                  <a:schemeClr val="tx1"/>
                </a:solidFill>
                <a:effectLst/>
                <a:latin typeface="+mn-lt"/>
                <a:ea typeface="+mn-ea"/>
                <a:cs typeface="+mn-cs"/>
              </a:rPr>
              <a:t>الجلسة</a:t>
            </a:r>
            <a:r>
              <a:rPr lang="da-DK" sz="1400" kern="1200" dirty="0">
                <a:solidFill>
                  <a:schemeClr val="tx1"/>
                </a:solidFill>
                <a:effectLst/>
                <a:latin typeface="+mn-lt"/>
                <a:ea typeface="+mn-ea"/>
                <a:cs typeface="+mn-cs"/>
              </a:rPr>
              <a:t> </a:t>
            </a:r>
            <a:r>
              <a:rPr lang="da-DK" sz="1400" kern="1200" dirty="0" err="1">
                <a:solidFill>
                  <a:schemeClr val="tx1"/>
                </a:solidFill>
                <a:effectLst/>
                <a:latin typeface="+mn-lt"/>
                <a:ea typeface="+mn-ea"/>
                <a:cs typeface="+mn-cs"/>
              </a:rPr>
              <a:t>وفي</a:t>
            </a:r>
            <a:r>
              <a:rPr lang="ar-SA" sz="1400" kern="1200" dirty="0">
                <a:solidFill>
                  <a:schemeClr val="tx1"/>
                </a:solidFill>
                <a:effectLst/>
                <a:latin typeface="+mn-lt"/>
                <a:ea typeface="+mn-ea"/>
                <a:cs typeface="+mn-cs"/>
              </a:rPr>
              <a:t> نهايتها</a:t>
            </a:r>
            <a:r>
              <a:rPr lang="sv-SE" sz="1400" kern="1200" dirty="0">
                <a:solidFill>
                  <a:schemeClr val="tx1"/>
                </a:solidFill>
                <a:effectLst/>
                <a:latin typeface="+mn-lt"/>
                <a:ea typeface="+mn-ea"/>
                <a:cs typeface="+mn-cs"/>
              </a:rPr>
              <a:t> </a:t>
            </a:r>
            <a:endParaRPr lang="en-GB" sz="1400" dirty="0">
              <a:latin typeface="Arabic Typesetting" panose="03020402040406030203" pitchFamily="66" charset="-78"/>
              <a:cs typeface="Arabic Typesetting" panose="03020402040406030203" pitchFamily="66" charset="-78"/>
            </a:endParaRPr>
          </a:p>
        </p:txBody>
      </p:sp>
      <p:sp>
        <p:nvSpPr>
          <p:cNvPr id="4" name="Slide Number Placeholder 3"/>
          <p:cNvSpPr>
            <a:spLocks noGrp="1"/>
          </p:cNvSpPr>
          <p:nvPr>
            <p:ph type="sldNum" sz="quarter" idx="5"/>
          </p:nvPr>
        </p:nvSpPr>
        <p:spPr/>
        <p:txBody>
          <a:bodyPr/>
          <a:lstStyle/>
          <a:p>
            <a:fld id="{7942641A-B3CC-487B-ADBB-88958F0DFD7D}" type="slidenum">
              <a:rPr lang="en-GB" smtClean="0"/>
              <a:t>1</a:t>
            </a:fld>
            <a:endParaRPr lang="en-GB"/>
          </a:p>
        </p:txBody>
      </p:sp>
    </p:spTree>
    <p:extLst>
      <p:ext uri="{BB962C8B-B14F-4D97-AF65-F5344CB8AC3E}">
        <p14:creationId xmlns:p14="http://schemas.microsoft.com/office/powerpoint/2010/main" val="2932627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i="1" kern="1200" dirty="0">
                <a:solidFill>
                  <a:schemeClr val="tx1"/>
                </a:solidFill>
                <a:effectLst/>
                <a:latin typeface="+mn-lt"/>
                <a:ea typeface="+mn-ea"/>
                <a:cs typeface="+mn-cs"/>
              </a:rPr>
              <a:t>شريحة 10. الغرض من الشريحة: (1) عرض خارطة الطريق وشرح الغرض منها ومجالات التركيز</a:t>
            </a:r>
            <a:endParaRPr lang="sv-SE" sz="1200" i="1" kern="1200" dirty="0">
              <a:solidFill>
                <a:schemeClr val="tx1"/>
              </a:solidFill>
              <a:effectLst/>
              <a:latin typeface="+mn-lt"/>
              <a:ea typeface="+mn-ea"/>
              <a:cs typeface="+mn-cs"/>
            </a:endParaRPr>
          </a:p>
          <a:p>
            <a:pPr algn="r" rtl="1"/>
            <a:endParaRPr lang="en-SE"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ملاحظات التحدث</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خلال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عام</a:t>
            </a:r>
            <a:r>
              <a:rPr lang="da-DK" sz="1200" kern="1200" dirty="0">
                <a:solidFill>
                  <a:schemeClr val="tx1"/>
                </a:solidFill>
                <a:effectLst/>
                <a:latin typeface="+mn-lt"/>
                <a:ea typeface="+mn-ea"/>
                <a:cs typeface="+mn-cs"/>
              </a:rPr>
              <a:t> 2020، </a:t>
            </a:r>
            <a:r>
              <a:rPr lang="da-DK" sz="1200" kern="1200" dirty="0" err="1">
                <a:solidFill>
                  <a:schemeClr val="tx1"/>
                </a:solidFill>
                <a:effectLst/>
                <a:latin typeface="+mn-lt"/>
                <a:ea typeface="+mn-ea"/>
                <a:cs typeface="+mn-cs"/>
              </a:rPr>
              <a:t>وضع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الاتحاد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والهلال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واللجنة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الوطنية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خارطة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طريق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مشتركة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كوسيلة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للحركة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نحو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المضي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قدمًا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تنفيذ</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والقرار</a:t>
            </a: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171450" indent="-171450" algn="r" rtl="1">
              <a:buFont typeface="Arial" panose="020B0604020202020204" pitchFamily="34" charset="0"/>
              <a:buChar char="•"/>
            </a:pP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تدعم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خارطة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الطريق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نهجًا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استراتيجيًا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ومنسقًا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لتنفيذ</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والقرار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وتحدد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ستة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مجالات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ذات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أولوية</a:t>
            </a:r>
            <a:r>
              <a:rPr lang="da-DK" sz="1200" kern="1200" dirty="0">
                <a:solidFill>
                  <a:schemeClr val="tx1"/>
                </a:solidFill>
                <a:effectLst/>
                <a:latin typeface="+mn-lt"/>
                <a:ea typeface="+mn-ea"/>
                <a:cs typeface="+mn-cs"/>
              </a:rPr>
              <a:t> - </a:t>
            </a:r>
            <a:r>
              <a:rPr lang="da-DK" sz="1200" kern="1200" dirty="0" err="1">
                <a:solidFill>
                  <a:schemeClr val="tx1"/>
                </a:solidFill>
                <a:effectLst/>
                <a:latin typeface="+mn-lt"/>
                <a:ea typeface="+mn-ea"/>
                <a:cs typeface="+mn-cs"/>
              </a:rPr>
              <a:t>كما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هو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موضح</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عرض</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الشرائح</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اختيرت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هذه</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المجالات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بوصفها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مجالات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يمكن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لجميع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أطراف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عليها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وإحداث</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أثر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وتسليط</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الضوء</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باعتبار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ذلك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جزءاً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هويتنا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وشعارنا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الأساسي</a:t>
            </a: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171450" indent="-171450" algn="r" rtl="1">
              <a:buFont typeface="Arial" panose="020B0604020202020204" pitchFamily="34" charset="0"/>
              <a:buChar char="•"/>
            </a:pP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تحدد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خارطة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الطريق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الأنشطة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الرئيسة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الوطنية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والاتحاد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والهلال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واللجنة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والحركة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ككل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كما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تحدد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المخرجات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والنتائج</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المتوقعة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بحلول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عام</a:t>
            </a:r>
            <a:r>
              <a:rPr lang="da-DK" sz="1200" kern="1200" dirty="0">
                <a:solidFill>
                  <a:schemeClr val="tx1"/>
                </a:solidFill>
                <a:effectLst/>
                <a:latin typeface="+mn-lt"/>
                <a:ea typeface="+mn-ea"/>
                <a:cs typeface="+mn-cs"/>
              </a:rPr>
              <a:t> 2023 </a:t>
            </a:r>
            <a:endParaRPr lang="en-SE" sz="1200" kern="1200" dirty="0">
              <a:solidFill>
                <a:schemeClr val="tx1"/>
              </a:solidFill>
              <a:effectLst/>
              <a:latin typeface="+mn-lt"/>
              <a:ea typeface="+mn-ea"/>
              <a:cs typeface="+mn-cs"/>
            </a:endParaRPr>
          </a:p>
          <a:p>
            <a:pPr marL="171450" indent="-171450" algn="r" rtl="1">
              <a:buFont typeface="Arial" panose="020B0604020202020204" pitchFamily="34" charset="0"/>
              <a:buChar char="•"/>
            </a:pP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لا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يُقصد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خارطة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الطريق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تكون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وثيقة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قائمة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بذاتها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ولكن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يجب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تأتي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بالتوازي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والقرار</a:t>
            </a: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171450" indent="-171450" algn="r" rtl="1">
              <a:buFont typeface="Arial" panose="020B0604020202020204" pitchFamily="34" charset="0"/>
              <a:buChar char="•"/>
            </a:pP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يدعم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الاتحاد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والهلال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واللجنة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الوطنية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بدء</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تنفيذ</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خارطة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الطريق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وتنسيقها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عبر</a:t>
            </a:r>
            <a:r>
              <a:rPr lang="da-DK" sz="1200" kern="1200" dirty="0">
                <a:solidFill>
                  <a:schemeClr val="tx1"/>
                </a:solidFill>
                <a:effectLst/>
                <a:latin typeface="+mn-lt"/>
                <a:ea typeface="+mn-ea"/>
                <a:cs typeface="+mn-cs"/>
              </a:rPr>
              <a:t> 6 </a:t>
            </a:r>
            <a:r>
              <a:rPr lang="da-DK" sz="1200" kern="1200" dirty="0" err="1">
                <a:solidFill>
                  <a:schemeClr val="tx1"/>
                </a:solidFill>
                <a:effectLst/>
                <a:latin typeface="+mn-lt"/>
                <a:ea typeface="+mn-ea"/>
                <a:cs typeface="+mn-cs"/>
              </a:rPr>
              <a:t>مجموعات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عمل</a:t>
            </a:r>
            <a:r>
              <a:rPr lang="da-DK" sz="1200" kern="1200" dirty="0">
                <a:solidFill>
                  <a:schemeClr val="tx1"/>
                </a:solidFill>
                <a:effectLst/>
                <a:latin typeface="+mn-lt"/>
                <a:ea typeface="+mn-ea"/>
                <a:cs typeface="+mn-cs"/>
              </a:rPr>
              <a:t> - </a:t>
            </a:r>
            <a:r>
              <a:rPr lang="da-DK" sz="1200" kern="1200" dirty="0" err="1">
                <a:solidFill>
                  <a:schemeClr val="tx1"/>
                </a:solidFill>
                <a:effectLst/>
                <a:latin typeface="+mn-lt"/>
                <a:ea typeface="+mn-ea"/>
                <a:cs typeface="+mn-cs"/>
              </a:rPr>
              <a:t>واحدة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لكل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مجال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ذي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أولوية</a:t>
            </a: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171450" indent="-171450" algn="r" rtl="1">
              <a:buFont typeface="Arial" panose="020B0604020202020204" pitchFamily="34" charset="0"/>
              <a:buChar char="•"/>
            </a:pP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628650" lvl="1" indent="-171450" algn="r" rtl="1">
              <a:buFont typeface="Arial" panose="020B0604020202020204" pitchFamily="34" charset="0"/>
              <a:buChar char="•"/>
            </a:pPr>
            <a:r>
              <a:rPr lang="da-DK" sz="1200" kern="1200" dirty="0" err="1">
                <a:solidFill>
                  <a:schemeClr val="tx1"/>
                </a:solidFill>
                <a:effectLst/>
                <a:latin typeface="+mn-lt"/>
                <a:ea typeface="+mn-ea"/>
                <a:cs typeface="+mn-cs"/>
              </a:rPr>
              <a:t>لا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يزال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الممكن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الانضمام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إحدى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مجموعات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الالتزام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المطلوب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يمتد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مدى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سنة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تقويمية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واحدة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يجب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إرسال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استفسارات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الانضمام</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لمجموعة </a:t>
            </a:r>
            <a:r>
              <a:rPr lang="da-DK" sz="1200" kern="1200" dirty="0" err="1">
                <a:solidFill>
                  <a:schemeClr val="tx1"/>
                </a:solidFill>
                <a:effectLst/>
                <a:latin typeface="+mn-lt"/>
                <a:ea typeface="+mn-ea"/>
                <a:cs typeface="+mn-cs"/>
              </a:rPr>
              <a:t>العمل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إلى</a:t>
            </a:r>
            <a:r>
              <a:rPr lang="ar-SA"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42641A-B3CC-487B-ADBB-88958F0DFD7D}" type="slidenum">
              <a:rPr lang="en-GB" smtClean="0"/>
              <a:t>10</a:t>
            </a:fld>
            <a:endParaRPr lang="en-GB"/>
          </a:p>
        </p:txBody>
      </p:sp>
    </p:spTree>
    <p:extLst>
      <p:ext uri="{BB962C8B-B14F-4D97-AF65-F5344CB8AC3E}">
        <p14:creationId xmlns:p14="http://schemas.microsoft.com/office/powerpoint/2010/main" val="3505478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i="1" kern="1200" dirty="0">
                <a:solidFill>
                  <a:schemeClr val="tx1"/>
                </a:solidFill>
                <a:effectLst/>
                <a:latin typeface="+mn-lt"/>
                <a:ea typeface="+mn-ea"/>
                <a:cs typeface="+mn-cs"/>
              </a:rPr>
              <a:t>شريحة 11. الغرض من الشريحة: (1) توفير </a:t>
            </a:r>
            <a:r>
              <a:rPr lang="ar-YE" sz="1200" i="1" kern="1200" dirty="0">
                <a:solidFill>
                  <a:schemeClr val="tx1"/>
                </a:solidFill>
                <a:effectLst/>
                <a:latin typeface="+mn-lt"/>
                <a:ea typeface="+mn-ea"/>
                <a:cs typeface="+mn-cs"/>
              </a:rPr>
              <a:t>رابط إلى </a:t>
            </a:r>
            <a:r>
              <a:rPr lang="ar-SA" sz="1200" i="1" kern="1200" dirty="0">
                <a:solidFill>
                  <a:schemeClr val="tx1"/>
                </a:solidFill>
                <a:effectLst/>
                <a:latin typeface="+mn-lt"/>
                <a:ea typeface="+mn-ea"/>
                <a:cs typeface="+mn-cs"/>
              </a:rPr>
              <a:t>المصادر المتعلقة بالسياسة والقرار وخارطة الطريق</a:t>
            </a:r>
            <a:endParaRPr lang="sv-SE" sz="1200" i="1" kern="1200" dirty="0">
              <a:solidFill>
                <a:schemeClr val="tx1"/>
              </a:solidFill>
              <a:effectLst/>
              <a:latin typeface="+mn-lt"/>
              <a:ea typeface="+mn-ea"/>
              <a:cs typeface="+mn-cs"/>
            </a:endParaRPr>
          </a:p>
          <a:p>
            <a:pPr algn="r" rtl="1"/>
            <a:endParaRPr lang="en-SE"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ملاحظات التحدث</a:t>
            </a:r>
            <a:endParaRPr lang="en-SE" sz="1200" kern="1200" dirty="0">
              <a:solidFill>
                <a:schemeClr val="tx1"/>
              </a:solidFill>
              <a:effectLst/>
              <a:latin typeface="+mn-lt"/>
              <a:ea typeface="+mn-ea"/>
              <a:cs typeface="+mn-cs"/>
            </a:endParaRPr>
          </a:p>
          <a:p>
            <a:pPr algn="r" rtl="1"/>
            <a:r>
              <a:rPr lang="da-DK" sz="1200" kern="1200" dirty="0" err="1">
                <a:solidFill>
                  <a:schemeClr val="tx1"/>
                </a:solidFill>
                <a:effectLst/>
                <a:latin typeface="+mn-lt"/>
                <a:ea typeface="+mn-ea"/>
                <a:cs typeface="+mn-cs"/>
              </a:rPr>
              <a:t>قبل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أختتم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مناقشتنا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اليوم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أردت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ألفت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انتباهكم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مصدر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يتيح</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المزيد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الموارد</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للبرامج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مجال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بالإضافة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والقرار</a:t>
            </a:r>
            <a:r>
              <a:rPr lang="da-DK" sz="1200" kern="1200" dirty="0">
                <a:solidFill>
                  <a:schemeClr val="tx1"/>
                </a:solidFill>
                <a:effectLst/>
                <a:latin typeface="+mn-lt"/>
                <a:ea typeface="+mn-ea"/>
                <a:cs typeface="+mn-cs"/>
              </a:rPr>
              <a:t> </a:t>
            </a:r>
          </a:p>
          <a:p>
            <a:pPr algn="r" rtl="1"/>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يمكن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العثور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إرشادات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اللجنة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a:t>
            </a:r>
            <a:r>
              <a:rPr lang="da-DK" sz="1200" kern="1200" dirty="0" err="1">
                <a:solidFill>
                  <a:schemeClr val="tx1"/>
                </a:solidFill>
                <a:effectLst/>
                <a:latin typeface="+mn-lt"/>
                <a:ea typeface="+mn-ea"/>
                <a:cs typeface="+mn-cs"/>
              </a:rPr>
              <a:t>باللغات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الإنجليزية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والفرنسية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والبرتغالية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والعربية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والإسبانية</a:t>
            </a:r>
            <a:r>
              <a:rPr lang="ar-SA"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عبر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عنوان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الويب</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أدناه  </a:t>
            </a:r>
            <a:r>
              <a:rPr lang="da-DK" sz="1200" kern="1200" dirty="0" err="1">
                <a:solidFill>
                  <a:schemeClr val="tx1"/>
                </a:solidFill>
                <a:effectLst/>
                <a:latin typeface="+mn-lt"/>
                <a:ea typeface="+mn-ea"/>
                <a:cs typeface="+mn-cs"/>
              </a:rPr>
              <a:t>أو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طريق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البحث</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الإنترنت</a:t>
            </a:r>
            <a:endParaRPr lang="en-SE" sz="1200" kern="1200" dirty="0">
              <a:solidFill>
                <a:schemeClr val="tx1"/>
              </a:solidFill>
              <a:effectLst/>
              <a:latin typeface="+mn-lt"/>
              <a:ea typeface="+mn-ea"/>
              <a:cs typeface="+mn-cs"/>
            </a:endParaRPr>
          </a:p>
          <a:p>
            <a:pPr algn="r" rtl="1"/>
            <a:r>
              <a:rPr lang="da-DK" sz="1200" u="sng" kern="1200" dirty="0">
                <a:solidFill>
                  <a:schemeClr val="tx1"/>
                </a:solidFill>
                <a:effectLst/>
                <a:latin typeface="+mn-lt"/>
                <a:ea typeface="+mn-ea"/>
                <a:cs typeface="+mn-cs"/>
                <a:hlinkClick r:id="rId3"/>
              </a:rPr>
              <a:t>https://www.icrc.org/en/publication/4311-guidelines-mental-health-and-psychosocial-support</a:t>
            </a:r>
            <a:endParaRPr lang="da-DK" sz="1200" u="sng" kern="1200" dirty="0">
              <a:solidFill>
                <a:schemeClr val="tx1"/>
              </a:solidFill>
              <a:effectLst/>
              <a:latin typeface="+mn-lt"/>
              <a:ea typeface="+mn-ea"/>
              <a:cs typeface="+mn-cs"/>
            </a:endParaRPr>
          </a:p>
          <a:p>
            <a:pPr algn="r" rtl="1"/>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يمكن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الاطلاع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والقرار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عبر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موقع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المركز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المرجعي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التابع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للاتحاد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والهلال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طريق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الانتقال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الصفحة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الرئيسة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واستخدام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محرك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البحث</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انقر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فوق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العدسة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المكبرة</a:t>
            </a:r>
            <a:r>
              <a:rPr lang="da-DK"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ar-SA" sz="1200" kern="1200" dirty="0">
                <a:solidFill>
                  <a:schemeClr val="tx1"/>
                </a:solidFill>
                <a:effectLst/>
                <a:latin typeface="+mn-lt"/>
                <a:ea typeface="+mn-ea"/>
                <a:cs typeface="+mn-cs"/>
              </a:rPr>
              <a:t>كما يستضيف المركز المرجعي للدعم النفسي الاجتماعي التابع للاتحاد الدولي لجمعيات الصليب الأحمر والهلال الأحمر </a:t>
            </a:r>
            <a:r>
              <a:rPr lang="da-DK" sz="1200" kern="1200" dirty="0" err="1">
                <a:solidFill>
                  <a:schemeClr val="tx1"/>
                </a:solidFill>
                <a:effectLst/>
                <a:latin typeface="+mn-lt"/>
                <a:ea typeface="+mn-ea"/>
                <a:cs typeface="+mn-cs"/>
              </a:rPr>
              <a:t>صفحة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مخصصة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للموارد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ستساعد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تنفيذ</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سياسة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النفسية والدعم النفسي الاجتماعي والقرار وخارطة </a:t>
            </a:r>
            <a:r>
              <a:rPr lang="da-DK" sz="1200" kern="1200" dirty="0" err="1">
                <a:solidFill>
                  <a:schemeClr val="tx1"/>
                </a:solidFill>
                <a:effectLst/>
                <a:latin typeface="+mn-lt"/>
                <a:ea typeface="+mn-ea"/>
                <a:cs typeface="+mn-cs"/>
              </a:rPr>
              <a:t>الطريق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هناك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العديد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مقاطع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الفيديو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المعروضة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اليوم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هذا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الموقع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الإلكتروني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جانب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وثائق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مرجعية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رئيسة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ومقاطع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بث</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صوتي</a:t>
            </a:r>
            <a:r>
              <a:rPr lang="ar-SA"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بودكاست</a:t>
            </a:r>
            <a:r>
              <a:rPr lang="ar-SA" sz="1200" kern="1200" dirty="0">
                <a:solidFill>
                  <a:schemeClr val="tx1"/>
                </a:solidFill>
                <a:effectLst/>
                <a:latin typeface="+mn-lt"/>
                <a:ea typeface="+mn-ea"/>
                <a:cs typeface="+mn-cs"/>
              </a:rPr>
              <a:t>)</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والندوات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عبر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الإنترنت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وغير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ذلك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الكثير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تنفيذ</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والقرار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وخارطة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الطريق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يمكن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العثور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عليها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هنا</a:t>
            </a:r>
            <a:endParaRPr lang="en-SE" sz="1200" kern="1200" dirty="0">
              <a:solidFill>
                <a:schemeClr val="tx1"/>
              </a:solidFill>
              <a:effectLst/>
              <a:latin typeface="+mn-lt"/>
              <a:ea typeface="+mn-ea"/>
              <a:cs typeface="+mn-cs"/>
            </a:endParaRPr>
          </a:p>
          <a:p>
            <a:pPr algn="r" rtl="1"/>
            <a:r>
              <a:rPr lang="da-DK" sz="1200" u="sng" kern="1200" dirty="0">
                <a:solidFill>
                  <a:schemeClr val="tx1"/>
                </a:solidFill>
                <a:effectLst/>
                <a:latin typeface="+mn-lt"/>
                <a:ea typeface="+mn-ea"/>
                <a:cs typeface="+mn-cs"/>
                <a:hlinkClick r:id="rId4"/>
              </a:rPr>
              <a:t>https://pscentre.org/movement-resource-room-mhpss-policy-and-resolution/</a:t>
            </a:r>
            <a:endParaRPr lang="da-DK" sz="1200" u="sng" kern="1200" dirty="0">
              <a:solidFill>
                <a:schemeClr val="tx1"/>
              </a:solidFill>
              <a:effectLst/>
              <a:latin typeface="+mn-lt"/>
              <a:ea typeface="+mn-ea"/>
              <a:cs typeface="+mn-cs"/>
            </a:endParaRPr>
          </a:p>
          <a:p>
            <a:pPr algn="r" rtl="1"/>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أشكركم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اهتمامكم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ويسعدني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الرد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أسئلة</a:t>
            </a: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42641A-B3CC-487B-ADBB-88958F0DFD7D}" type="slidenum">
              <a:rPr lang="en-GB" smtClean="0"/>
              <a:t>11</a:t>
            </a:fld>
            <a:endParaRPr lang="en-GB"/>
          </a:p>
        </p:txBody>
      </p:sp>
    </p:spTree>
    <p:extLst>
      <p:ext uri="{BB962C8B-B14F-4D97-AF65-F5344CB8AC3E}">
        <p14:creationId xmlns:p14="http://schemas.microsoft.com/office/powerpoint/2010/main" val="185974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i="1" kern="1200" dirty="0">
                <a:solidFill>
                  <a:schemeClr val="tx1"/>
                </a:solidFill>
                <a:effectLst/>
                <a:latin typeface="+mn-lt"/>
                <a:ea typeface="+mn-ea"/>
                <a:cs typeface="+mn-cs"/>
              </a:rPr>
              <a:t>الشريحة 2. الغرض من الشريحة: (1) رفع الوعي بالصحة النفسية والاحتياجات النفسية الاجتماعية التي لم يتم تلبيتها، و(ب) خلق إحساس بأن الوضع طارئ، باستخدام الإحصاءات والرسومات لتأكيد ما تقوله.</a:t>
            </a:r>
            <a:endParaRPr lang="en-SE" sz="1200" kern="1200" dirty="0">
              <a:solidFill>
                <a:schemeClr val="tx1"/>
              </a:solidFill>
              <a:effectLst/>
              <a:latin typeface="+mn-lt"/>
              <a:ea typeface="+mn-ea"/>
              <a:cs typeface="+mn-cs"/>
            </a:endParaRPr>
          </a:p>
          <a:p>
            <a:pPr lvl="0" algn="r"/>
            <a:endParaRPr lang="en-GB" sz="1200" b="1" u="none"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خيارات الفيديو</a:t>
            </a:r>
            <a:endParaRPr lang="en-SE" sz="1200" kern="1200" dirty="0">
              <a:solidFill>
                <a:schemeClr val="tx1"/>
              </a:solidFill>
              <a:effectLst/>
              <a:latin typeface="+mn-lt"/>
              <a:ea typeface="+mn-ea"/>
              <a:cs typeface="+mn-cs"/>
            </a:endParaRPr>
          </a:p>
          <a:p>
            <a:pPr algn="r" rtl="1"/>
            <a:r>
              <a:rPr lang="da-DK" sz="1200" kern="1200" dirty="0" err="1">
                <a:solidFill>
                  <a:schemeClr val="tx1"/>
                </a:solidFill>
                <a:effectLst/>
                <a:latin typeface="+mn-lt"/>
                <a:ea typeface="+mn-ea"/>
                <a:cs typeface="+mn-cs"/>
              </a:rPr>
              <a:t>استخدام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مقطع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فيديو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قمت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بإعداده</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حول هذا الموضوع.</a:t>
            </a:r>
            <a:endParaRPr lang="en-SE" sz="1200" kern="1200" dirty="0">
              <a:solidFill>
                <a:schemeClr val="tx1"/>
              </a:solidFill>
              <a:effectLst/>
              <a:latin typeface="+mn-lt"/>
              <a:ea typeface="+mn-ea"/>
              <a:cs typeface="+mn-cs"/>
            </a:endParaRPr>
          </a:p>
          <a:p>
            <a:pPr lvl="0" algn="r" rtl="1"/>
            <a:r>
              <a:rPr lang="ar-SA" sz="1200" kern="1200" dirty="0">
                <a:solidFill>
                  <a:schemeClr val="tx1"/>
                </a:solidFill>
                <a:effectLst/>
                <a:latin typeface="+mn-lt"/>
                <a:ea typeface="+mn-ea"/>
                <a:cs typeface="+mn-cs"/>
              </a:rPr>
              <a:t>فيديو (</a:t>
            </a:r>
            <a:r>
              <a:rPr lang="da-DK" sz="1200" kern="1200" dirty="0" err="1">
                <a:solidFill>
                  <a:schemeClr val="tx1"/>
                </a:solidFill>
                <a:effectLst/>
                <a:latin typeface="+mn-lt"/>
                <a:ea typeface="+mn-ea"/>
                <a:cs typeface="+mn-cs"/>
              </a:rPr>
              <a:t>فلنتعاون</a:t>
            </a:r>
            <a:r>
              <a:rPr lang="ar-SA"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لمدة</a:t>
            </a:r>
            <a:r>
              <a:rPr lang="da-DK" sz="1200" kern="1200" dirty="0">
                <a:solidFill>
                  <a:schemeClr val="tx1"/>
                </a:solidFill>
                <a:effectLst/>
                <a:latin typeface="+mn-lt"/>
                <a:ea typeface="+mn-ea"/>
                <a:cs typeface="+mn-cs"/>
              </a:rPr>
              <a:t> 3 </a:t>
            </a:r>
            <a:r>
              <a:rPr lang="da-DK" sz="1200" kern="1200" dirty="0" err="1">
                <a:solidFill>
                  <a:schemeClr val="tx1"/>
                </a:solidFill>
                <a:effectLst/>
                <a:latin typeface="+mn-lt"/>
                <a:ea typeface="+mn-ea"/>
                <a:cs typeface="+mn-cs"/>
              </a:rPr>
              <a:t>دقائق</a:t>
            </a:r>
            <a:r>
              <a:rPr lang="da-DK" sz="1200" kern="1200" dirty="0">
                <a:solidFill>
                  <a:schemeClr val="tx1"/>
                </a:solidFill>
                <a:effectLst/>
                <a:latin typeface="+mn-lt"/>
                <a:ea typeface="+mn-ea"/>
                <a:cs typeface="+mn-cs"/>
              </a:rPr>
              <a:t> </a:t>
            </a:r>
            <a:r>
              <a:rPr lang="da-DK" sz="1200" u="sng" kern="1200" dirty="0">
                <a:solidFill>
                  <a:schemeClr val="tx1"/>
                </a:solidFill>
                <a:effectLst/>
                <a:latin typeface="+mn-lt"/>
                <a:ea typeface="+mn-ea"/>
                <a:cs typeface="+mn-cs"/>
                <a:hlinkClick r:id="rId3"/>
              </a:rPr>
              <a:t>https://youtu.be/FDKnxU7BkG4</a:t>
            </a:r>
            <a:endParaRPr lang="en-SE" sz="1200" kern="1200" dirty="0">
              <a:solidFill>
                <a:schemeClr val="tx1"/>
              </a:solidFill>
              <a:effectLst/>
              <a:latin typeface="+mn-lt"/>
              <a:ea typeface="+mn-ea"/>
              <a:cs typeface="+mn-cs"/>
            </a:endParaRPr>
          </a:p>
          <a:p>
            <a:pPr lvl="0" algn="r" rtl="1"/>
            <a:r>
              <a:rPr lang="ar-SA" sz="1200" kern="1200" dirty="0">
                <a:solidFill>
                  <a:schemeClr val="tx1"/>
                </a:solidFill>
                <a:effectLst/>
                <a:latin typeface="+mn-lt"/>
                <a:ea typeface="+mn-ea"/>
                <a:cs typeface="+mn-cs"/>
              </a:rPr>
              <a:t>فيديو (</a:t>
            </a:r>
            <a:r>
              <a:rPr lang="da-DK" sz="1200" kern="1200" dirty="0" err="1">
                <a:solidFill>
                  <a:schemeClr val="tx1"/>
                </a:solidFill>
                <a:effectLst/>
                <a:latin typeface="+mn-lt"/>
                <a:ea typeface="+mn-ea"/>
                <a:cs typeface="+mn-cs"/>
              </a:rPr>
              <a:t>التزامات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والهلال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بشأن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ar-SA"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لمدة</a:t>
            </a:r>
            <a:r>
              <a:rPr lang="da-DK" sz="1200" kern="1200" dirty="0">
                <a:solidFill>
                  <a:schemeClr val="tx1"/>
                </a:solidFill>
                <a:effectLst/>
                <a:latin typeface="+mn-lt"/>
                <a:ea typeface="+mn-ea"/>
                <a:cs typeface="+mn-cs"/>
              </a:rPr>
              <a:t> 3 </a:t>
            </a:r>
            <a:r>
              <a:rPr lang="da-DK" sz="1200" kern="1200" dirty="0" err="1">
                <a:solidFill>
                  <a:schemeClr val="tx1"/>
                </a:solidFill>
                <a:effectLst/>
                <a:latin typeface="+mn-lt"/>
                <a:ea typeface="+mn-ea"/>
                <a:cs typeface="+mn-cs"/>
              </a:rPr>
              <a:t>دقائق</a:t>
            </a:r>
            <a:r>
              <a:rPr lang="da-DK" sz="1200" kern="1200" dirty="0">
                <a:solidFill>
                  <a:schemeClr val="tx1"/>
                </a:solidFill>
                <a:effectLst/>
                <a:latin typeface="+mn-lt"/>
                <a:ea typeface="+mn-ea"/>
                <a:cs typeface="+mn-cs"/>
              </a:rPr>
              <a:t>  </a:t>
            </a:r>
            <a:r>
              <a:rPr lang="da-DK" sz="1200" u="sng" kern="1200" dirty="0">
                <a:solidFill>
                  <a:schemeClr val="tx1"/>
                </a:solidFill>
                <a:effectLst/>
                <a:latin typeface="+mn-lt"/>
                <a:ea typeface="+mn-ea"/>
                <a:cs typeface="+mn-cs"/>
              </a:rPr>
              <a:t>https://youtu.be/VwfvffwxsoY</a:t>
            </a:r>
            <a:endParaRPr lang="en-SE" sz="1200" kern="1200" dirty="0">
              <a:solidFill>
                <a:schemeClr val="tx1"/>
              </a:solidFill>
              <a:effectLst/>
              <a:latin typeface="+mn-lt"/>
              <a:ea typeface="+mn-ea"/>
              <a:cs typeface="+mn-cs"/>
            </a:endParaRPr>
          </a:p>
          <a:p>
            <a:pPr algn="r"/>
            <a:endParaRPr lang="en-US" sz="1200" b="1" kern="1200" dirty="0">
              <a:solidFill>
                <a:schemeClr val="tx1"/>
              </a:solidFill>
              <a:effectLst/>
              <a:latin typeface="+mn-lt"/>
              <a:ea typeface="+mn-ea"/>
              <a:cs typeface="+mn-cs"/>
            </a:endParaRPr>
          </a:p>
          <a:p>
            <a:pPr algn="r"/>
            <a:r>
              <a:rPr lang="ar-SA" sz="1200" b="1" kern="1200" dirty="0">
                <a:solidFill>
                  <a:schemeClr val="tx1"/>
                </a:solidFill>
                <a:effectLst/>
                <a:latin typeface="+mn-lt"/>
                <a:ea typeface="+mn-ea"/>
                <a:cs typeface="+mn-cs"/>
              </a:rPr>
              <a:t>ملاحظات التحدث. احرص على الالتزام بالسياق واختر النقاط الأكثر صلة. قد ترغب أيضًا في عرض مقطع فيديو ثم اختصار ملاحظات التحدث</a:t>
            </a:r>
            <a:r>
              <a:rPr lang="en-SE" dirty="0">
                <a:effectLst/>
              </a:rPr>
              <a:t> </a:t>
            </a: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تعتبر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حقيقية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وعاجلة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ومهددة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للحياة</a:t>
            </a:r>
            <a:r>
              <a:rPr lang="ar-SA"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فهي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تُعد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الأسباب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الرئيسة</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لسوء الصحة </a:t>
            </a:r>
            <a:r>
              <a:rPr lang="da-DK" sz="1200" kern="1200" dirty="0" err="1">
                <a:solidFill>
                  <a:schemeClr val="tx1"/>
                </a:solidFill>
                <a:effectLst/>
                <a:latin typeface="+mn-lt"/>
                <a:ea typeface="+mn-ea"/>
                <a:cs typeface="+mn-cs"/>
              </a:rPr>
              <a:t>والإعاقات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جميع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أنحاء</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العالم</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ومع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ذلك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فإن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يقرب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ثلثي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الأشخاص</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الذين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لديهم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صحية</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نفسية  </a:t>
            </a:r>
            <a:r>
              <a:rPr lang="da-DK" sz="1200" kern="1200" dirty="0" err="1">
                <a:solidFill>
                  <a:schemeClr val="tx1"/>
                </a:solidFill>
                <a:effectLst/>
                <a:latin typeface="+mn-lt"/>
                <a:ea typeface="+mn-ea"/>
                <a:cs typeface="+mn-cs"/>
              </a:rPr>
              <a:t>واحتياجات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واجتماعية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معروفة</a:t>
            </a:r>
            <a:r>
              <a:rPr lang="ar-SA" sz="1200" kern="1200" dirty="0">
                <a:solidFill>
                  <a:schemeClr val="tx1"/>
                </a:solidFill>
                <a:effectLst/>
                <a:latin typeface="+mn-lt"/>
                <a:ea typeface="+mn-ea"/>
                <a:cs typeface="+mn-cs"/>
              </a:rPr>
              <a:t>،</a:t>
            </a:r>
            <a:r>
              <a:rPr lang="da-DK" sz="1200" kern="1200" dirty="0" err="1">
                <a:solidFill>
                  <a:schemeClr val="tx1"/>
                </a:solidFill>
                <a:effectLst/>
                <a:latin typeface="+mn-lt"/>
                <a:ea typeface="+mn-ea"/>
                <a:cs typeface="+mn-cs"/>
              </a:rPr>
              <a:t>لا</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يبحثون عن </a:t>
            </a:r>
            <a:r>
              <a:rPr lang="da-DK" sz="1200" kern="1200" dirty="0" err="1">
                <a:solidFill>
                  <a:schemeClr val="tx1"/>
                </a:solidFill>
                <a:effectLst/>
                <a:latin typeface="+mn-lt"/>
                <a:ea typeface="+mn-ea"/>
                <a:cs typeface="+mn-cs"/>
              </a:rPr>
              <a:t>مساعدة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أبدًا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بسبب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عدم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توفر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الرعاية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والعلاج</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والوصمة</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المرتبطة بهذا الموضوع.</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قدرت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منظمة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العالمية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عام</a:t>
            </a:r>
            <a:r>
              <a:rPr lang="da-DK" sz="1200" kern="1200" dirty="0">
                <a:solidFill>
                  <a:schemeClr val="tx1"/>
                </a:solidFill>
                <a:effectLst/>
                <a:latin typeface="+mn-lt"/>
                <a:ea typeface="+mn-ea"/>
                <a:cs typeface="+mn-cs"/>
              </a:rPr>
              <a:t> 2019 </a:t>
            </a:r>
            <a:r>
              <a:rPr lang="da-DK" sz="1200" kern="1200" dirty="0" err="1">
                <a:solidFill>
                  <a:schemeClr val="tx1"/>
                </a:solidFill>
                <a:effectLst/>
                <a:latin typeface="+mn-lt"/>
                <a:ea typeface="+mn-ea"/>
                <a:cs typeface="+mn-cs"/>
              </a:rPr>
              <a:t>أن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أكثر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80٪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الأشخاص</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الذين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يعانون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مشكلات صحية نفسية </a:t>
            </a:r>
            <a:r>
              <a:rPr lang="da-DK" sz="1200" kern="1200" dirty="0" err="1">
                <a:solidFill>
                  <a:schemeClr val="tx1"/>
                </a:solidFill>
                <a:effectLst/>
                <a:latin typeface="+mn-lt"/>
                <a:ea typeface="+mn-ea"/>
                <a:cs typeface="+mn-cs"/>
              </a:rPr>
              <a:t>لا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يتمتعون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بأي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شكل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أشكال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الرعاية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حيث</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الجودة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والتكلفة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المعقولة</a:t>
            </a:r>
            <a:r>
              <a:rPr lang="ar-SA"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الوقت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نفسه</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يموت</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800,000 </a:t>
            </a:r>
            <a:r>
              <a:rPr lang="da-DK" sz="1200" kern="1200" dirty="0" err="1">
                <a:solidFill>
                  <a:schemeClr val="tx1"/>
                </a:solidFill>
                <a:effectLst/>
                <a:latin typeface="+mn-lt"/>
                <a:ea typeface="+mn-ea"/>
                <a:cs typeface="+mn-cs"/>
              </a:rPr>
              <a:t>شخص</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سنوياً </a:t>
            </a:r>
            <a:r>
              <a:rPr lang="da-DK" sz="1200" kern="1200" dirty="0" err="1">
                <a:solidFill>
                  <a:schemeClr val="tx1"/>
                </a:solidFill>
                <a:effectLst/>
                <a:latin typeface="+mn-lt"/>
                <a:ea typeface="+mn-ea"/>
                <a:cs typeface="+mn-cs"/>
              </a:rPr>
              <a:t>بسبب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الانتحار</a:t>
            </a:r>
            <a:r>
              <a:rPr lang="ar-SA" sz="1200" kern="1200" dirty="0">
                <a:solidFill>
                  <a:schemeClr val="tx1"/>
                </a:solidFill>
                <a:effectLst/>
                <a:latin typeface="+mn-lt"/>
                <a:ea typeface="+mn-ea"/>
                <a:cs typeface="+mn-cs"/>
              </a:rPr>
              <a:t>، الذي هو </a:t>
            </a:r>
            <a:r>
              <a:rPr lang="da-DK" sz="1200" kern="1200" dirty="0" err="1">
                <a:solidFill>
                  <a:schemeClr val="tx1"/>
                </a:solidFill>
                <a:effectLst/>
                <a:latin typeface="+mn-lt"/>
                <a:ea typeface="+mn-ea"/>
                <a:cs typeface="+mn-cs"/>
              </a:rPr>
              <a:t>ثاني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الأسباب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الرئيسة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للوفاة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الشباب</a:t>
            </a:r>
            <a:r>
              <a:rPr lang="ar-SA"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يترتب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النزاعات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المسلحة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والكوارث</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الطبيعية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وحالات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الطوارئ</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الأخرى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تأثير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هائل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طويل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المدى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والراحة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الاجتماعية</a:t>
            </a: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ترتفع معدلات مشكلات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بشكل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كبير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بعد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حدوث</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حالات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الطوارئ</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وخاصة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أوضاع النزاع </a:t>
            </a:r>
            <a:r>
              <a:rPr lang="da-DK" sz="1200" kern="1200" dirty="0" err="1">
                <a:solidFill>
                  <a:schemeClr val="tx1"/>
                </a:solidFill>
                <a:effectLst/>
                <a:latin typeface="+mn-lt"/>
                <a:ea typeface="+mn-ea"/>
                <a:cs typeface="+mn-cs"/>
              </a:rPr>
              <a:t>المسلح</a:t>
            </a:r>
            <a:r>
              <a:rPr lang="ar-SA"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628650" lvl="1" indent="-171450" algn="r" rtl="1">
              <a:buFont typeface="Arial" panose="020B0604020202020204" pitchFamily="34" charset="0"/>
              <a:buChar char="•"/>
            </a:pPr>
            <a:r>
              <a:rPr lang="da-DK" sz="1200" kern="1200" dirty="0" err="1">
                <a:solidFill>
                  <a:schemeClr val="tx1"/>
                </a:solidFill>
                <a:effectLst/>
                <a:latin typeface="+mn-lt"/>
                <a:ea typeface="+mn-ea"/>
                <a:cs typeface="+mn-cs"/>
              </a:rPr>
              <a:t>تؤثر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حالات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الطوارئ</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موارد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المجتمع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والأسرة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تدمرها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وتقوض</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استراتيجيات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المواجهة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الشخصية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والروابط</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شأنها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الناس</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العادة</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628650" lvl="1" indent="-171450" algn="r" rtl="1">
              <a:buFont typeface="Arial" panose="020B0604020202020204" pitchFamily="34" charset="0"/>
              <a:buChar char="•"/>
            </a:pPr>
            <a:r>
              <a:rPr lang="da-DK" sz="1200" kern="1200" dirty="0" err="1">
                <a:solidFill>
                  <a:schemeClr val="tx1"/>
                </a:solidFill>
                <a:effectLst/>
                <a:latin typeface="+mn-lt"/>
                <a:ea typeface="+mn-ea"/>
                <a:cs typeface="+mn-cs"/>
              </a:rPr>
              <a:t>تزداد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الصعوبات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والاجتماعية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أيضًا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عندما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ينفصل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سبيل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المثال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الأشخاص</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أفراد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عائلاتهم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أصدقائهم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يفقدونهم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وعندما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تصبح</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الظروف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المعيشية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صعبة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للغاية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ويتعرض</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الناس</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للعنف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يمكنهم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الحصول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المساعدة</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الثابت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عدم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تلبية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آثار</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واسعة </a:t>
            </a:r>
            <a:r>
              <a:rPr lang="da-DK" sz="1200" kern="1200" dirty="0" err="1">
                <a:solidFill>
                  <a:schemeClr val="tx1"/>
                </a:solidFill>
                <a:effectLst/>
                <a:latin typeface="+mn-lt"/>
                <a:ea typeface="+mn-ea"/>
                <a:cs typeface="+mn-cs"/>
              </a:rPr>
              <a:t>وطويلة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الأمد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الإنسان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وآثار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اجتماعية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واقتصادية</a:t>
            </a:r>
            <a:r>
              <a:rPr lang="ar-SA"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ar-SA" sz="1200" kern="1200" dirty="0">
                <a:solidFill>
                  <a:schemeClr val="tx1"/>
                </a:solidFill>
                <a:effectLst/>
                <a:latin typeface="+mn-lt"/>
                <a:ea typeface="+mn-ea"/>
                <a:cs typeface="+mn-cs"/>
              </a:rPr>
              <a:t>لا يتم تلبية </a:t>
            </a:r>
            <a:r>
              <a:rPr lang="da-DK" sz="1200" kern="1200" dirty="0" err="1">
                <a:solidFill>
                  <a:schemeClr val="tx1"/>
                </a:solidFill>
                <a:effectLst/>
                <a:latin typeface="+mn-lt"/>
                <a:ea typeface="+mn-ea"/>
                <a:cs typeface="+mn-cs"/>
              </a:rPr>
              <a:t>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الاجتماعية</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بالشكل المطلوب </a:t>
            </a:r>
            <a:r>
              <a:rPr lang="da-DK" sz="1200" kern="1200" dirty="0" err="1">
                <a:solidFill>
                  <a:schemeClr val="tx1"/>
                </a:solidFill>
                <a:effectLst/>
                <a:latin typeface="+mn-lt"/>
                <a:ea typeface="+mn-ea"/>
                <a:cs typeface="+mn-cs"/>
              </a:rPr>
              <a:t>لأسباب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مختلفة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ذلك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يلي</a:t>
            </a:r>
            <a:r>
              <a:rPr lang="ar-SA"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1085850" lvl="2" indent="-171450" algn="r" rtl="1">
              <a:buFont typeface="Arial" panose="020B0604020202020204" pitchFamily="34" charset="0"/>
              <a:buChar char="•"/>
            </a:pPr>
            <a:r>
              <a:rPr lang="da-DK" sz="1200" kern="1200" dirty="0" err="1">
                <a:solidFill>
                  <a:schemeClr val="tx1"/>
                </a:solidFill>
                <a:effectLst/>
                <a:latin typeface="+mn-lt"/>
                <a:ea typeface="+mn-ea"/>
                <a:cs typeface="+mn-cs"/>
              </a:rPr>
              <a:t>الوصمة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الكبيرة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المرتبطة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1085850" lvl="2" indent="-171450" algn="r" rtl="1">
              <a:buFont typeface="Arial" panose="020B0604020202020204" pitchFamily="34" charset="0"/>
              <a:buChar char="•"/>
            </a:pPr>
            <a:r>
              <a:rPr lang="da-DK" sz="1200" kern="1200" dirty="0" err="1">
                <a:solidFill>
                  <a:schemeClr val="tx1"/>
                </a:solidFill>
                <a:effectLst/>
                <a:latin typeface="+mn-lt"/>
                <a:ea typeface="+mn-ea"/>
                <a:cs typeface="+mn-cs"/>
              </a:rPr>
              <a:t>انعدام</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الحماية للناس </a:t>
            </a:r>
            <a:r>
              <a:rPr lang="da-DK" sz="1200" kern="1200" dirty="0" err="1">
                <a:solidFill>
                  <a:schemeClr val="tx1"/>
                </a:solidFill>
                <a:effectLst/>
                <a:latin typeface="+mn-lt"/>
                <a:ea typeface="+mn-ea"/>
                <a:cs typeface="+mn-cs"/>
              </a:rPr>
              <a:t>المتضررين</a:t>
            </a:r>
            <a:endParaRPr lang="en-SE" sz="1200" kern="1200" dirty="0">
              <a:solidFill>
                <a:schemeClr val="tx1"/>
              </a:solidFill>
              <a:effectLst/>
              <a:latin typeface="+mn-lt"/>
              <a:ea typeface="+mn-ea"/>
              <a:cs typeface="+mn-cs"/>
            </a:endParaRPr>
          </a:p>
          <a:p>
            <a:pPr marL="1085850" lvl="2" indent="-171450" algn="r" rtl="1">
              <a:buFont typeface="Arial" panose="020B0604020202020204" pitchFamily="34" charset="0"/>
              <a:buChar char="•"/>
            </a:pPr>
            <a:r>
              <a:rPr lang="da-DK" sz="1200" kern="1200" dirty="0" err="1">
                <a:solidFill>
                  <a:schemeClr val="tx1"/>
                </a:solidFill>
                <a:effectLst/>
                <a:latin typeface="+mn-lt"/>
                <a:ea typeface="+mn-ea"/>
                <a:cs typeface="+mn-cs"/>
              </a:rPr>
              <a:t>محدودية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الوصول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الخدمات</a:t>
            </a:r>
            <a:endParaRPr lang="en-SE" sz="1200" kern="1200" dirty="0">
              <a:solidFill>
                <a:schemeClr val="tx1"/>
              </a:solidFill>
              <a:effectLst/>
              <a:latin typeface="+mn-lt"/>
              <a:ea typeface="+mn-ea"/>
              <a:cs typeface="+mn-cs"/>
            </a:endParaRPr>
          </a:p>
          <a:p>
            <a:pPr marL="1085850" lvl="2" indent="-171450" algn="r" rtl="1">
              <a:buFont typeface="Arial" panose="020B0604020202020204" pitchFamily="34" charset="0"/>
              <a:buChar char="•"/>
            </a:pPr>
            <a:r>
              <a:rPr lang="ar-SA" sz="1200" kern="1200" dirty="0">
                <a:solidFill>
                  <a:schemeClr val="tx1"/>
                </a:solidFill>
                <a:effectLst/>
                <a:latin typeface="+mn-lt"/>
                <a:ea typeface="+mn-ea"/>
                <a:cs typeface="+mn-cs"/>
              </a:rPr>
              <a:t>النقص في قدرة </a:t>
            </a:r>
            <a:r>
              <a:rPr lang="da-DK" sz="1200" kern="1200" dirty="0" err="1">
                <a:solidFill>
                  <a:schemeClr val="tx1"/>
                </a:solidFill>
                <a:effectLst/>
                <a:latin typeface="+mn-lt"/>
                <a:ea typeface="+mn-ea"/>
                <a:cs typeface="+mn-cs"/>
              </a:rPr>
              <a:t>القوى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العاملة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المحترفة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أو</a:t>
            </a:r>
            <a:endParaRPr lang="en-SE" sz="1200" kern="1200" dirty="0">
              <a:solidFill>
                <a:schemeClr val="tx1"/>
              </a:solidFill>
              <a:effectLst/>
              <a:latin typeface="+mn-lt"/>
              <a:ea typeface="+mn-ea"/>
              <a:cs typeface="+mn-cs"/>
            </a:endParaRPr>
          </a:p>
          <a:p>
            <a:pPr marL="171450" indent="-171450" algn="r">
              <a:buFont typeface="Arial" panose="020B0604020202020204" pitchFamily="34" charset="0"/>
              <a:buChar char="•"/>
            </a:pPr>
            <a:r>
              <a:rPr lang="ar-SA" sz="1200" kern="1200" dirty="0">
                <a:solidFill>
                  <a:schemeClr val="tx1"/>
                </a:solidFill>
                <a:effectLst/>
                <a:latin typeface="+mn-lt"/>
                <a:ea typeface="+mn-ea"/>
                <a:cs typeface="+mn-cs"/>
              </a:rPr>
              <a:t>قلة الموارد، والأولوية المحدودة لاحتياجات الصحة النفسية والاحتياجات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الاجتماعية</a:t>
            </a:r>
            <a:r>
              <a:rPr lang="ar-SA" sz="1200" kern="1200" dirty="0">
                <a:solidFill>
                  <a:schemeClr val="tx1"/>
                </a:solidFill>
                <a:effectLst/>
                <a:latin typeface="+mn-lt"/>
                <a:ea typeface="+mn-ea"/>
                <a:cs typeface="+mn-cs"/>
              </a:rPr>
              <a:t>.</a:t>
            </a:r>
            <a:r>
              <a:rPr lang="en-SE" dirty="0">
                <a:effectLst/>
              </a:rPr>
              <a:t> </a:t>
            </a:r>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2</a:t>
            </a:fld>
            <a:endParaRPr lang="en-GB"/>
          </a:p>
        </p:txBody>
      </p:sp>
    </p:spTree>
    <p:extLst>
      <p:ext uri="{BB962C8B-B14F-4D97-AF65-F5344CB8AC3E}">
        <p14:creationId xmlns:p14="http://schemas.microsoft.com/office/powerpoint/2010/main" val="340207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i="1" kern="1200" dirty="0">
                <a:solidFill>
                  <a:schemeClr val="tx1"/>
                </a:solidFill>
                <a:effectLst/>
                <a:latin typeface="+mn-lt"/>
                <a:ea typeface="+mn-ea"/>
                <a:cs typeface="+mn-cs"/>
              </a:rPr>
              <a:t>الشريحة 3. الغرض من الشريحة: (1) اشرح أسباب وضع سياسة وقرار الصحة النفسية والدعم النفسي الاجتماعي، و(2) اعرض مقدمة موجزة لعملية وضع سياسة وقرار الصحة النفسية والدعم النفسي الاجتماعي.</a:t>
            </a:r>
            <a:endParaRPr lang="sv-SE" sz="1200" i="1" kern="1200" dirty="0">
              <a:solidFill>
                <a:schemeClr val="tx1"/>
              </a:solidFill>
              <a:effectLst/>
              <a:latin typeface="+mn-lt"/>
              <a:ea typeface="+mn-ea"/>
              <a:cs typeface="+mn-cs"/>
            </a:endParaRPr>
          </a:p>
          <a:p>
            <a:pPr algn="r" rtl="1"/>
            <a:endParaRPr lang="en-SE"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ملاحظات التحدث. قم بمواءمة الكلام لتناسب مع السياق الخاص بك</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تمثل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تلبية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المتعلقة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جزءًا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أساسيًا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الأهداف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العامة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للحركة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المتمثلة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المعاناة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الإنسانية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والتخفيف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وحماية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الحياة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والكرامة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وتعزيز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والرفاهية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الأفراد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والمجتمعات</a:t>
            </a:r>
            <a:r>
              <a:rPr lang="ar-SA"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يقدم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المتطوعون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والموظفون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يوميًا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للمجتمعات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والأفراد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توفير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وتعزيز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آليات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التكيف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الفردية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والمجتمعية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الحالية</a:t>
            </a:r>
            <a:r>
              <a:rPr lang="ar-SA" sz="1200" kern="1200" dirty="0">
                <a:solidFill>
                  <a:schemeClr val="tx1"/>
                </a:solidFill>
                <a:effectLst/>
                <a:latin typeface="+mn-lt"/>
                <a:ea typeface="+mn-ea"/>
                <a:cs typeface="+mn-cs"/>
              </a:rPr>
              <a:t>، وبناء  </a:t>
            </a:r>
            <a:r>
              <a:rPr lang="da-DK" sz="1200" kern="1200" dirty="0" err="1">
                <a:solidFill>
                  <a:schemeClr val="tx1"/>
                </a:solidFill>
                <a:effectLst/>
                <a:latin typeface="+mn-lt"/>
                <a:ea typeface="+mn-ea"/>
                <a:cs typeface="+mn-cs"/>
              </a:rPr>
              <a:t>المرونة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وإحالة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الأشخاص</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للحصول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خدمات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توفيرها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عند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الحاجة</a:t>
            </a:r>
            <a:r>
              <a:rPr lang="ar-SA" sz="1200" kern="120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رأت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حاجةً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ملحةً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إلى</a:t>
            </a:r>
            <a:r>
              <a:rPr lang="da-DK" sz="1200" kern="1200" dirty="0">
                <a:solidFill>
                  <a:schemeClr val="tx1"/>
                </a:solidFill>
                <a:effectLst/>
                <a:latin typeface="+mn-lt"/>
                <a:ea typeface="+mn-ea"/>
                <a:cs typeface="+mn-cs"/>
              </a:rPr>
              <a:t> </a:t>
            </a:r>
            <a:r>
              <a:rPr lang="ar-SA" sz="1200" b="1" kern="1200" dirty="0">
                <a:solidFill>
                  <a:schemeClr val="tx1"/>
                </a:solidFill>
                <a:effectLst/>
                <a:latin typeface="+mn-lt"/>
                <a:ea typeface="+mn-ea"/>
                <a:cs typeface="+mn-cs"/>
              </a:rPr>
              <a:t>زيادة الجهود</a:t>
            </a:r>
            <a:r>
              <a:rPr lang="ar-SA"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لتلبية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الشاملة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التي</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لا يتم تلبيتها، </a:t>
            </a:r>
            <a:r>
              <a:rPr lang="da-DK" sz="1200" kern="1200" dirty="0" err="1">
                <a:solidFill>
                  <a:schemeClr val="tx1"/>
                </a:solidFill>
                <a:effectLst/>
                <a:latin typeface="+mn-lt"/>
                <a:ea typeface="+mn-ea"/>
                <a:cs typeface="+mn-cs"/>
              </a:rPr>
              <a:t>لذا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قدمت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ديسمبر</a:t>
            </a:r>
            <a:r>
              <a:rPr lang="ar-SA" sz="1200" kern="1200" dirty="0">
                <a:solidFill>
                  <a:schemeClr val="tx1"/>
                </a:solidFill>
                <a:effectLst/>
                <a:latin typeface="+mn-lt"/>
                <a:ea typeface="+mn-ea"/>
                <a:cs typeface="+mn-cs"/>
              </a:rPr>
              <a:t> 2019 التزامات تاريخية واعتمدت الحركة سياسة مشتركة بشأن احتياجات الصحة النفسية والدعم النفسي الاجتماعي في جميع الظروف. كما اعتمدت </a:t>
            </a:r>
            <a:r>
              <a:rPr lang="da-DK" sz="1200" kern="1200" dirty="0" err="1">
                <a:solidFill>
                  <a:schemeClr val="tx1"/>
                </a:solidFill>
                <a:effectLst/>
                <a:latin typeface="+mn-lt"/>
                <a:ea typeface="+mn-ea"/>
                <a:cs typeface="+mn-cs"/>
              </a:rPr>
              <a:t>الحركة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بالاشتراك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مع</a:t>
            </a:r>
            <a:r>
              <a:rPr lang="da-DK" sz="1200" kern="1200" dirty="0">
                <a:solidFill>
                  <a:schemeClr val="tx1"/>
                </a:solidFill>
                <a:effectLst/>
                <a:latin typeface="+mn-lt"/>
                <a:ea typeface="+mn-ea"/>
                <a:cs typeface="+mn-cs"/>
              </a:rPr>
              <a:t> 196 </a:t>
            </a:r>
            <a:r>
              <a:rPr lang="da-DK" sz="1200" kern="1200" dirty="0" err="1">
                <a:solidFill>
                  <a:schemeClr val="tx1"/>
                </a:solidFill>
                <a:effectLst/>
                <a:latin typeface="+mn-lt"/>
                <a:ea typeface="+mn-ea"/>
                <a:cs typeface="+mn-cs"/>
              </a:rPr>
              <a:t>دولة</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الأطراف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اتفاقيات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جنيف</a:t>
            </a:r>
            <a:r>
              <a:rPr lang="ar-SA" sz="1200" kern="1200" dirty="0">
                <a:solidFill>
                  <a:schemeClr val="tx1"/>
                </a:solidFill>
                <a:effectLst/>
                <a:latin typeface="+mn-lt"/>
                <a:ea typeface="+mn-ea"/>
                <a:cs typeface="+mn-cs"/>
              </a:rPr>
              <a:t>)، قراراً </a:t>
            </a:r>
            <a:r>
              <a:rPr lang="da-DK" sz="1200" kern="1200" dirty="0" err="1">
                <a:solidFill>
                  <a:schemeClr val="tx1"/>
                </a:solidFill>
                <a:effectLst/>
                <a:latin typeface="+mn-lt"/>
                <a:ea typeface="+mn-ea"/>
                <a:cs typeface="+mn-cs"/>
              </a:rPr>
              <a:t>بشأن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تلبية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للمتضررين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النزاعات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المسلحة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والكوارث</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الطبيعية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وغيرها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حالات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الطوارئ</a:t>
            </a:r>
            <a:r>
              <a:rPr lang="ar-SA"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أُعدت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كلتا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الوثيقتين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عملية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صياغة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ومراجعة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شاملة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اشترك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كل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أمانة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الاتحاد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والهلال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ومركز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التابع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للاتحاد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والهلال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واللجنة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وأكثر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25 </a:t>
            </a:r>
            <a:r>
              <a:rPr lang="da-DK" sz="1200" kern="1200" dirty="0" err="1">
                <a:solidFill>
                  <a:schemeClr val="tx1"/>
                </a:solidFill>
                <a:effectLst/>
                <a:latin typeface="+mn-lt"/>
                <a:ea typeface="+mn-ea"/>
                <a:cs typeface="+mn-cs"/>
              </a:rPr>
              <a:t>جمعية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وطنية</a:t>
            </a:r>
            <a:r>
              <a:rPr lang="ar-YE" sz="1200" kern="120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ar-SA" sz="1200" b="1" kern="1200" dirty="0">
                <a:solidFill>
                  <a:schemeClr val="tx1"/>
                </a:solidFill>
                <a:effectLst/>
                <a:latin typeface="+mn-lt"/>
                <a:ea typeface="+mn-ea"/>
                <a:cs typeface="+mn-cs"/>
              </a:rPr>
              <a:t>يتمثل الغرض من السياسة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المساهمة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استجابة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المعززة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توفير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الإرشاد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العام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الوطنية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والاتحاد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واللجنة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بشأن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كيفية</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بناء</a:t>
            </a:r>
            <a:r>
              <a:rPr lang="da-DK" sz="1200" kern="1200" dirty="0" err="1">
                <a:solidFill>
                  <a:schemeClr val="tx1"/>
                </a:solidFill>
                <a:effectLst/>
                <a:latin typeface="+mn-lt"/>
                <a:ea typeface="+mn-ea"/>
                <a:cs typeface="+mn-cs"/>
              </a:rPr>
              <a:t>استجابة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تتميز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بمزيد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التناسق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والتكامل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والملاءمة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والشمول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لتلبية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الاجتماعية</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ar-SA" sz="1200" b="1" kern="1200" dirty="0">
                <a:solidFill>
                  <a:schemeClr val="tx1"/>
                </a:solidFill>
                <a:effectLst/>
                <a:latin typeface="+mn-lt"/>
                <a:ea typeface="+mn-ea"/>
                <a:cs typeface="+mn-cs"/>
              </a:rPr>
              <a:t>يتمثل الغرض من القرار </a:t>
            </a:r>
            <a:r>
              <a:rPr lang="ar-SA" sz="1200" kern="1200" dirty="0">
                <a:solidFill>
                  <a:schemeClr val="tx1"/>
                </a:solidFill>
                <a:effectLst/>
                <a:latin typeface="+mn-lt"/>
                <a:ea typeface="+mn-ea"/>
                <a:cs typeface="+mn-cs"/>
              </a:rPr>
              <a:t>في </a:t>
            </a:r>
            <a:r>
              <a:rPr lang="da-DK" sz="1200" kern="1200" dirty="0" err="1">
                <a:solidFill>
                  <a:schemeClr val="tx1"/>
                </a:solidFill>
                <a:effectLst/>
                <a:latin typeface="+mn-lt"/>
                <a:ea typeface="+mn-ea"/>
                <a:cs typeface="+mn-cs"/>
              </a:rPr>
              <a:t>إدراك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مدى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الحاجة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الملحة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لتوسيع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نطاق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الاستجابة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الجماعية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للمتضررين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النزاعات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المسلحة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والكوارث</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الطبيعية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وغيرها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حالات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الطوارئ</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كما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يهدف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الجهود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المشتركة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والمتناسقة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وأصحاب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المصلحة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الآخرين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لمعالجة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الثغرات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الرئيسة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خدمات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42641A-B3CC-487B-ADBB-88958F0DFD7D}" type="slidenum">
              <a:rPr lang="en-GB" smtClean="0"/>
              <a:t>3</a:t>
            </a:fld>
            <a:endParaRPr lang="en-GB"/>
          </a:p>
        </p:txBody>
      </p:sp>
    </p:spTree>
    <p:extLst>
      <p:ext uri="{BB962C8B-B14F-4D97-AF65-F5344CB8AC3E}">
        <p14:creationId xmlns:p14="http://schemas.microsoft.com/office/powerpoint/2010/main" val="308590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i="1" kern="1200" dirty="0">
                <a:solidFill>
                  <a:schemeClr val="tx1"/>
                </a:solidFill>
                <a:effectLst/>
                <a:latin typeface="+mn-lt"/>
                <a:ea typeface="+mn-ea"/>
                <a:cs typeface="+mn-cs"/>
              </a:rPr>
              <a:t>الشريحة 4. الغرض من الشريحة: (1) تقديم نظرة عامة على سياسة الصحة النفسية والدعم النفسي الاجتماعي والقرار الصادر في المؤتمر الدولي الثالث والثلاثين، و(ب) بيان أوجه التشابه والاختلاف الرئيسة بين سياسة الصحة النفسية والدعم النفسي الاجتماعي والقرار</a:t>
            </a:r>
            <a:endParaRPr lang="sv-SE" sz="1200" i="1" kern="1200" dirty="0">
              <a:solidFill>
                <a:schemeClr val="tx1"/>
              </a:solidFill>
              <a:effectLst/>
              <a:latin typeface="+mn-lt"/>
              <a:ea typeface="+mn-ea"/>
              <a:cs typeface="+mn-cs"/>
            </a:endParaRPr>
          </a:p>
          <a:p>
            <a:pPr algn="r" rtl="1"/>
            <a:endParaRPr lang="en-SE"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ملاحظات التحدث. </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تهدف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والقرار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حد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سواء</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تعزيز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ومع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ذلك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فلكل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منهما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تميزه</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حيث</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مجال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التركيز</a:t>
            </a:r>
            <a:r>
              <a:rPr lang="ar-SA" sz="1200" kern="1200" dirty="0">
                <a:solidFill>
                  <a:schemeClr val="tx1"/>
                </a:solidFill>
                <a:effectLst/>
                <a:latin typeface="+mn-lt"/>
                <a:ea typeface="+mn-ea"/>
                <a:cs typeface="+mn-cs"/>
              </a:rPr>
              <a:t> والمجموعة المستهدفة والمضمون. </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ar-SA" sz="1200" i="1" kern="1200" dirty="0">
                <a:solidFill>
                  <a:schemeClr val="tx1"/>
                </a:solidFill>
                <a:effectLst/>
                <a:latin typeface="+mn-lt"/>
                <a:ea typeface="+mn-ea"/>
                <a:cs typeface="+mn-cs"/>
              </a:rPr>
              <a:t>المجموعة المستهدفة</a:t>
            </a:r>
            <a:endParaRPr lang="en-SE" sz="1200" kern="1200" dirty="0">
              <a:solidFill>
                <a:schemeClr val="tx1"/>
              </a:solidFill>
              <a:effectLst/>
              <a:latin typeface="+mn-lt"/>
              <a:ea typeface="+mn-ea"/>
              <a:cs typeface="+mn-cs"/>
            </a:endParaRPr>
          </a:p>
          <a:p>
            <a:pPr marL="628650" lvl="1" indent="-171450" algn="r" rtl="1">
              <a:buFont typeface="Arial" panose="020B0604020202020204" pitchFamily="34" charset="0"/>
              <a:buChar char="•"/>
            </a:pPr>
            <a:r>
              <a:rPr lang="da-DK" sz="1200" kern="1200" dirty="0" err="1">
                <a:solidFill>
                  <a:schemeClr val="tx1"/>
                </a:solidFill>
                <a:effectLst/>
                <a:latin typeface="+mn-lt"/>
                <a:ea typeface="+mn-ea"/>
                <a:cs typeface="+mn-cs"/>
              </a:rPr>
              <a:t>وضعت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بمشاركة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جميع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الوطنية</a:t>
            </a:r>
            <a:r>
              <a:rPr lang="ar-SA" sz="1200" i="1"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و</a:t>
            </a:r>
            <a:r>
              <a:rPr lang="da-DK" sz="1200" kern="1200" dirty="0" err="1">
                <a:solidFill>
                  <a:schemeClr val="tx1"/>
                </a:solidFill>
                <a:effectLst/>
                <a:latin typeface="+mn-lt"/>
                <a:ea typeface="+mn-ea"/>
                <a:cs typeface="+mn-cs"/>
              </a:rPr>
              <a:t>الاتحاد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والهلال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واللجنة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ar-SA"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628650" lvl="1" indent="-171450" algn="r" rtl="1">
              <a:buFont typeface="Arial" panose="020B0604020202020204" pitchFamily="34" charset="0"/>
              <a:buChar char="•"/>
            </a:pPr>
            <a:r>
              <a:rPr lang="da-DK" sz="1200" kern="1200" dirty="0" err="1">
                <a:solidFill>
                  <a:schemeClr val="tx1"/>
                </a:solidFill>
                <a:effectLst/>
                <a:latin typeface="+mn-lt"/>
                <a:ea typeface="+mn-ea"/>
                <a:cs typeface="+mn-cs"/>
              </a:rPr>
              <a:t>اعتُمد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القرار</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a:t>
            </a:r>
            <a:r>
              <a:rPr lang="da-DK" sz="1200" kern="1200" dirty="0" err="1">
                <a:solidFill>
                  <a:schemeClr val="tx1"/>
                </a:solidFill>
                <a:effectLst/>
                <a:latin typeface="+mn-lt"/>
                <a:ea typeface="+mn-ea"/>
                <a:cs typeface="+mn-cs"/>
              </a:rPr>
              <a:t>بشأن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تلبية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للأشخاص</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المتضررين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النزاعات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المسلحة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والكوارث</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الطبيعية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وحالات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الطوارئ</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الأخرى</a:t>
            </a:r>
            <a:r>
              <a:rPr lang="ar-SA"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بالاشتراك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والحركة</a:t>
            </a:r>
            <a:r>
              <a:rPr lang="da-DK" sz="1200" kern="1200" dirty="0">
                <a:solidFill>
                  <a:schemeClr val="tx1"/>
                </a:solidFill>
                <a:effectLst/>
                <a:latin typeface="+mn-lt"/>
                <a:ea typeface="+mn-ea"/>
                <a:cs typeface="+mn-cs"/>
              </a:rPr>
              <a:t> </a:t>
            </a:r>
            <a:r>
              <a:rPr lang="ar-SA" sz="1200" i="1" kern="1200" dirty="0">
                <a:solidFill>
                  <a:schemeClr val="tx1"/>
                </a:solidFill>
                <a:effectLst/>
                <a:latin typeface="+mn-lt"/>
                <a:ea typeface="+mn-ea"/>
                <a:cs typeface="+mn-cs"/>
              </a:rPr>
              <a:t>[قد ترغب أيضًا في الإشارة هنا إلى أن دولتك وجمعيتك الوطنية قد وقّعتا على القرار]</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ar-SA" sz="1200" i="1" kern="1200" dirty="0">
                <a:solidFill>
                  <a:schemeClr val="tx1"/>
                </a:solidFill>
                <a:effectLst/>
                <a:latin typeface="+mn-lt"/>
                <a:ea typeface="+mn-ea"/>
                <a:cs typeface="+mn-cs"/>
              </a:rPr>
              <a:t>ما هي سياقات العمل موضع الاهتمام؟ </a:t>
            </a:r>
            <a:endParaRPr lang="en-SE" sz="1200" kern="1200" dirty="0">
              <a:solidFill>
                <a:schemeClr val="tx1"/>
              </a:solidFill>
              <a:effectLst/>
              <a:latin typeface="+mn-lt"/>
              <a:ea typeface="+mn-ea"/>
              <a:cs typeface="+mn-cs"/>
            </a:endParaRPr>
          </a:p>
          <a:p>
            <a:pPr marL="628650" lvl="1" indent="-171450" algn="r" rtl="1">
              <a:buFont typeface="Arial" panose="020B0604020202020204" pitchFamily="34" charset="0"/>
              <a:buChar char="•"/>
            </a:pPr>
            <a:r>
              <a:rPr lang="da-DK" sz="1200" kern="1200" dirty="0" err="1">
                <a:solidFill>
                  <a:schemeClr val="tx1"/>
                </a:solidFill>
                <a:effectLst/>
                <a:latin typeface="+mn-lt"/>
                <a:ea typeface="+mn-ea"/>
                <a:cs typeface="+mn-cs"/>
              </a:rPr>
              <a:t>تشير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المنفذ</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ar-SA" sz="1200" b="1" kern="1200" dirty="0">
                <a:solidFill>
                  <a:schemeClr val="tx1"/>
                </a:solidFill>
                <a:effectLst/>
                <a:latin typeface="+mn-lt"/>
                <a:ea typeface="+mn-ea"/>
                <a:cs typeface="+mn-cs"/>
              </a:rPr>
              <a:t>جميع السياقات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أطراف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الحركة</a:t>
            </a:r>
            <a:r>
              <a:rPr lang="ar-SA"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628650" lvl="1" indent="-171450" algn="r" rtl="1">
              <a:buFont typeface="Arial" panose="020B0604020202020204" pitchFamily="34" charset="0"/>
              <a:buChar char="•"/>
            </a:pPr>
            <a:r>
              <a:rPr lang="da-DK" sz="1200" kern="1200" dirty="0" err="1">
                <a:solidFill>
                  <a:schemeClr val="tx1"/>
                </a:solidFill>
                <a:effectLst/>
                <a:latin typeface="+mn-lt"/>
                <a:ea typeface="+mn-ea"/>
                <a:cs typeface="+mn-cs"/>
              </a:rPr>
              <a:t>يركز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القرار</a:t>
            </a:r>
            <a:r>
              <a:rPr lang="da-DK" sz="1200" kern="1200" dirty="0">
                <a:solidFill>
                  <a:schemeClr val="tx1"/>
                </a:solidFill>
                <a:effectLst/>
                <a:latin typeface="+mn-lt"/>
                <a:ea typeface="+mn-ea"/>
                <a:cs typeface="+mn-cs"/>
              </a:rPr>
              <a:t> </a:t>
            </a:r>
            <a:r>
              <a:rPr lang="ar-SA" sz="1200" b="1" kern="1200" dirty="0">
                <a:solidFill>
                  <a:schemeClr val="tx1"/>
                </a:solidFill>
                <a:effectLst/>
                <a:latin typeface="+mn-lt"/>
                <a:ea typeface="+mn-ea"/>
                <a:cs typeface="+mn-cs"/>
              </a:rPr>
              <a:t>تحديدًا على</a:t>
            </a:r>
            <a:r>
              <a:rPr lang="ar-SA"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النزاعات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المسلحة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والكوارث</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الطبيعية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وحالات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الطوارئ</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الأخرى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ذلك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ينشأ</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سياق</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النزوح.</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ar-SA" sz="1200" i="1" kern="1200" dirty="0">
                <a:solidFill>
                  <a:schemeClr val="tx1"/>
                </a:solidFill>
                <a:effectLst/>
                <a:latin typeface="+mn-lt"/>
                <a:ea typeface="+mn-ea"/>
                <a:cs typeface="+mn-cs"/>
              </a:rPr>
              <a:t>ما الذي تحويه الوثائق والمحتويات؟ </a:t>
            </a:r>
            <a:endParaRPr lang="en-SE" sz="1200" kern="1200" dirty="0">
              <a:solidFill>
                <a:schemeClr val="tx1"/>
              </a:solidFill>
              <a:effectLst/>
              <a:latin typeface="+mn-lt"/>
              <a:ea typeface="+mn-ea"/>
              <a:cs typeface="+mn-cs"/>
            </a:endParaRPr>
          </a:p>
          <a:p>
            <a:pPr marL="628650" lvl="1" indent="-171450" algn="r" rtl="1">
              <a:buFont typeface="Arial" panose="020B0604020202020204" pitchFamily="34" charset="0"/>
              <a:buChar char="•"/>
            </a:pPr>
            <a:r>
              <a:rPr lang="da-DK" sz="1200" kern="1200" dirty="0" err="1">
                <a:solidFill>
                  <a:schemeClr val="tx1"/>
                </a:solidFill>
                <a:effectLst/>
                <a:latin typeface="+mn-lt"/>
                <a:ea typeface="+mn-ea"/>
                <a:cs typeface="+mn-cs"/>
              </a:rPr>
              <a:t>توفر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إطارًا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وتقدم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ثمانية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بنود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للسياسة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جميع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الوطنية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والاتحاد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والهلال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واللجنة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ضمان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جودة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الاستجابات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628650" lvl="1" indent="-171450" algn="r" rtl="1">
              <a:buFont typeface="Arial" panose="020B0604020202020204" pitchFamily="34" charset="0"/>
              <a:buChar char="•"/>
            </a:pPr>
            <a:r>
              <a:rPr lang="da-DK" sz="1200" kern="1200" dirty="0" err="1">
                <a:solidFill>
                  <a:schemeClr val="tx1"/>
                </a:solidFill>
                <a:effectLst/>
                <a:latin typeface="+mn-lt"/>
                <a:ea typeface="+mn-ea"/>
                <a:cs typeface="+mn-cs"/>
              </a:rPr>
              <a:t>يمثل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القرار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دعوة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لبذل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جهود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مشتركة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ومتماسكة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والدول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والجهات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الأخرى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الفاعلة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لمعالجة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الثغرات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الحرجة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للأشخاص</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المتضررين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النزاعات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المسلحة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والكوارث</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الطبيعية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وحالات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الطوارئ</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الأخرى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كما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يسلط</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الضوء</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الخطوات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يجب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تتخذها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a:t>
            </a:r>
            <a:r>
              <a:rPr lang="da-DK" sz="1200" kern="1200" dirty="0">
                <a:solidFill>
                  <a:schemeClr val="tx1"/>
                </a:solidFill>
                <a:effectLst/>
                <a:latin typeface="+mn-lt"/>
                <a:ea typeface="+mn-ea"/>
                <a:cs typeface="+mn-cs"/>
              </a:rPr>
              <a:t> </a:t>
            </a:r>
            <a:r>
              <a:rPr lang="ar-SA" sz="1200" b="1" kern="1200" dirty="0">
                <a:solidFill>
                  <a:schemeClr val="tx1"/>
                </a:solidFill>
                <a:effectLst/>
                <a:latin typeface="+mn-lt"/>
                <a:ea typeface="+mn-ea"/>
                <a:cs typeface="+mn-cs"/>
              </a:rPr>
              <a:t>بالإضافة إلى </a:t>
            </a:r>
            <a:r>
              <a:rPr lang="ar-SA"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الحركة</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42641A-B3CC-487B-ADBB-88958F0DFD7D}" type="slidenum">
              <a:rPr lang="en-GB" smtClean="0"/>
              <a:t>4</a:t>
            </a:fld>
            <a:endParaRPr lang="en-GB"/>
          </a:p>
        </p:txBody>
      </p:sp>
    </p:spTree>
    <p:extLst>
      <p:ext uri="{BB962C8B-B14F-4D97-AF65-F5344CB8AC3E}">
        <p14:creationId xmlns:p14="http://schemas.microsoft.com/office/powerpoint/2010/main" val="225462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i="1" kern="1200" dirty="0">
                <a:solidFill>
                  <a:schemeClr val="tx1"/>
                </a:solidFill>
                <a:effectLst/>
                <a:latin typeface="+mn-lt"/>
                <a:ea typeface="+mn-ea"/>
                <a:cs typeface="+mn-cs"/>
              </a:rPr>
              <a:t>شريحة 5. الغرض من الشريحة: (1) إعادة صياغة الغرض من السياسة، و (2) التعمق في شرح السياسة</a:t>
            </a:r>
            <a:endParaRPr lang="sv-SE" sz="1200" i="1" kern="1200" dirty="0">
              <a:solidFill>
                <a:schemeClr val="tx1"/>
              </a:solidFill>
              <a:effectLst/>
              <a:latin typeface="+mn-lt"/>
              <a:ea typeface="+mn-ea"/>
              <a:cs typeface="+mn-cs"/>
            </a:endParaRPr>
          </a:p>
          <a:p>
            <a:pPr algn="r" rtl="1"/>
            <a:endParaRPr lang="en-SE"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خيار الفيديو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قد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ترغب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عرض</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مقطع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فيديو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مدته</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دقيقتان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ونصف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يشرح</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وهو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متاح</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باللغات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الأربع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للاتحاد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والهلال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err="1">
                <a:solidFill>
                  <a:schemeClr val="tx1"/>
                </a:solidFill>
                <a:effectLst/>
                <a:latin typeface="+mn-lt"/>
                <a:ea typeface="+mn-ea"/>
                <a:cs typeface="+mn-cs"/>
              </a:rPr>
              <a:t>العربية</a:t>
            </a:r>
            <a:r>
              <a:rPr lang="ar-SA" sz="1200" kern="1200" dirty="0">
                <a:solidFill>
                  <a:schemeClr val="tx1"/>
                </a:solidFill>
                <a:effectLst/>
                <a:latin typeface="+mn-lt"/>
                <a:ea typeface="+mn-ea"/>
                <a:cs typeface="+mn-cs"/>
              </a:rPr>
              <a:t>:  </a:t>
            </a:r>
            <a:r>
              <a:rPr lang="en-GB" sz="1200" b="0" i="0" u="sng" kern="1200" dirty="0">
                <a:solidFill>
                  <a:schemeClr val="tx1"/>
                </a:solidFill>
                <a:effectLst/>
                <a:latin typeface="+mn-lt"/>
                <a:ea typeface="+mn-ea"/>
                <a:cs typeface="+mn-cs"/>
                <a:hlinkClick r:id="rId3"/>
              </a:rPr>
              <a:t>https://youtu.be/eaNuU44TCHM</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الإنجليزية</a:t>
            </a:r>
            <a:r>
              <a:rPr lang="ar-SA" sz="1200" kern="120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 </a:t>
            </a:r>
            <a:r>
              <a:rPr lang="en-GB" sz="1200" b="0" i="0" u="sng" kern="1200" dirty="0">
                <a:solidFill>
                  <a:schemeClr val="tx1"/>
                </a:solidFill>
                <a:effectLst/>
                <a:latin typeface="+mn-lt"/>
                <a:ea typeface="+mn-ea"/>
                <a:cs typeface="+mn-cs"/>
                <a:hlinkClick r:id="rId4"/>
              </a:rPr>
              <a:t>https://youtu.be/-I_12qZd4gM</a:t>
            </a:r>
            <a:endParaRPr lang="en-SE" sz="1200" kern="1200" dirty="0">
              <a:solidFill>
                <a:schemeClr val="tx1"/>
              </a:solidFill>
              <a:effectLst/>
              <a:latin typeface="+mn-lt"/>
              <a:ea typeface="+mn-ea"/>
              <a:cs typeface="+mn-cs"/>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err="1">
                <a:solidFill>
                  <a:schemeClr val="tx1"/>
                </a:solidFill>
                <a:effectLst/>
                <a:latin typeface="+mn-lt"/>
                <a:ea typeface="+mn-ea"/>
                <a:cs typeface="+mn-cs"/>
              </a:rPr>
              <a:t>الفرنسية</a:t>
            </a:r>
            <a:r>
              <a:rPr lang="da-DK" sz="1200" kern="1200" dirty="0">
                <a:solidFill>
                  <a:schemeClr val="tx1"/>
                </a:solidFill>
                <a:effectLst/>
                <a:latin typeface="+mn-lt"/>
                <a:ea typeface="+mn-ea"/>
                <a:cs typeface="+mn-cs"/>
              </a:rPr>
              <a:t> </a:t>
            </a:r>
            <a:r>
              <a:rPr lang="en-GB" sz="1200" b="0" i="0" u="sng" kern="1200" dirty="0">
                <a:solidFill>
                  <a:schemeClr val="tx1"/>
                </a:solidFill>
                <a:effectLst/>
                <a:latin typeface="+mn-lt"/>
                <a:ea typeface="+mn-ea"/>
                <a:cs typeface="+mn-cs"/>
                <a:hlinkClick r:id="rId5"/>
              </a:rPr>
              <a:t>https://youtu.be/3jrgzGlt0yE</a:t>
            </a:r>
            <a:endParaRPr lang="en-SE" sz="1200" kern="1200" dirty="0">
              <a:solidFill>
                <a:schemeClr val="tx1"/>
              </a:solidFill>
              <a:effectLst/>
              <a:latin typeface="+mn-lt"/>
              <a:ea typeface="+mn-ea"/>
              <a:cs typeface="+mn-cs"/>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err="1">
                <a:solidFill>
                  <a:schemeClr val="tx1"/>
                </a:solidFill>
                <a:effectLst/>
                <a:latin typeface="+mn-lt"/>
                <a:ea typeface="+mn-ea"/>
                <a:cs typeface="+mn-cs"/>
              </a:rPr>
              <a:t>الإسبانية</a:t>
            </a:r>
            <a:r>
              <a:rPr lang="da-DK" sz="1200" kern="1200" dirty="0">
                <a:solidFill>
                  <a:schemeClr val="tx1"/>
                </a:solidFill>
                <a:effectLst/>
                <a:latin typeface="+mn-lt"/>
                <a:ea typeface="+mn-ea"/>
                <a:cs typeface="+mn-cs"/>
              </a:rPr>
              <a:t> </a:t>
            </a:r>
            <a:r>
              <a:rPr lang="en-GB" sz="1200" b="0" i="0" u="sng" kern="1200" dirty="0">
                <a:solidFill>
                  <a:schemeClr val="tx1"/>
                </a:solidFill>
                <a:effectLst/>
                <a:latin typeface="+mn-lt"/>
                <a:ea typeface="+mn-ea"/>
                <a:cs typeface="+mn-cs"/>
                <a:hlinkClick r:id="rId5"/>
              </a:rPr>
              <a:t>https://youtu.be/kNFXSRsT5Uw</a:t>
            </a:r>
            <a:endParaRPr lang="da-DK" sz="1200" kern="1200" dirty="0">
              <a:solidFill>
                <a:schemeClr val="tx1"/>
              </a:solidFill>
              <a:effectLst/>
              <a:latin typeface="+mn-lt"/>
              <a:ea typeface="+mn-ea"/>
              <a:cs typeface="+mn-cs"/>
            </a:endParaRPr>
          </a:p>
          <a:p>
            <a:pPr lvl="0" algn="r" rtl="1"/>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ملاحظات التحدث [قد ترغب أيضًا في الإشارة مباشرة إلى جمعيتك الوطنية بالاسم] </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كما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ذكرنا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سابقًا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فإن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الغرض</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هو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المساهمة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استجابة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معززة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جانب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تجاه</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كما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تسعى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أيضًا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ضمان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الجودة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وتقديم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إرشادات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عامة</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تساعد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أطراف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الحركة</a:t>
            </a:r>
            <a:r>
              <a:rPr lang="ar-SA"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الوطنية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والاتحاد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والهلال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واللجنة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ar-SA"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معًا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بكفاءة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أكبر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وبشكل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أكثر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تماسكًا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لضمان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جودة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خدمات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جميع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أنحاء</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العالم</a:t>
            </a: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تلتزم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الحركة</a:t>
            </a:r>
            <a:r>
              <a:rPr lang="da-DK" sz="1200" kern="1200" dirty="0">
                <a:solidFill>
                  <a:schemeClr val="tx1"/>
                </a:solidFill>
                <a:effectLst/>
                <a:latin typeface="+mn-lt"/>
                <a:ea typeface="+mn-ea"/>
                <a:cs typeface="+mn-cs"/>
              </a:rPr>
              <a:t>  </a:t>
            </a:r>
            <a:r>
              <a:rPr lang="ar-SA" sz="1200" i="1" kern="1200" dirty="0">
                <a:solidFill>
                  <a:schemeClr val="tx1"/>
                </a:solidFill>
                <a:effectLst/>
                <a:latin typeface="+mn-lt"/>
                <a:ea typeface="+mn-ea"/>
                <a:cs typeface="+mn-cs"/>
              </a:rPr>
              <a:t>[بما في ذلك جمعيتنا الوطنية]، </a:t>
            </a:r>
            <a:r>
              <a:rPr lang="da-DK" sz="1200" kern="1200" dirty="0" err="1">
                <a:solidFill>
                  <a:schemeClr val="tx1"/>
                </a:solidFill>
                <a:effectLst/>
                <a:latin typeface="+mn-lt"/>
                <a:ea typeface="+mn-ea"/>
                <a:cs typeface="+mn-cs"/>
              </a:rPr>
              <a:t>بتوفير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الأساسي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ودمج</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جميع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أنشطتها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الإنسانية</a:t>
            </a: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يتضمن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ذلك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أيضًا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التزامًا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ببناء</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قدرة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الحركة</a:t>
            </a:r>
            <a:r>
              <a:rPr lang="da-DK" sz="1200" kern="1200" dirty="0">
                <a:solidFill>
                  <a:schemeClr val="tx1"/>
                </a:solidFill>
                <a:effectLst/>
                <a:latin typeface="+mn-lt"/>
                <a:ea typeface="+mn-ea"/>
                <a:cs typeface="+mn-cs"/>
              </a:rPr>
              <a:t>  </a:t>
            </a:r>
            <a:r>
              <a:rPr lang="ar-SA" sz="1200" i="1" kern="1200" dirty="0">
                <a:solidFill>
                  <a:schemeClr val="tx1"/>
                </a:solidFill>
                <a:effectLst/>
                <a:latin typeface="+mn-lt"/>
                <a:ea typeface="+mn-ea"/>
                <a:cs typeface="+mn-cs"/>
              </a:rPr>
              <a:t>[وجمعيتنا الوطنية]</a:t>
            </a:r>
            <a:r>
              <a:rPr lang="ar-SA"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تقييم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وتحديدها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لإحالة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العملاء</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الخدمات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المناسبة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ومناصرة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الإطار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الكامل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تقع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عاتق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جميع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الوطنية</a:t>
            </a:r>
            <a:r>
              <a:rPr lang="da-DK" sz="1200" kern="1200" dirty="0">
                <a:solidFill>
                  <a:schemeClr val="tx1"/>
                </a:solidFill>
                <a:effectLst/>
                <a:latin typeface="+mn-lt"/>
                <a:ea typeface="+mn-ea"/>
                <a:cs typeface="+mn-cs"/>
              </a:rPr>
              <a:t>  </a:t>
            </a:r>
            <a:r>
              <a:rPr lang="ar-SA" sz="1200" i="1" kern="1200" dirty="0">
                <a:solidFill>
                  <a:schemeClr val="tx1"/>
                </a:solidFill>
                <a:effectLst/>
                <a:latin typeface="+mn-lt"/>
                <a:ea typeface="+mn-ea"/>
                <a:cs typeface="+mn-cs"/>
              </a:rPr>
              <a:t>[بما في ذلك جمعيتنا الوطنية]، </a:t>
            </a:r>
            <a:r>
              <a:rPr lang="da-DK" sz="1200" kern="1200" dirty="0" err="1">
                <a:solidFill>
                  <a:schemeClr val="tx1"/>
                </a:solidFill>
                <a:effectLst/>
                <a:latin typeface="+mn-lt"/>
                <a:ea typeface="+mn-ea"/>
                <a:cs typeface="+mn-cs"/>
              </a:rPr>
              <a:t>والاتحاد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والهلال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واللجنة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مسؤوليات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لتلبية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ويتم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تحديدها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وفقًا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يلي</a:t>
            </a:r>
            <a:r>
              <a:rPr lang="ar-SA"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628650" lvl="1" indent="-171450" algn="r" rtl="1">
              <a:buFont typeface="Arial" panose="020B0604020202020204" pitchFamily="34" charset="0"/>
              <a:buChar char="•"/>
            </a:pPr>
            <a:r>
              <a:rPr lang="ar-SA" sz="1200" kern="1200" dirty="0">
                <a:solidFill>
                  <a:schemeClr val="tx1"/>
                </a:solidFill>
                <a:effectLst/>
                <a:latin typeface="+mn-lt"/>
                <a:ea typeface="+mn-ea"/>
                <a:cs typeface="+mn-cs"/>
              </a:rPr>
              <a:t>تفويضهم </a:t>
            </a:r>
            <a:r>
              <a:rPr lang="da-DK" sz="1200" kern="1200" dirty="0" err="1">
                <a:solidFill>
                  <a:schemeClr val="tx1"/>
                </a:solidFill>
                <a:effectLst/>
                <a:latin typeface="+mn-lt"/>
                <a:ea typeface="+mn-ea"/>
                <a:cs typeface="+mn-cs"/>
              </a:rPr>
              <a:t>وأدوارهم</a:t>
            </a:r>
            <a:endParaRPr lang="en-SE" sz="1200" kern="1200" dirty="0">
              <a:solidFill>
                <a:schemeClr val="tx1"/>
              </a:solidFill>
              <a:effectLst/>
              <a:latin typeface="+mn-lt"/>
              <a:ea typeface="+mn-ea"/>
              <a:cs typeface="+mn-cs"/>
            </a:endParaRPr>
          </a:p>
          <a:p>
            <a:pPr marL="628650" lvl="1" indent="-171450" algn="r" rtl="1">
              <a:buFont typeface="Arial" panose="020B0604020202020204" pitchFamily="34" charset="0"/>
              <a:buChar char="•"/>
            </a:pPr>
            <a:r>
              <a:rPr lang="da-DK" sz="1200" kern="1200" dirty="0" err="1">
                <a:solidFill>
                  <a:schemeClr val="tx1"/>
                </a:solidFill>
                <a:effectLst/>
                <a:latin typeface="+mn-lt"/>
                <a:ea typeface="+mn-ea"/>
                <a:cs typeface="+mn-cs"/>
              </a:rPr>
              <a:t>الاحتياجات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والثغرات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المحددة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السياقات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المحددة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يعملون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وفقًا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a:t>
            </a:r>
            <a:endParaRPr lang="en-SE" sz="1200" kern="1200" dirty="0">
              <a:solidFill>
                <a:schemeClr val="tx1"/>
              </a:solidFill>
              <a:effectLst/>
              <a:latin typeface="+mn-lt"/>
              <a:ea typeface="+mn-ea"/>
              <a:cs typeface="+mn-cs"/>
            </a:endParaRPr>
          </a:p>
          <a:p>
            <a:pPr marL="628650" lvl="1" indent="-171450" algn="r" rtl="1">
              <a:buFont typeface="Arial" panose="020B0604020202020204" pitchFamily="34" charset="0"/>
              <a:buChar char="•"/>
            </a:pPr>
            <a:r>
              <a:rPr lang="da-DK" sz="1200" kern="1200" dirty="0" err="1">
                <a:solidFill>
                  <a:schemeClr val="tx1"/>
                </a:solidFill>
                <a:effectLst/>
                <a:latin typeface="+mn-lt"/>
                <a:ea typeface="+mn-ea"/>
                <a:cs typeface="+mn-cs"/>
              </a:rPr>
              <a:t>مواردهم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وقدراتهم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وخبراتهم</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42641A-B3CC-487B-ADBB-88958F0DFD7D}" type="slidenum">
              <a:rPr lang="en-GB" smtClean="0"/>
              <a:t>5</a:t>
            </a:fld>
            <a:endParaRPr lang="en-GB"/>
          </a:p>
        </p:txBody>
      </p:sp>
    </p:spTree>
    <p:extLst>
      <p:ext uri="{BB962C8B-B14F-4D97-AF65-F5344CB8AC3E}">
        <p14:creationId xmlns:p14="http://schemas.microsoft.com/office/powerpoint/2010/main" val="3836761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i="1" kern="1200" dirty="0">
                <a:solidFill>
                  <a:schemeClr val="tx1"/>
                </a:solidFill>
                <a:effectLst/>
                <a:latin typeface="+mn-lt"/>
                <a:ea typeface="+mn-ea"/>
                <a:cs typeface="+mn-cs"/>
              </a:rPr>
              <a:t>الشريحة 6. الغرض من الشريحة: (1) التعمق في محتوى البنود الثمانية للسياسة</a:t>
            </a:r>
            <a:endParaRPr lang="sv-SE" sz="1200" i="1" kern="1200" dirty="0">
              <a:solidFill>
                <a:schemeClr val="tx1"/>
              </a:solidFill>
              <a:effectLst/>
              <a:latin typeface="+mn-lt"/>
              <a:ea typeface="+mn-ea"/>
              <a:cs typeface="+mn-cs"/>
            </a:endParaRPr>
          </a:p>
          <a:p>
            <a:pPr algn="r" rtl="1"/>
            <a:endParaRPr lang="en-SE"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يوجد خياران لتقديم هذه الشريحة: </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ar-SA" sz="1200" b="1" kern="1200" dirty="0">
                <a:solidFill>
                  <a:schemeClr val="tx1"/>
                </a:solidFill>
                <a:effectLst/>
                <a:latin typeface="+mn-lt"/>
                <a:ea typeface="+mn-ea"/>
                <a:cs typeface="+mn-cs"/>
              </a:rPr>
              <a:t>تمرين عملي </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ar-SA" sz="1200" b="1" kern="1200" dirty="0">
                <a:solidFill>
                  <a:schemeClr val="tx1"/>
                </a:solidFill>
                <a:effectLst/>
                <a:latin typeface="+mn-lt"/>
                <a:ea typeface="+mn-ea"/>
                <a:cs typeface="+mn-cs"/>
              </a:rPr>
              <a:t>عرض شفهي</a:t>
            </a:r>
            <a:endParaRPr lang="sv-SE" sz="1200" b="1" kern="1200" dirty="0">
              <a:solidFill>
                <a:schemeClr val="tx1"/>
              </a:solidFill>
              <a:effectLst/>
              <a:latin typeface="+mn-lt"/>
              <a:ea typeface="+mn-ea"/>
              <a:cs typeface="+mn-cs"/>
            </a:endParaRPr>
          </a:p>
          <a:p>
            <a:pPr lvl="0" algn="r" rtl="1"/>
            <a:endParaRPr lang="sv-SE" sz="1200" b="1" kern="1200" dirty="0">
              <a:solidFill>
                <a:schemeClr val="tx1"/>
              </a:solidFill>
              <a:effectLst/>
              <a:latin typeface="+mn-lt"/>
              <a:ea typeface="+mn-ea"/>
              <a:cs typeface="+mn-cs"/>
            </a:endParaRPr>
          </a:p>
          <a:p>
            <a:pPr lvl="0" algn="r" rtl="1"/>
            <a:r>
              <a:rPr lang="ar-SA"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ملاحظات التحدث</a:t>
            </a:r>
            <a:endParaRPr lang="en-SE" sz="1200" kern="1200" dirty="0">
              <a:solidFill>
                <a:schemeClr val="tx1"/>
              </a:solidFill>
              <a:effectLst/>
              <a:latin typeface="+mn-lt"/>
              <a:ea typeface="+mn-ea"/>
              <a:cs typeface="+mn-cs"/>
            </a:endParaRPr>
          </a:p>
          <a:p>
            <a:pPr algn="r" rtl="1"/>
            <a:r>
              <a:rPr lang="da-DK" sz="1200" kern="1200" dirty="0" err="1">
                <a:solidFill>
                  <a:schemeClr val="tx1"/>
                </a:solidFill>
                <a:effectLst/>
                <a:latin typeface="+mn-lt"/>
                <a:ea typeface="+mn-ea"/>
                <a:cs typeface="+mn-cs"/>
              </a:rPr>
              <a:t>لنتعمق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قليلاً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محتوى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بنود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الثمانية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تقدم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بنود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الثمانية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دليلا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إرشادياً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لكيفية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قيام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بتوفير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جميع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السياقات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للسكان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المتضررين</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بضمنهم  الموظفين والمتطوعين. </a:t>
            </a:r>
            <a:endParaRPr lang="sv-SE" sz="1200" kern="1200" dirty="0">
              <a:solidFill>
                <a:schemeClr val="tx1"/>
              </a:solidFill>
              <a:effectLst/>
              <a:latin typeface="+mn-lt"/>
              <a:ea typeface="+mn-ea"/>
              <a:cs typeface="+mn-cs"/>
            </a:endParaRPr>
          </a:p>
          <a:p>
            <a:pPr algn="r" rtl="1"/>
            <a:endParaRPr lang="en-SE"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(الخيار رقم 1. التمرين العملي) </a:t>
            </a:r>
            <a:endParaRPr lang="en-SE" sz="1200" kern="1200" dirty="0">
              <a:solidFill>
                <a:schemeClr val="tx1"/>
              </a:solidFill>
              <a:effectLst/>
              <a:latin typeface="+mn-lt"/>
              <a:ea typeface="+mn-ea"/>
              <a:cs typeface="+mn-cs"/>
            </a:endParaRPr>
          </a:p>
          <a:p>
            <a:pPr algn="r" rtl="1"/>
            <a:r>
              <a:rPr lang="da-DK" sz="1200" kern="1200" dirty="0" err="1">
                <a:solidFill>
                  <a:schemeClr val="tx1"/>
                </a:solidFill>
                <a:effectLst/>
                <a:latin typeface="+mn-lt"/>
                <a:ea typeface="+mn-ea"/>
                <a:cs typeface="+mn-cs"/>
              </a:rPr>
              <a:t>التعليمات</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ar-SA" sz="1200" kern="1200" dirty="0">
                <a:solidFill>
                  <a:schemeClr val="tx1"/>
                </a:solidFill>
                <a:effectLst/>
                <a:latin typeface="+mn-lt"/>
                <a:ea typeface="+mn-ea"/>
                <a:cs typeface="+mn-cs"/>
              </a:rPr>
              <a:t>وضح للمشاركين أين يمكن العثور على السياسة إما على موقع </a:t>
            </a:r>
            <a:r>
              <a:rPr lang="da-DK" sz="1200" kern="1200" dirty="0">
                <a:solidFill>
                  <a:schemeClr val="tx1"/>
                </a:solidFill>
                <a:effectLst/>
                <a:latin typeface="+mn-lt"/>
                <a:ea typeface="+mn-ea"/>
                <a:cs typeface="+mn-cs"/>
              </a:rPr>
              <a:t>PS Center</a:t>
            </a:r>
            <a:r>
              <a:rPr lang="ar-SA" sz="1200" kern="1200" dirty="0">
                <a:solidFill>
                  <a:schemeClr val="tx1"/>
                </a:solidFill>
                <a:effectLst/>
                <a:latin typeface="+mn-lt"/>
                <a:ea typeface="+mn-ea"/>
                <a:cs typeface="+mn-cs"/>
              </a:rPr>
              <a:t> الإلكتروني باللغات العربية والإنجليزية والفرنسية والإسبانية</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3"/>
              </a:rPr>
              <a:t>https://pscentre.org/movement-resource-room-mhpss-policy-and-resolution/</a:t>
            </a:r>
            <a:r>
              <a:rPr lang="en-GB" sz="1200" b="1" u="sng"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(أو على موقع جمعيتك الوطنية على الويب إذا كان متاحاً)</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ar-SA" sz="1200" kern="1200" dirty="0">
                <a:solidFill>
                  <a:schemeClr val="tx1"/>
                </a:solidFill>
                <a:effectLst/>
                <a:latin typeface="+mn-lt"/>
                <a:ea typeface="+mn-ea"/>
                <a:cs typeface="+mn-cs"/>
              </a:rPr>
              <a:t>اعرض على </a:t>
            </a:r>
            <a:r>
              <a:rPr lang="da-DK" sz="1200" kern="1200" dirty="0" err="1">
                <a:solidFill>
                  <a:schemeClr val="tx1"/>
                </a:solidFill>
                <a:effectLst/>
                <a:latin typeface="+mn-lt"/>
                <a:ea typeface="+mn-ea"/>
                <a:cs typeface="+mn-cs"/>
              </a:rPr>
              <a:t>المشاركين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النص</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الكامل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لبنود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الثمانية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ذلك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النص</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الإرشادي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المفصل</a:t>
            </a: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قسم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المشاركين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مجموعات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قدم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التعليمات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التالية</a:t>
            </a:r>
            <a:r>
              <a:rPr lang="ar-SA"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سأطلب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منكم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مناقشة</a:t>
            </a:r>
            <a:r>
              <a:rPr lang="da-DK" sz="1200" kern="1200" dirty="0">
                <a:solidFill>
                  <a:schemeClr val="tx1"/>
                </a:solidFill>
                <a:effectLst/>
                <a:latin typeface="+mn-lt"/>
                <a:ea typeface="+mn-ea"/>
                <a:cs typeface="+mn-cs"/>
              </a:rPr>
              <a:t> </a:t>
            </a:r>
            <a:r>
              <a:rPr lang="ar-SA" sz="1200" b="1" kern="1200" dirty="0">
                <a:solidFill>
                  <a:schemeClr val="tx1"/>
                </a:solidFill>
                <a:effectLst/>
                <a:latin typeface="+mn-lt"/>
                <a:ea typeface="+mn-ea"/>
                <a:cs typeface="+mn-cs"/>
              </a:rPr>
              <a:t>أحد </a:t>
            </a:r>
            <a:r>
              <a:rPr lang="da-DK" sz="1200" kern="1200" dirty="0" err="1">
                <a:solidFill>
                  <a:schemeClr val="tx1"/>
                </a:solidFill>
                <a:effectLst/>
                <a:latin typeface="+mn-lt"/>
                <a:ea typeface="+mn-ea"/>
                <a:cs typeface="+mn-cs"/>
              </a:rPr>
              <a:t>بنود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بشكل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مفصل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شكل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أزواج</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مجموعات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صغيرة</a:t>
            </a:r>
            <a:r>
              <a:rPr lang="ar-YE"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بعد</a:t>
            </a:r>
            <a:r>
              <a:rPr lang="da-DK" sz="1200" kern="1200" dirty="0">
                <a:solidFill>
                  <a:schemeClr val="tx1"/>
                </a:solidFill>
                <a:effectLst/>
                <a:latin typeface="+mn-lt"/>
                <a:ea typeface="+mn-ea"/>
                <a:cs typeface="+mn-cs"/>
              </a:rPr>
              <a:t> 5 </a:t>
            </a:r>
            <a:r>
              <a:rPr lang="da-DK" sz="1200" kern="1200" dirty="0" err="1">
                <a:solidFill>
                  <a:schemeClr val="tx1"/>
                </a:solidFill>
                <a:effectLst/>
                <a:latin typeface="+mn-lt"/>
                <a:ea typeface="+mn-ea"/>
                <a:cs typeface="+mn-cs"/>
              </a:rPr>
              <a:t>دقائق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سأطلب</a:t>
            </a:r>
            <a:r>
              <a:rPr lang="ar-SA" sz="1200" kern="1200" dirty="0">
                <a:solidFill>
                  <a:schemeClr val="tx1"/>
                </a:solidFill>
                <a:effectLst/>
                <a:latin typeface="+mn-lt"/>
                <a:ea typeface="+mn-ea"/>
                <a:cs typeface="+mn-cs"/>
              </a:rPr>
              <a:t>منكم </a:t>
            </a:r>
            <a:r>
              <a:rPr lang="da-DK" sz="1200" kern="1200" dirty="0" err="1">
                <a:solidFill>
                  <a:schemeClr val="tx1"/>
                </a:solidFill>
                <a:effectLst/>
                <a:latin typeface="+mn-lt"/>
                <a:ea typeface="+mn-ea"/>
                <a:cs typeface="+mn-cs"/>
              </a:rPr>
              <a:t>وصف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بند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هذا</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بطريقتكم الخاصة أمام الآخرين"</a:t>
            </a:r>
            <a:r>
              <a:rPr lang="ar-SA" sz="1200" i="1"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a:t>
            </a:r>
            <a:r>
              <a:rPr lang="ar-SA" sz="1200" i="1" kern="1200" dirty="0">
                <a:solidFill>
                  <a:schemeClr val="tx1"/>
                </a:solidFill>
                <a:effectLst/>
                <a:latin typeface="+mn-lt"/>
                <a:ea typeface="+mn-ea"/>
                <a:cs typeface="+mn-cs"/>
              </a:rPr>
              <a:t>قد ترغب أيضًا في مطالبتهم بتقديم مثال عملي على بند السياسة هذا)</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بعد</a:t>
            </a:r>
            <a:r>
              <a:rPr lang="da-DK" sz="1200" kern="1200" dirty="0">
                <a:solidFill>
                  <a:schemeClr val="tx1"/>
                </a:solidFill>
                <a:effectLst/>
                <a:latin typeface="+mn-lt"/>
                <a:ea typeface="+mn-ea"/>
                <a:cs typeface="+mn-cs"/>
              </a:rPr>
              <a:t> 5 </a:t>
            </a:r>
            <a:r>
              <a:rPr lang="da-DK" sz="1200" kern="1200" dirty="0" err="1">
                <a:solidFill>
                  <a:schemeClr val="tx1"/>
                </a:solidFill>
                <a:effectLst/>
                <a:latin typeface="+mn-lt"/>
                <a:ea typeface="+mn-ea"/>
                <a:cs typeface="+mn-cs"/>
              </a:rPr>
              <a:t>دقائق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أعد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تجميع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المجموعات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معًا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مرةً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أخرى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واطلب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كل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مجموعة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تذكر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بند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بإيجاز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شديد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وفق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طريقتها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الخاصة</a:t>
            </a:r>
            <a:endParaRPr lang="da-DK" sz="1200" kern="1200" dirty="0">
              <a:solidFill>
                <a:schemeClr val="tx1"/>
              </a:solidFill>
              <a:effectLst/>
              <a:latin typeface="+mn-lt"/>
              <a:ea typeface="+mn-ea"/>
              <a:cs typeface="+mn-cs"/>
            </a:endParaRPr>
          </a:p>
          <a:p>
            <a:pPr lvl="0" algn="r" rtl="1"/>
            <a:endParaRPr lang="en-SE"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(الخيار رقم 2. عرض شفهي. قم بتكييف النص ليلائم أسلوبك في الكلام. قد ترغب في إضافة أمثلة على بنود السياسة المعمول بها في جمعيتك الوطنية). </a:t>
            </a:r>
            <a:endParaRPr lang="en-SE" sz="1200" kern="1200" dirty="0">
              <a:solidFill>
                <a:schemeClr val="tx1"/>
              </a:solidFill>
              <a:effectLst/>
              <a:latin typeface="+mn-lt"/>
              <a:ea typeface="+mn-ea"/>
              <a:cs typeface="+mn-cs"/>
            </a:endParaRPr>
          </a:p>
          <a:p>
            <a:pPr algn="r" rtl="1"/>
            <a:r>
              <a:rPr lang="da-DK" sz="1200" kern="1200" dirty="0" err="1">
                <a:solidFill>
                  <a:schemeClr val="tx1"/>
                </a:solidFill>
                <a:effectLst/>
                <a:latin typeface="+mn-lt"/>
                <a:ea typeface="+mn-ea"/>
                <a:cs typeface="+mn-cs"/>
              </a:rPr>
              <a:t>التعليمات</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استخدم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النص</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المرقم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أدناه</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لشرح</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كل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بند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بنود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بإيجاز</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ar-SA" sz="1200" kern="1200" dirty="0">
                <a:solidFill>
                  <a:schemeClr val="tx1"/>
                </a:solidFill>
                <a:effectLst/>
                <a:latin typeface="+mn-lt"/>
                <a:ea typeface="+mn-ea"/>
                <a:cs typeface="+mn-cs"/>
              </a:rPr>
              <a:t>وضح للمشاركين أين يمكن العثور على السياسة إما على موقع </a:t>
            </a:r>
            <a:r>
              <a:rPr lang="da-DK" sz="1200" kern="1200" dirty="0">
                <a:solidFill>
                  <a:schemeClr val="tx1"/>
                </a:solidFill>
                <a:effectLst/>
                <a:latin typeface="+mn-lt"/>
                <a:ea typeface="+mn-ea"/>
                <a:cs typeface="+mn-cs"/>
              </a:rPr>
              <a:t>PS Center</a:t>
            </a:r>
            <a:r>
              <a:rPr lang="ar-SA" sz="1200" kern="1200" dirty="0">
                <a:solidFill>
                  <a:schemeClr val="tx1"/>
                </a:solidFill>
                <a:effectLst/>
                <a:latin typeface="+mn-lt"/>
                <a:ea typeface="+mn-ea"/>
                <a:cs typeface="+mn-cs"/>
              </a:rPr>
              <a:t> الإلكتروني باللغات العربية والإنجليزية والفرنسية والإسبانية </a:t>
            </a:r>
            <a:r>
              <a:rPr lang="en-GB" sz="1200" u="sng" kern="1200" dirty="0">
                <a:solidFill>
                  <a:schemeClr val="tx1"/>
                </a:solidFill>
                <a:effectLst/>
                <a:latin typeface="+mn-lt"/>
                <a:ea typeface="+mn-ea"/>
                <a:cs typeface="+mn-cs"/>
                <a:hlinkClick r:id="rId3"/>
              </a:rPr>
              <a:t>https://pscentre.org/movement-resource-room-mhpss-policy-and-resolution/</a:t>
            </a:r>
            <a:r>
              <a:rPr lang="ar-SA" sz="1200" kern="1200" dirty="0">
                <a:solidFill>
                  <a:schemeClr val="tx1"/>
                </a:solidFill>
                <a:effectLst/>
                <a:latin typeface="+mn-lt"/>
                <a:ea typeface="+mn-ea"/>
                <a:cs typeface="+mn-cs"/>
              </a:rPr>
              <a:t>/ ، (أو على موقع جمعيتك الوطنية على الويب إذا كان متاحاً)</a:t>
            </a:r>
            <a:endParaRPr lang="sv-SE" sz="1200" kern="1200" dirty="0">
              <a:solidFill>
                <a:schemeClr val="tx1"/>
              </a:solidFill>
              <a:effectLst/>
              <a:latin typeface="+mn-lt"/>
              <a:ea typeface="+mn-ea"/>
              <a:cs typeface="+mn-cs"/>
            </a:endParaRPr>
          </a:p>
          <a:p>
            <a:pPr lvl="0" algn="r" rtl="1"/>
            <a:endParaRPr lang="en-SE"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ملاحظات التحدث للخيار 2. تكيف مع أسلوب التحدث الخاص بك. </a:t>
            </a:r>
            <a:endParaRPr lang="en-SE" sz="1200" kern="1200" dirty="0">
              <a:solidFill>
                <a:schemeClr val="tx1"/>
              </a:solidFill>
              <a:effectLst/>
              <a:latin typeface="+mn-lt"/>
              <a:ea typeface="+mn-ea"/>
              <a:cs typeface="+mn-cs"/>
            </a:endParaRPr>
          </a:p>
          <a:p>
            <a:pPr marL="228600" lvl="0" indent="-228600" algn="r" rtl="1">
              <a:buFont typeface="+mj-lt"/>
              <a:buAutoNum type="arabicPeriod"/>
            </a:pPr>
            <a:r>
              <a:rPr lang="ar-SA" sz="1200" b="1" kern="1200" dirty="0">
                <a:solidFill>
                  <a:schemeClr val="tx1"/>
                </a:solidFill>
                <a:effectLst/>
                <a:latin typeface="+mn-lt"/>
                <a:ea typeface="+mn-ea"/>
                <a:cs typeface="+mn-cs"/>
              </a:rPr>
              <a:t>ضمان الوصول المحايد إلى خدمات الصحة النفسية والدعم النفسي الاجتماعي وإعطاء الأولوية للوقاية والاستجابة المبكرة. </a:t>
            </a:r>
            <a:r>
              <a:rPr lang="da-DK" sz="1200" kern="1200" dirty="0" err="1">
                <a:solidFill>
                  <a:schemeClr val="tx1"/>
                </a:solidFill>
                <a:effectLst/>
                <a:latin typeface="+mn-lt"/>
                <a:ea typeface="+mn-ea"/>
                <a:cs typeface="+mn-cs"/>
              </a:rPr>
              <a:t>تستجيب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دائمًا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أساس</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المبادئ</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الأساسية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ووفقًا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لها</a:t>
            </a:r>
            <a:br>
              <a:rPr lang="da-DK"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228600" lvl="0" indent="-228600" algn="r" rtl="1">
              <a:buFont typeface="+mj-lt"/>
              <a:buAutoNum type="arabicPeriod"/>
            </a:pPr>
            <a:r>
              <a:rPr lang="ar-SA" sz="1200" b="1" kern="1200" dirty="0">
                <a:solidFill>
                  <a:schemeClr val="tx1"/>
                </a:solidFill>
                <a:effectLst/>
                <a:latin typeface="+mn-lt"/>
                <a:ea typeface="+mn-ea"/>
                <a:cs typeface="+mn-cs"/>
              </a:rPr>
              <a:t>ضمان توفير الدعم والرعاية الشاملين والمتكاملين للأشخاص ذوي احتياجات الصحة النفسية والاحتياجات النفسية الاجتماعية. </a:t>
            </a:r>
            <a:r>
              <a:rPr lang="da-DK" sz="1200" kern="1200" dirty="0" err="1">
                <a:solidFill>
                  <a:schemeClr val="tx1"/>
                </a:solidFill>
                <a:effectLst/>
                <a:latin typeface="+mn-lt"/>
                <a:ea typeface="+mn-ea"/>
                <a:cs typeface="+mn-cs"/>
              </a:rPr>
              <a:t>تتباين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نحو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كبير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ولها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العديد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العوامل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المختلفة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المرتبطة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لذلك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يوصى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باتباع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نهج</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شامل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متعدد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المستويات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لتعزيز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والرفاهية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ويتضمن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ذلك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الأساسي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المركّز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ar-SA" sz="1200" kern="1200" dirty="0">
                <a:solidFill>
                  <a:schemeClr val="tx1"/>
                </a:solidFill>
                <a:effectLst/>
                <a:latin typeface="+mn-lt"/>
                <a:ea typeface="+mn-ea"/>
                <a:cs typeface="+mn-cs"/>
              </a:rPr>
              <a:t>،</a:t>
            </a:r>
            <a:r>
              <a:rPr lang="da-DK" sz="1200" kern="1200" dirty="0" err="1">
                <a:solidFill>
                  <a:schemeClr val="tx1"/>
                </a:solidFill>
                <a:effectLst/>
                <a:latin typeface="+mn-lt"/>
                <a:ea typeface="+mn-ea"/>
                <a:cs typeface="+mn-cs"/>
              </a:rPr>
              <a:t>والرعاية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المتخصصة</a:t>
            </a:r>
            <a:br>
              <a:rPr lang="da-DK"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228600" lvl="0" indent="-228600" algn="r" rtl="1">
              <a:buFont typeface="+mj-lt"/>
              <a:buAutoNum type="arabicPeriod"/>
            </a:pPr>
            <a:r>
              <a:rPr lang="ar-SA" sz="1200" b="1" kern="1200" dirty="0">
                <a:solidFill>
                  <a:schemeClr val="tx1"/>
                </a:solidFill>
                <a:effectLst/>
                <a:latin typeface="+mn-lt"/>
                <a:ea typeface="+mn-ea"/>
                <a:cs typeface="+mn-cs"/>
              </a:rPr>
              <a:t>الإقرار بمرونة الأشخاص، وبتنوعهم، وبمشاركتهم في جميع أنشطة الصحة النفسية والأنشطة النفسية الاجتماعية. </a:t>
            </a:r>
            <a:r>
              <a:rPr lang="da-DK" sz="1200" kern="1200" dirty="0" err="1">
                <a:solidFill>
                  <a:schemeClr val="tx1"/>
                </a:solidFill>
                <a:effectLst/>
                <a:latin typeface="+mn-lt"/>
                <a:ea typeface="+mn-ea"/>
                <a:cs typeface="+mn-cs"/>
              </a:rPr>
              <a:t>إن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مشاركة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الأشخاص</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ذوي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المتعلقة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أنشطة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الاستجابة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هو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شأنه</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يعزز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المشاركة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المجتمعية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والمساءلة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ويقلل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مخاطر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إلحاق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الأذى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وضمان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هذا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يقدَّم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بطريقة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محددة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وحساسة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الناحية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الثقافية</a:t>
            </a:r>
            <a:br>
              <a:rPr lang="da-DK"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228600" lvl="0" indent="-228600" algn="r" rtl="1">
              <a:buFont typeface="+mj-lt"/>
              <a:buAutoNum type="arabicPeriod"/>
            </a:pPr>
            <a:r>
              <a:rPr lang="ar-SA" sz="1200" b="1" kern="1200" dirty="0">
                <a:solidFill>
                  <a:schemeClr val="tx1"/>
                </a:solidFill>
                <a:effectLst/>
                <a:latin typeface="+mn-lt"/>
                <a:ea typeface="+mn-ea"/>
                <a:cs typeface="+mn-cs"/>
              </a:rPr>
              <a:t>ضمان حماية السلامة والكرامة والحقوق. </a:t>
            </a:r>
            <a:r>
              <a:rPr lang="da-DK" sz="1200" kern="1200" dirty="0" err="1">
                <a:solidFill>
                  <a:schemeClr val="tx1"/>
                </a:solidFill>
                <a:effectLst/>
                <a:latin typeface="+mn-lt"/>
                <a:ea typeface="+mn-ea"/>
                <a:cs typeface="+mn-cs"/>
              </a:rPr>
              <a:t>قد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يؤدي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الإخفاق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ضمان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سلامة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الأشخاص</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وكرامتهم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وحقوقهم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مخاوف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كبيرة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تتعلق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ويزيد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نقاط</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الضعف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الموجودة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أنشطة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الحماية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يمكن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لأطراف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المساهمة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التعرض</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للمخاطر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ضمان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عدم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تسبب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الخدمات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إلحاق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أضرار</a:t>
            </a:r>
            <a:br>
              <a:rPr lang="da-DK"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228600" lvl="0" indent="-228600" algn="r" rtl="1">
              <a:buFont typeface="+mj-lt"/>
              <a:buAutoNum type="arabicPeriod"/>
            </a:pPr>
            <a:r>
              <a:rPr lang="ar-SA" sz="1200" b="1" kern="1200" dirty="0">
                <a:solidFill>
                  <a:schemeClr val="tx1"/>
                </a:solidFill>
                <a:effectLst/>
                <a:latin typeface="+mn-lt"/>
                <a:ea typeface="+mn-ea"/>
                <a:cs typeface="+mn-cs"/>
              </a:rPr>
              <a:t>التصدي للوصم والاستبعاد والتمييز. </a:t>
            </a:r>
            <a:r>
              <a:rPr lang="da-DK" sz="1200" kern="1200" dirty="0" err="1">
                <a:solidFill>
                  <a:schemeClr val="tx1"/>
                </a:solidFill>
                <a:effectLst/>
                <a:latin typeface="+mn-lt"/>
                <a:ea typeface="+mn-ea"/>
                <a:cs typeface="+mn-cs"/>
              </a:rPr>
              <a:t>غالبًا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يواجه</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الأشخاص</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لديهم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تتعلق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وصمة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والتمييز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وهو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ينعكس</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أحيانًا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شكل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عواقب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وخيمة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تتعلق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بسلامتهم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وصحتهم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وكرامتهم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ويتم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استبعادهم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المجتمع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ومنعهم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الحصول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المساعدة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والحماية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التعامل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وصمة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والتهميش</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فإننا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نساعد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المزيد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الأذى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وتعزيز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الكرامة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والإدماج</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وعدم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التمييز</a:t>
            </a:r>
            <a:br>
              <a:rPr lang="da-DK"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228600" lvl="0" indent="-228600" algn="r" rtl="1">
              <a:buFont typeface="+mj-lt"/>
              <a:buAutoNum type="arabicPeriod"/>
            </a:pPr>
            <a:r>
              <a:rPr lang="ar-SA" sz="1200" b="1" kern="1200" dirty="0">
                <a:solidFill>
                  <a:schemeClr val="tx1"/>
                </a:solidFill>
                <a:effectLst/>
                <a:latin typeface="+mn-lt"/>
                <a:ea typeface="+mn-ea"/>
                <a:cs typeface="+mn-cs"/>
              </a:rPr>
              <a:t>التنفيذ والمساهمة في تطوير التدخلات القائمة على معايير وممارسات الصحة النفسية والدعم النفسي الاجتماعي المعترف بها دوليًا والمستندة إلى الأدلة. </a:t>
            </a:r>
            <a:r>
              <a:rPr lang="da-DK" sz="1200" kern="1200" dirty="0" err="1">
                <a:solidFill>
                  <a:schemeClr val="tx1"/>
                </a:solidFill>
                <a:effectLst/>
                <a:latin typeface="+mn-lt"/>
                <a:ea typeface="+mn-ea"/>
                <a:cs typeface="+mn-cs"/>
              </a:rPr>
              <a:t>نظرًا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لكون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ينطويان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غالبًا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قضايا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حساسة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للغاية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فإن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الإجراءات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تتم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بحسن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نية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ولكن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نحوٍ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غير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مستنير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كفيلة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بإحداث</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أضرار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والمساهمة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المدعومين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بالأدلة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والتأكد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جميع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الموظفين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والمتطوعين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المستجيبين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يخضعون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لتدريب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منتظم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ويتم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الإشراف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عليهم</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وإعدادهم، </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فإننا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نحد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مخاطر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إلحاق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الضرر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ونضمن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تقديم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خدمات</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ذات جودة وتحافظ على الكرامة في نفس الوقت. </a:t>
            </a:r>
            <a:br>
              <a:rPr lang="sv-SE"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228600" lvl="0" indent="-228600" algn="r" rtl="1">
              <a:buFont typeface="+mj-lt"/>
              <a:buAutoNum type="arabicPeriod"/>
            </a:pPr>
            <a:r>
              <a:rPr lang="ar-SA" sz="1200" b="1" kern="1200" dirty="0">
                <a:solidFill>
                  <a:schemeClr val="tx1"/>
                </a:solidFill>
                <a:effectLst/>
                <a:latin typeface="+mn-lt"/>
                <a:ea typeface="+mn-ea"/>
                <a:cs typeface="+mn-cs"/>
              </a:rPr>
              <a:t>حماية الصحة النفسية والرفاهية النفسية الاجتماعية للموظفين والمتطوعين. </a:t>
            </a:r>
            <a:r>
              <a:rPr lang="da-DK" sz="1200" kern="1200" dirty="0" err="1">
                <a:solidFill>
                  <a:schemeClr val="tx1"/>
                </a:solidFill>
                <a:effectLst/>
                <a:latin typeface="+mn-lt"/>
                <a:ea typeface="+mn-ea"/>
                <a:cs typeface="+mn-cs"/>
              </a:rPr>
              <a:t>غالبًا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تتأثر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والرفاهية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للموظفين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والمتطوعين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أثناء</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عملهم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بيئات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صعبة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ومرهقة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ويتعرضون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لتجارب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مؤلمة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للغاية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بسبب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طبيعة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المتعلق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تؤدي</a:t>
            </a:r>
            <a:r>
              <a:rPr lang="da-DK" sz="1200" kern="1200" dirty="0" err="1">
                <a:solidFill>
                  <a:schemeClr val="tx1"/>
                </a:solidFill>
                <a:effectLst/>
                <a:latin typeface="+mn-lt"/>
                <a:ea typeface="+mn-ea"/>
                <a:cs typeface="+mn-cs"/>
              </a:rPr>
              <a:t>الحركة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واجبها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الرعاية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القيام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بذلك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فإننا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نعزز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فقط</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سلامة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ورفاهية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الموظفين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والمتطوعين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نضمن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أيضًا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جودة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الخدمات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نقدمها</a:t>
            </a:r>
            <a:br>
              <a:rPr lang="da-DK"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228600" lvl="0" indent="-228600" algn="r" rtl="1">
              <a:buFont typeface="+mj-lt"/>
              <a:buAutoNum type="arabicPeriod"/>
            </a:pPr>
            <a:r>
              <a:rPr lang="ar-SA" sz="1200" b="1" kern="1200" dirty="0">
                <a:solidFill>
                  <a:schemeClr val="tx1"/>
                </a:solidFill>
                <a:effectLst/>
                <a:latin typeface="+mn-lt"/>
                <a:ea typeface="+mn-ea"/>
                <a:cs typeface="+mn-cs"/>
              </a:rPr>
              <a:t>تطوير قدرات الصحة النفسية والدعم النفسي الاجتماعي. </a:t>
            </a:r>
            <a:r>
              <a:rPr lang="da-DK" sz="1200" kern="1200" dirty="0" err="1">
                <a:solidFill>
                  <a:schemeClr val="tx1"/>
                </a:solidFill>
                <a:effectLst/>
                <a:latin typeface="+mn-lt"/>
                <a:ea typeface="+mn-ea"/>
                <a:cs typeface="+mn-cs"/>
              </a:rPr>
              <a:t>الموارد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البشرية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هي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الأصول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تقوم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عليها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خدمات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تعتمد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هذه</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الخدمات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قدرة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وكفاءة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وتحفيز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الموظفين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والمتطوعين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ستساهم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إنشاء</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أنظمة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مستدامة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وذلك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تعزيز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قدراتها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مجال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والشراكة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السلطات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العامة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والجهات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الفاعلة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الأخرى</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42641A-B3CC-487B-ADBB-88958F0DFD7D}" type="slidenum">
              <a:rPr lang="en-GB" smtClean="0"/>
              <a:t>6</a:t>
            </a:fld>
            <a:endParaRPr lang="en-GB"/>
          </a:p>
        </p:txBody>
      </p:sp>
    </p:spTree>
    <p:extLst>
      <p:ext uri="{BB962C8B-B14F-4D97-AF65-F5344CB8AC3E}">
        <p14:creationId xmlns:p14="http://schemas.microsoft.com/office/powerpoint/2010/main" val="1904474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i="1" kern="1200" dirty="0">
                <a:solidFill>
                  <a:schemeClr val="tx1"/>
                </a:solidFill>
                <a:effectLst/>
                <a:latin typeface="+mn-lt"/>
                <a:ea typeface="+mn-ea"/>
                <a:cs typeface="+mn-cs"/>
              </a:rPr>
              <a:t>الشريحة 7. الغرض من الشريحة: (1) شرح إطار عمل الصحة النفسية والدعم النفسي الاجتماعي بإيجاز</a:t>
            </a:r>
            <a:endParaRPr lang="sv-SE" sz="1200" i="1" kern="1200" dirty="0">
              <a:solidFill>
                <a:schemeClr val="tx1"/>
              </a:solidFill>
              <a:effectLst/>
              <a:latin typeface="+mn-lt"/>
              <a:ea typeface="+mn-ea"/>
              <a:cs typeface="+mn-cs"/>
            </a:endParaRPr>
          </a:p>
          <a:p>
            <a:pPr algn="r" rtl="1"/>
            <a:endParaRPr lang="en-SE"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خيارات الفيديو: </a:t>
            </a:r>
            <a:endParaRPr lang="en-SE" sz="1200" kern="1200" dirty="0">
              <a:solidFill>
                <a:schemeClr val="tx1"/>
              </a:solidFill>
              <a:effectLst/>
              <a:latin typeface="+mn-lt"/>
              <a:ea typeface="+mn-ea"/>
              <a:cs typeface="+mn-cs"/>
            </a:endParaRPr>
          </a:p>
          <a:p>
            <a:pPr algn="r" rtl="1"/>
            <a:r>
              <a:rPr lang="da-DK" sz="1200" kern="1200" dirty="0" err="1">
                <a:solidFill>
                  <a:schemeClr val="tx1"/>
                </a:solidFill>
                <a:effectLst/>
                <a:latin typeface="+mn-lt"/>
                <a:ea typeface="+mn-ea"/>
                <a:cs typeface="+mn-cs"/>
              </a:rPr>
              <a:t>يُقترح</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عرض</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مقطع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فيديو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إصدار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ولأجلها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يشرح</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إطار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ar-SA"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يوجد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خياران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متاحان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بخصوص</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الفيديو</a:t>
            </a:r>
            <a:r>
              <a:rPr lang="ar-SA"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الخيار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رقم</a:t>
            </a:r>
            <a:r>
              <a:rPr lang="da-DK" sz="1200" kern="1200" dirty="0">
                <a:solidFill>
                  <a:schemeClr val="tx1"/>
                </a:solidFill>
                <a:effectLst/>
                <a:latin typeface="+mn-lt"/>
                <a:ea typeface="+mn-ea"/>
                <a:cs typeface="+mn-cs"/>
              </a:rPr>
              <a:t> 1 </a:t>
            </a:r>
            <a:r>
              <a:rPr lang="da-DK" sz="1200" kern="1200" dirty="0" err="1">
                <a:solidFill>
                  <a:schemeClr val="tx1"/>
                </a:solidFill>
                <a:effectLst/>
                <a:latin typeface="+mn-lt"/>
                <a:ea typeface="+mn-ea"/>
                <a:cs typeface="+mn-cs"/>
              </a:rPr>
              <a:t>هو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فيديو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أساسي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مدته</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دقيقتان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ونصف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الخيار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رقم</a:t>
            </a:r>
            <a:r>
              <a:rPr lang="da-DK" sz="1200" kern="1200" dirty="0">
                <a:solidFill>
                  <a:schemeClr val="tx1"/>
                </a:solidFill>
                <a:effectLst/>
                <a:latin typeface="+mn-lt"/>
                <a:ea typeface="+mn-ea"/>
                <a:cs typeface="+mn-cs"/>
              </a:rPr>
              <a:t> 2، </a:t>
            </a:r>
            <a:r>
              <a:rPr lang="da-DK" sz="1200" kern="1200" dirty="0" err="1">
                <a:solidFill>
                  <a:schemeClr val="tx1"/>
                </a:solidFill>
                <a:effectLst/>
                <a:latin typeface="+mn-lt"/>
                <a:ea typeface="+mn-ea"/>
                <a:cs typeface="+mn-cs"/>
              </a:rPr>
              <a:t>وهو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أكثر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تفصيلاً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وربما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أكثر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ارتباطًا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لأنه</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يحتوي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أمثلة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لحالات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وتبلغ</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مدته</a:t>
            </a:r>
            <a:r>
              <a:rPr lang="da-DK" sz="1200" kern="1200" dirty="0">
                <a:solidFill>
                  <a:schemeClr val="tx1"/>
                </a:solidFill>
                <a:effectLst/>
                <a:latin typeface="+mn-lt"/>
                <a:ea typeface="+mn-ea"/>
                <a:cs typeface="+mn-cs"/>
              </a:rPr>
              <a:t> 12 </a:t>
            </a:r>
            <a:r>
              <a:rPr lang="da-DK" sz="1200" kern="1200" dirty="0" err="1">
                <a:solidFill>
                  <a:schemeClr val="tx1"/>
                </a:solidFill>
                <a:effectLst/>
                <a:latin typeface="+mn-lt"/>
                <a:ea typeface="+mn-ea"/>
                <a:cs typeface="+mn-cs"/>
              </a:rPr>
              <a:t>دقيقة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كلاهما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متاح</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ومترجم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بأربع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لغات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للاتحاد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والهلال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endParaRPr lang="da-DK" sz="1200" kern="1200" dirty="0">
              <a:solidFill>
                <a:schemeClr val="tx1"/>
              </a:solidFill>
              <a:effectLst/>
              <a:latin typeface="+mn-lt"/>
              <a:ea typeface="+mn-ea"/>
              <a:cs typeface="+mn-cs"/>
            </a:endParaRPr>
          </a:p>
          <a:p>
            <a:pPr algn="r" rtl="1"/>
            <a:endParaRPr lang="en-SE" sz="1200" kern="1200" dirty="0">
              <a:solidFill>
                <a:schemeClr val="tx1"/>
              </a:solidFill>
              <a:effectLst/>
              <a:latin typeface="+mn-lt"/>
              <a:ea typeface="+mn-ea"/>
              <a:cs typeface="+mn-cs"/>
            </a:endParaRPr>
          </a:p>
          <a:p>
            <a:pPr lvl="0" algn="r" rtl="1"/>
            <a:r>
              <a:rPr lang="da-DK" sz="1200" kern="1200" dirty="0" err="1">
                <a:solidFill>
                  <a:schemeClr val="tx1"/>
                </a:solidFill>
                <a:effectLst/>
                <a:latin typeface="+mn-lt"/>
                <a:ea typeface="+mn-ea"/>
                <a:cs typeface="+mn-cs"/>
              </a:rPr>
              <a:t>العربية</a:t>
            </a: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lvl="1" algn="r" rtl="1"/>
            <a:r>
              <a:rPr lang="da-DK" sz="1200" kern="1200" dirty="0" err="1">
                <a:solidFill>
                  <a:schemeClr val="tx1"/>
                </a:solidFill>
                <a:effectLst/>
                <a:latin typeface="+mn-lt"/>
                <a:ea typeface="+mn-ea"/>
                <a:cs typeface="+mn-cs"/>
              </a:rPr>
              <a:t>خيار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رقم</a:t>
            </a:r>
            <a:r>
              <a:rPr lang="da-DK" sz="1200" kern="1200" dirty="0">
                <a:solidFill>
                  <a:schemeClr val="tx1"/>
                </a:solidFill>
                <a:effectLst/>
                <a:latin typeface="+mn-lt"/>
                <a:ea typeface="+mn-ea"/>
                <a:cs typeface="+mn-cs"/>
              </a:rPr>
              <a:t> 1</a:t>
            </a:r>
            <a:r>
              <a:rPr lang="ar-SA" sz="1200" kern="120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 https://youtu.be/L-T3sj2Y6Hk </a:t>
            </a:r>
            <a:endParaRPr lang="en-SE" sz="1200" kern="1200" dirty="0">
              <a:solidFill>
                <a:schemeClr val="tx1"/>
              </a:solidFill>
              <a:effectLst/>
              <a:latin typeface="+mn-lt"/>
              <a:ea typeface="+mn-ea"/>
              <a:cs typeface="+mn-cs"/>
            </a:endParaRPr>
          </a:p>
          <a:p>
            <a:pPr marL="457200" marR="0" lvl="1" indent="0" algn="r" defTabSz="914400" rtl="1" eaLnBrk="1" fontAlgn="auto" latinLnBrk="0" hangingPunct="1">
              <a:lnSpc>
                <a:spcPct val="100000"/>
              </a:lnSpc>
              <a:spcBef>
                <a:spcPts val="0"/>
              </a:spcBef>
              <a:spcAft>
                <a:spcPts val="0"/>
              </a:spcAft>
              <a:buClrTx/>
              <a:buSzTx/>
              <a:buFontTx/>
              <a:buNone/>
              <a:tabLst/>
              <a:defRPr/>
            </a:pPr>
            <a:r>
              <a:rPr lang="da-DK" sz="1200" kern="1200" dirty="0" err="1">
                <a:solidFill>
                  <a:schemeClr val="tx1"/>
                </a:solidFill>
                <a:effectLst/>
                <a:latin typeface="+mn-lt"/>
                <a:ea typeface="+mn-ea"/>
                <a:cs typeface="+mn-cs"/>
              </a:rPr>
              <a:t>خيار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رقم</a:t>
            </a:r>
            <a:r>
              <a:rPr lang="da-DK" sz="1200" kern="1200" dirty="0">
                <a:solidFill>
                  <a:schemeClr val="tx1"/>
                </a:solidFill>
                <a:effectLst/>
                <a:latin typeface="+mn-lt"/>
                <a:ea typeface="+mn-ea"/>
                <a:cs typeface="+mn-cs"/>
              </a:rPr>
              <a:t> 2</a:t>
            </a:r>
            <a:r>
              <a:rPr lang="ar-SA" sz="1200" kern="1200" dirty="0">
                <a:solidFill>
                  <a:schemeClr val="tx1"/>
                </a:solidFill>
                <a:effectLst/>
                <a:latin typeface="+mn-lt"/>
                <a:ea typeface="+mn-ea"/>
                <a:cs typeface="+mn-cs"/>
              </a:rPr>
              <a:t>:  </a:t>
            </a:r>
            <a:r>
              <a:rPr lang="en-GB" sz="1200" b="0" i="0" u="sng" kern="1200" dirty="0">
                <a:solidFill>
                  <a:schemeClr val="tx1"/>
                </a:solidFill>
                <a:effectLst/>
                <a:latin typeface="+mn-lt"/>
                <a:ea typeface="+mn-ea"/>
                <a:cs typeface="+mn-cs"/>
                <a:hlinkClick r:id="rId3"/>
              </a:rPr>
              <a:t>https://youtu.be/jV8Sc552g1Q</a:t>
            </a:r>
            <a:endParaRPr lang="en-SE" sz="1200" kern="1200" dirty="0">
              <a:solidFill>
                <a:schemeClr val="tx1"/>
              </a:solidFill>
              <a:effectLst/>
              <a:latin typeface="+mn-lt"/>
              <a:ea typeface="+mn-ea"/>
              <a:cs typeface="+mn-cs"/>
            </a:endParaRPr>
          </a:p>
          <a:p>
            <a:pPr lvl="0" algn="r" rtl="1"/>
            <a:r>
              <a:rPr lang="da-DK" sz="1200" kern="1200" dirty="0" err="1">
                <a:solidFill>
                  <a:schemeClr val="tx1"/>
                </a:solidFill>
                <a:effectLst/>
                <a:latin typeface="+mn-lt"/>
                <a:ea typeface="+mn-ea"/>
                <a:cs typeface="+mn-cs"/>
              </a:rPr>
              <a:t>الإنجليزية</a:t>
            </a:r>
            <a:r>
              <a:rPr lang="ar-SA"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457200" marR="0" lvl="1" indent="0" algn="r" defTabSz="914400" rtl="1" eaLnBrk="1" fontAlgn="auto" latinLnBrk="0" hangingPunct="1">
              <a:lnSpc>
                <a:spcPct val="100000"/>
              </a:lnSpc>
              <a:spcBef>
                <a:spcPts val="0"/>
              </a:spcBef>
              <a:spcAft>
                <a:spcPts val="0"/>
              </a:spcAft>
              <a:buClrTx/>
              <a:buSzTx/>
              <a:buFontTx/>
              <a:buNone/>
              <a:tabLst/>
              <a:defRPr/>
            </a:pPr>
            <a:r>
              <a:rPr lang="da-DK" sz="1200" kern="1200" dirty="0" err="1">
                <a:solidFill>
                  <a:schemeClr val="tx1"/>
                </a:solidFill>
                <a:effectLst/>
                <a:latin typeface="+mn-lt"/>
                <a:ea typeface="+mn-ea"/>
                <a:cs typeface="+mn-cs"/>
              </a:rPr>
              <a:t>خيار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رقم</a:t>
            </a:r>
            <a:r>
              <a:rPr lang="da-DK" sz="1200" kern="1200" dirty="0">
                <a:solidFill>
                  <a:schemeClr val="tx1"/>
                </a:solidFill>
                <a:effectLst/>
                <a:latin typeface="+mn-lt"/>
                <a:ea typeface="+mn-ea"/>
                <a:cs typeface="+mn-cs"/>
              </a:rPr>
              <a:t> 1</a:t>
            </a:r>
            <a:r>
              <a:rPr lang="ar-SA" sz="1200" kern="1200" dirty="0">
                <a:solidFill>
                  <a:schemeClr val="tx1"/>
                </a:solidFill>
                <a:effectLst/>
                <a:latin typeface="+mn-lt"/>
                <a:ea typeface="+mn-ea"/>
                <a:cs typeface="+mn-cs"/>
              </a:rPr>
              <a:t>: </a:t>
            </a:r>
            <a:r>
              <a:rPr lang="en-GB" sz="1200" b="0" i="0" u="sng" kern="1200" dirty="0">
                <a:solidFill>
                  <a:schemeClr val="tx1"/>
                </a:solidFill>
                <a:effectLst/>
                <a:latin typeface="+mn-lt"/>
                <a:ea typeface="+mn-ea"/>
                <a:cs typeface="+mn-cs"/>
                <a:hlinkClick r:id="rId4"/>
              </a:rPr>
              <a:t>https://youtu.be/zAHD8CEWuXU</a:t>
            </a:r>
            <a:endParaRPr lang="en-SE" sz="1200" kern="1200" dirty="0">
              <a:solidFill>
                <a:schemeClr val="tx1"/>
              </a:solidFill>
              <a:effectLst/>
              <a:latin typeface="+mn-lt"/>
              <a:ea typeface="+mn-ea"/>
              <a:cs typeface="+mn-cs"/>
            </a:endParaRPr>
          </a:p>
          <a:p>
            <a:pPr lvl="1" algn="r" rtl="1"/>
            <a:r>
              <a:rPr lang="da-DK" sz="1200" kern="1200" dirty="0" err="1">
                <a:solidFill>
                  <a:schemeClr val="tx1"/>
                </a:solidFill>
                <a:effectLst/>
                <a:latin typeface="+mn-lt"/>
                <a:ea typeface="+mn-ea"/>
                <a:cs typeface="+mn-cs"/>
              </a:rPr>
              <a:t>خيار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رقم</a:t>
            </a:r>
            <a:r>
              <a:rPr lang="da-DK" sz="1200" kern="1200" dirty="0">
                <a:solidFill>
                  <a:schemeClr val="tx1"/>
                </a:solidFill>
                <a:effectLst/>
                <a:latin typeface="+mn-lt"/>
                <a:ea typeface="+mn-ea"/>
                <a:cs typeface="+mn-cs"/>
              </a:rPr>
              <a:t> 2</a:t>
            </a:r>
            <a:r>
              <a:rPr lang="ar-SA"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https</a:t>
            </a:r>
            <a:r>
              <a:rPr lang="da-DK" sz="1200" kern="1200" dirty="0">
                <a:solidFill>
                  <a:schemeClr val="tx1"/>
                </a:solidFill>
                <a:effectLst/>
                <a:latin typeface="+mn-lt"/>
                <a:ea typeface="+mn-ea"/>
                <a:cs typeface="+mn-cs"/>
              </a:rPr>
              <a:t>://</a:t>
            </a:r>
            <a:r>
              <a:rPr lang="da-DK" sz="1200" kern="1200" dirty="0" err="1">
                <a:solidFill>
                  <a:schemeClr val="tx1"/>
                </a:solidFill>
                <a:effectLst/>
                <a:latin typeface="+mn-lt"/>
                <a:ea typeface="+mn-ea"/>
                <a:cs typeface="+mn-cs"/>
              </a:rPr>
              <a:t>youtu.be</a:t>
            </a:r>
            <a:r>
              <a:rPr lang="da-DK" sz="1200" kern="1200" dirty="0">
                <a:solidFill>
                  <a:schemeClr val="tx1"/>
                </a:solidFill>
                <a:effectLst/>
                <a:latin typeface="+mn-lt"/>
                <a:ea typeface="+mn-ea"/>
                <a:cs typeface="+mn-cs"/>
              </a:rPr>
              <a:t>/QUoLiPAAP4M </a:t>
            </a:r>
            <a:endParaRPr lang="en-SE" sz="1200" kern="1200" dirty="0">
              <a:solidFill>
                <a:schemeClr val="tx1"/>
              </a:solidFill>
              <a:effectLst/>
              <a:latin typeface="+mn-lt"/>
              <a:ea typeface="+mn-ea"/>
              <a:cs typeface="+mn-cs"/>
            </a:endParaRPr>
          </a:p>
          <a:p>
            <a:pPr lvl="0" algn="r" rtl="1"/>
            <a:r>
              <a:rPr lang="da-DK" sz="1200" kern="1200" dirty="0" err="1">
                <a:solidFill>
                  <a:schemeClr val="tx1"/>
                </a:solidFill>
                <a:effectLst/>
                <a:latin typeface="+mn-lt"/>
                <a:ea typeface="+mn-ea"/>
                <a:cs typeface="+mn-cs"/>
              </a:rPr>
              <a:t>الفرنسية</a:t>
            </a:r>
            <a:r>
              <a:rPr lang="ar-SA"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lvl="1" algn="r" rtl="1"/>
            <a:r>
              <a:rPr lang="da-DK" sz="1200" kern="1200" dirty="0" err="1">
                <a:solidFill>
                  <a:schemeClr val="tx1"/>
                </a:solidFill>
                <a:effectLst/>
                <a:latin typeface="+mn-lt"/>
                <a:ea typeface="+mn-ea"/>
                <a:cs typeface="+mn-cs"/>
              </a:rPr>
              <a:t>خيار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رقم</a:t>
            </a:r>
            <a:r>
              <a:rPr lang="da-DK" sz="1200" kern="1200" dirty="0">
                <a:solidFill>
                  <a:schemeClr val="tx1"/>
                </a:solidFill>
                <a:effectLst/>
                <a:latin typeface="+mn-lt"/>
                <a:ea typeface="+mn-ea"/>
                <a:cs typeface="+mn-cs"/>
              </a:rPr>
              <a:t> 1</a:t>
            </a:r>
            <a:r>
              <a:rPr lang="ar-SA" sz="1200" kern="120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https://youtu.be/Nid7E15Uay0</a:t>
            </a:r>
            <a:endParaRPr lang="en-SE" sz="1200" kern="1200" dirty="0">
              <a:solidFill>
                <a:schemeClr val="tx1"/>
              </a:solidFill>
              <a:effectLst/>
              <a:latin typeface="+mn-lt"/>
              <a:ea typeface="+mn-ea"/>
              <a:cs typeface="+mn-cs"/>
            </a:endParaRPr>
          </a:p>
          <a:p>
            <a:pPr lvl="1" algn="r" rtl="1"/>
            <a:r>
              <a:rPr lang="da-DK" sz="1200" kern="1200" dirty="0" err="1">
                <a:solidFill>
                  <a:schemeClr val="tx1"/>
                </a:solidFill>
                <a:effectLst/>
                <a:latin typeface="+mn-lt"/>
                <a:ea typeface="+mn-ea"/>
                <a:cs typeface="+mn-cs"/>
              </a:rPr>
              <a:t>خيار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رقم</a:t>
            </a:r>
            <a:r>
              <a:rPr lang="da-DK" sz="1200" kern="1200" dirty="0">
                <a:solidFill>
                  <a:schemeClr val="tx1"/>
                </a:solidFill>
                <a:effectLst/>
                <a:latin typeface="+mn-lt"/>
                <a:ea typeface="+mn-ea"/>
                <a:cs typeface="+mn-cs"/>
              </a:rPr>
              <a:t> 2</a:t>
            </a:r>
            <a:r>
              <a:rPr lang="ar-SA" sz="1200" kern="1200" dirty="0">
                <a:solidFill>
                  <a:schemeClr val="tx1"/>
                </a:solidFill>
                <a:effectLst/>
                <a:latin typeface="+mn-lt"/>
                <a:ea typeface="+mn-ea"/>
                <a:cs typeface="+mn-cs"/>
              </a:rPr>
              <a:t>: </a:t>
            </a:r>
            <a:r>
              <a:rPr lang="da-DK" sz="1200" u="sng" kern="1200" dirty="0">
                <a:solidFill>
                  <a:schemeClr val="tx1"/>
                </a:solidFill>
                <a:effectLst/>
                <a:latin typeface="+mn-lt"/>
                <a:ea typeface="+mn-ea"/>
                <a:cs typeface="+mn-cs"/>
                <a:hlinkClick r:id="rId5"/>
              </a:rPr>
              <a:t>https://youtu.be/AZjo2zhDkcM</a:t>
            </a:r>
            <a:endParaRPr lang="en-SE" sz="1200" kern="1200" dirty="0">
              <a:solidFill>
                <a:schemeClr val="tx1"/>
              </a:solidFill>
              <a:effectLst/>
              <a:latin typeface="+mn-lt"/>
              <a:ea typeface="+mn-ea"/>
              <a:cs typeface="+mn-cs"/>
            </a:endParaRPr>
          </a:p>
          <a:p>
            <a:pPr lvl="0" algn="r" rtl="1"/>
            <a:r>
              <a:rPr lang="da-DK" sz="1200" kern="1200" dirty="0" err="1">
                <a:solidFill>
                  <a:schemeClr val="tx1"/>
                </a:solidFill>
                <a:effectLst/>
                <a:latin typeface="+mn-lt"/>
                <a:ea typeface="+mn-ea"/>
                <a:cs typeface="+mn-cs"/>
              </a:rPr>
              <a:t>الإسبانية</a:t>
            </a:r>
            <a:r>
              <a:rPr lang="ar-SA"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lvl="1" algn="r" rtl="1"/>
            <a:r>
              <a:rPr lang="da-DK" sz="1200" kern="1200" dirty="0" err="1">
                <a:solidFill>
                  <a:schemeClr val="tx1"/>
                </a:solidFill>
                <a:effectLst/>
                <a:latin typeface="+mn-lt"/>
                <a:ea typeface="+mn-ea"/>
                <a:cs typeface="+mn-cs"/>
              </a:rPr>
              <a:t>خيار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رقم</a:t>
            </a:r>
            <a:r>
              <a:rPr lang="da-DK" sz="1200" kern="1200" dirty="0">
                <a:solidFill>
                  <a:schemeClr val="tx1"/>
                </a:solidFill>
                <a:effectLst/>
                <a:latin typeface="+mn-lt"/>
                <a:ea typeface="+mn-ea"/>
                <a:cs typeface="+mn-cs"/>
              </a:rPr>
              <a:t> 1</a:t>
            </a:r>
            <a:r>
              <a:rPr lang="ar-SA" sz="1200" kern="120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https://youtu.be/kSHekOK0drE</a:t>
            </a:r>
            <a:endParaRPr lang="en-SE" sz="1200" kern="1200" dirty="0">
              <a:solidFill>
                <a:schemeClr val="tx1"/>
              </a:solidFill>
              <a:effectLst/>
              <a:latin typeface="+mn-lt"/>
              <a:ea typeface="+mn-ea"/>
              <a:cs typeface="+mn-cs"/>
            </a:endParaRPr>
          </a:p>
          <a:p>
            <a:pPr lvl="1" algn="r" rtl="1"/>
            <a:r>
              <a:rPr lang="da-DK" sz="1200" kern="1200" dirty="0" err="1">
                <a:solidFill>
                  <a:schemeClr val="tx1"/>
                </a:solidFill>
                <a:effectLst/>
                <a:latin typeface="+mn-lt"/>
                <a:ea typeface="+mn-ea"/>
                <a:cs typeface="+mn-cs"/>
              </a:rPr>
              <a:t>خيار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رقم</a:t>
            </a:r>
            <a:r>
              <a:rPr lang="da-DK" sz="1200" kern="1200" dirty="0">
                <a:solidFill>
                  <a:schemeClr val="tx1"/>
                </a:solidFill>
                <a:effectLst/>
                <a:latin typeface="+mn-lt"/>
                <a:ea typeface="+mn-ea"/>
                <a:cs typeface="+mn-cs"/>
              </a:rPr>
              <a:t> 2</a:t>
            </a:r>
            <a:r>
              <a:rPr lang="ar-SA" sz="1200" kern="1200" dirty="0">
                <a:solidFill>
                  <a:schemeClr val="tx1"/>
                </a:solidFill>
                <a:effectLst/>
                <a:latin typeface="+mn-lt"/>
                <a:ea typeface="+mn-ea"/>
                <a:cs typeface="+mn-cs"/>
              </a:rPr>
              <a:t>: </a:t>
            </a:r>
            <a:r>
              <a:rPr lang="da-DK" sz="1200" u="sng" kern="1200" dirty="0">
                <a:solidFill>
                  <a:schemeClr val="tx1"/>
                </a:solidFill>
                <a:effectLst/>
                <a:latin typeface="+mn-lt"/>
                <a:ea typeface="+mn-ea"/>
                <a:cs typeface="+mn-cs"/>
                <a:hlinkClick r:id="rId6"/>
              </a:rPr>
              <a:t>https://youtu.be/e_bkzT67W3g</a:t>
            </a:r>
            <a:endParaRPr lang="da-DK" sz="1200" u="sng" kern="1200" dirty="0">
              <a:solidFill>
                <a:schemeClr val="tx1"/>
              </a:solidFill>
              <a:effectLst/>
              <a:latin typeface="+mn-lt"/>
              <a:ea typeface="+mn-ea"/>
              <a:cs typeface="+mn-cs"/>
            </a:endParaRPr>
          </a:p>
          <a:p>
            <a:pPr lvl="1" algn="r" rtl="1"/>
            <a:endParaRPr lang="en-SE"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ملاحظات التحدث: </a:t>
            </a:r>
            <a:r>
              <a:rPr lang="da-DK" sz="1200" b="1" kern="1200" dirty="0" err="1">
                <a:solidFill>
                  <a:schemeClr val="tx1"/>
                </a:solidFill>
                <a:effectLst/>
                <a:latin typeface="+mn-lt"/>
                <a:ea typeface="+mn-ea"/>
                <a:cs typeface="+mn-cs"/>
              </a:rPr>
              <a:t>تعد</a:t>
            </a:r>
            <a:r>
              <a:rPr lang="da-DK" sz="1200" b="1" kern="1200" dirty="0">
                <a:solidFill>
                  <a:schemeClr val="tx1"/>
                </a:solidFill>
                <a:effectLst/>
                <a:latin typeface="+mn-lt"/>
                <a:ea typeface="+mn-ea"/>
                <a:cs typeface="+mn-cs"/>
              </a:rPr>
              <a:t> </a:t>
            </a:r>
            <a:r>
              <a:rPr lang="da-DK" sz="1200" b="1" kern="1200" dirty="0" err="1">
                <a:solidFill>
                  <a:schemeClr val="tx1"/>
                </a:solidFill>
                <a:effectLst/>
                <a:latin typeface="+mn-lt"/>
                <a:ea typeface="+mn-ea"/>
                <a:cs typeface="+mn-cs"/>
              </a:rPr>
              <a:t>هذه</a:t>
            </a:r>
            <a:r>
              <a:rPr lang="da-DK" sz="1200" b="1" kern="1200" dirty="0">
                <a:solidFill>
                  <a:schemeClr val="tx1"/>
                </a:solidFill>
                <a:effectLst/>
                <a:latin typeface="+mn-lt"/>
                <a:ea typeface="+mn-ea"/>
                <a:cs typeface="+mn-cs"/>
              </a:rPr>
              <a:t> </a:t>
            </a:r>
            <a:r>
              <a:rPr lang="da-DK" sz="1200" b="1" kern="1200" dirty="0" err="1">
                <a:solidFill>
                  <a:schemeClr val="tx1"/>
                </a:solidFill>
                <a:effectLst/>
                <a:latin typeface="+mn-lt"/>
                <a:ea typeface="+mn-ea"/>
                <a:cs typeface="+mn-cs"/>
              </a:rPr>
              <a:t>بمثابة</a:t>
            </a:r>
            <a:r>
              <a:rPr lang="da-DK" sz="1200" b="1" kern="1200" dirty="0">
                <a:solidFill>
                  <a:schemeClr val="tx1"/>
                </a:solidFill>
                <a:effectLst/>
                <a:latin typeface="+mn-lt"/>
                <a:ea typeface="+mn-ea"/>
                <a:cs typeface="+mn-cs"/>
              </a:rPr>
              <a:t> </a:t>
            </a:r>
            <a:r>
              <a:rPr lang="da-DK" sz="1200" b="1" kern="1200" dirty="0" err="1">
                <a:solidFill>
                  <a:schemeClr val="tx1"/>
                </a:solidFill>
                <a:effectLst/>
                <a:latin typeface="+mn-lt"/>
                <a:ea typeface="+mn-ea"/>
                <a:cs typeface="+mn-cs"/>
              </a:rPr>
              <a:t>مقدمة</a:t>
            </a:r>
            <a:r>
              <a:rPr lang="da-DK" sz="1200" b="1" kern="1200" dirty="0">
                <a:solidFill>
                  <a:schemeClr val="tx1"/>
                </a:solidFill>
                <a:effectLst/>
                <a:latin typeface="+mn-lt"/>
                <a:ea typeface="+mn-ea"/>
                <a:cs typeface="+mn-cs"/>
              </a:rPr>
              <a:t> </a:t>
            </a:r>
            <a:r>
              <a:rPr lang="da-DK" sz="1200" b="1" kern="1200" dirty="0" err="1">
                <a:solidFill>
                  <a:schemeClr val="tx1"/>
                </a:solidFill>
                <a:effectLst/>
                <a:latin typeface="+mn-lt"/>
                <a:ea typeface="+mn-ea"/>
                <a:cs typeface="+mn-cs"/>
              </a:rPr>
              <a:t>لأي</a:t>
            </a:r>
            <a:r>
              <a:rPr lang="da-DK" sz="1200" b="1" kern="1200" dirty="0">
                <a:solidFill>
                  <a:schemeClr val="tx1"/>
                </a:solidFill>
                <a:effectLst/>
                <a:latin typeface="+mn-lt"/>
                <a:ea typeface="+mn-ea"/>
                <a:cs typeface="+mn-cs"/>
              </a:rPr>
              <a:t> </a:t>
            </a:r>
            <a:r>
              <a:rPr lang="da-DK" sz="1200" b="1" kern="1200" dirty="0" err="1">
                <a:solidFill>
                  <a:schemeClr val="tx1"/>
                </a:solidFill>
                <a:effectLst/>
                <a:latin typeface="+mn-lt"/>
                <a:ea typeface="+mn-ea"/>
                <a:cs typeface="+mn-cs"/>
              </a:rPr>
              <a:t>من</a:t>
            </a:r>
            <a:r>
              <a:rPr lang="da-DK" sz="1200" b="1" kern="1200" dirty="0">
                <a:solidFill>
                  <a:schemeClr val="tx1"/>
                </a:solidFill>
                <a:effectLst/>
                <a:latin typeface="+mn-lt"/>
                <a:ea typeface="+mn-ea"/>
                <a:cs typeface="+mn-cs"/>
              </a:rPr>
              <a:t> </a:t>
            </a:r>
            <a:r>
              <a:rPr lang="da-DK" sz="1200" b="1" kern="1200" dirty="0" err="1">
                <a:solidFill>
                  <a:schemeClr val="tx1"/>
                </a:solidFill>
                <a:effectLst/>
                <a:latin typeface="+mn-lt"/>
                <a:ea typeface="+mn-ea"/>
                <a:cs typeface="+mn-cs"/>
              </a:rPr>
              <a:t>خيارات</a:t>
            </a:r>
            <a:r>
              <a:rPr lang="da-DK" sz="1200" b="1" kern="1200" dirty="0">
                <a:solidFill>
                  <a:schemeClr val="tx1"/>
                </a:solidFill>
                <a:effectLst/>
                <a:latin typeface="+mn-lt"/>
                <a:ea typeface="+mn-ea"/>
                <a:cs typeface="+mn-cs"/>
              </a:rPr>
              <a:t> </a:t>
            </a:r>
            <a:r>
              <a:rPr lang="da-DK" sz="1200" b="1" kern="1200" dirty="0" err="1">
                <a:solidFill>
                  <a:schemeClr val="tx1"/>
                </a:solidFill>
                <a:effectLst/>
                <a:latin typeface="+mn-lt"/>
                <a:ea typeface="+mn-ea"/>
                <a:cs typeface="+mn-cs"/>
              </a:rPr>
              <a:t>الفيديو</a:t>
            </a:r>
            <a:r>
              <a:rPr lang="ar-SA" sz="1200" b="1" kern="1200" dirty="0">
                <a:solidFill>
                  <a:schemeClr val="tx1"/>
                </a:solidFill>
                <a:effectLst/>
                <a:latin typeface="+mn-lt"/>
                <a:ea typeface="+mn-ea"/>
                <a:cs typeface="+mn-cs"/>
              </a:rPr>
              <a:t>، وهي ليست مفصلة بما يكفي كوصف مستقل لإطار عمل الصحة النفسية والدعم النفسي الاجتماعي. </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كما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ذكرتُ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سابقًا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تستجيب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جميع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الوطنية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والاتحاد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والهلال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واللجنة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وفقًا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لأدوار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كل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وولايتها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وبينما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قد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تحظى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كل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استجابة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دور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بوضع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مختلف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العامل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المشترك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هو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الإطار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الذي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يتم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خلاله</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تنظيم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يمثل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نموذج</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إطار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الموضح</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هذه</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الشريحة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إطار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الخدمات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المطلوبة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لتلبية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الأفراد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والأسر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والمجتمعات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جميع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السياقات</a:t>
            </a: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وكما</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ترون، </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يتكون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إطار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4 </a:t>
            </a:r>
            <a:r>
              <a:rPr lang="da-DK" sz="1200" kern="1200" dirty="0" err="1">
                <a:solidFill>
                  <a:schemeClr val="tx1"/>
                </a:solidFill>
                <a:effectLst/>
                <a:latin typeface="+mn-lt"/>
                <a:ea typeface="+mn-ea"/>
                <a:cs typeface="+mn-cs"/>
              </a:rPr>
              <a:t>مستويات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ودائرة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واقية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كما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إنه</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يركز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ضمان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توفير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المستوى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المناسب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المهارات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والإشراف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لتقديم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خدمات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عالية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الجودة</a:t>
            </a: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إن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العامل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الأساسي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تنظيم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هو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تطوير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نظام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متعدد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المستويات</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من الدعم المكمل لبعضه</a:t>
            </a:r>
            <a:r>
              <a:rPr lang="da-DK" sz="1200" kern="1200" dirty="0" err="1">
                <a:solidFill>
                  <a:schemeClr val="tx1"/>
                </a:solidFill>
                <a:effectLst/>
                <a:latin typeface="+mn-lt"/>
                <a:ea typeface="+mn-ea"/>
                <a:cs typeface="+mn-cs"/>
              </a:rPr>
              <a:t>الذي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يلبي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المجموعات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المختلفة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يعني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هذا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النهج</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متعدد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المستويات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جميع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أطراف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يجب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عليهم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تقديم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خدمات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جميع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المستويات</a:t>
            </a: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ar-SA" sz="1200" kern="1200" dirty="0">
                <a:solidFill>
                  <a:schemeClr val="tx1"/>
                </a:solidFill>
                <a:effectLst/>
                <a:latin typeface="+mn-lt"/>
                <a:ea typeface="+mn-ea"/>
                <a:cs typeface="+mn-cs"/>
              </a:rPr>
              <a:t>ومع </a:t>
            </a:r>
            <a:r>
              <a:rPr lang="da-DK" sz="1200" kern="1200" dirty="0" err="1">
                <a:solidFill>
                  <a:schemeClr val="tx1"/>
                </a:solidFill>
                <a:effectLst/>
                <a:latin typeface="+mn-lt"/>
                <a:ea typeface="+mn-ea"/>
                <a:cs typeface="+mn-cs"/>
              </a:rPr>
              <a:t>ذلك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المتوقع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يقوم </a:t>
            </a:r>
            <a:r>
              <a:rPr lang="da-DK" sz="1200" kern="1200" dirty="0" err="1">
                <a:solidFill>
                  <a:schemeClr val="tx1"/>
                </a:solidFill>
                <a:effectLst/>
                <a:latin typeface="+mn-lt"/>
                <a:ea typeface="+mn-ea"/>
                <a:cs typeface="+mn-cs"/>
              </a:rPr>
              <a:t>جميع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أطراف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الحركة</a:t>
            </a:r>
            <a:r>
              <a:rPr lang="da-DK" sz="1200" kern="1200" dirty="0">
                <a:solidFill>
                  <a:schemeClr val="tx1"/>
                </a:solidFill>
                <a:effectLst/>
                <a:latin typeface="+mn-lt"/>
                <a:ea typeface="+mn-ea"/>
                <a:cs typeface="+mn-cs"/>
              </a:rPr>
              <a:t> </a:t>
            </a:r>
            <a:r>
              <a:rPr lang="ar-SA" sz="1200" b="1" kern="1200" dirty="0">
                <a:solidFill>
                  <a:schemeClr val="tx1"/>
                </a:solidFill>
                <a:effectLst/>
                <a:latin typeface="+mn-lt"/>
                <a:ea typeface="+mn-ea"/>
                <a:cs typeface="+mn-cs"/>
              </a:rPr>
              <a:t>بإجراء عمليات التقييم والإحالة والمناصرة</a:t>
            </a:r>
            <a:r>
              <a:rPr lang="ar-SA"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يتعلق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بالإطار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الكامل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المقدم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النموذج</a:t>
            </a:r>
            <a:r>
              <a:rPr lang="ar-SA"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الأساسي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رعاية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المتخصصة</a:t>
            </a:r>
            <a:r>
              <a:rPr lang="ar-SA"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سنشاهد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الآن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مقطع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فيديو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قصير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يشرح</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إطار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بمزيد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التفصيل</a:t>
            </a:r>
            <a:endParaRPr lang="en-SE" sz="1200" kern="1200" dirty="0">
              <a:solidFill>
                <a:schemeClr val="tx1"/>
              </a:solidFill>
              <a:effectLst/>
              <a:latin typeface="+mn-lt"/>
              <a:ea typeface="+mn-ea"/>
              <a:cs typeface="+mn-cs"/>
            </a:endParaRPr>
          </a:p>
          <a:p>
            <a:pPr marL="628650" lvl="1" indent="-171450" algn="r" rtl="1">
              <a:buFont typeface="Arial" panose="020B0604020202020204" pitchFamily="34" charset="0"/>
              <a:buChar char="•"/>
            </a:pPr>
            <a:r>
              <a:rPr lang="ar-SA" sz="1200" i="1" kern="1200" dirty="0">
                <a:solidFill>
                  <a:schemeClr val="tx1"/>
                </a:solidFill>
                <a:effectLst/>
                <a:latin typeface="+mn-lt"/>
                <a:ea typeface="+mn-ea"/>
                <a:cs typeface="+mn-cs"/>
              </a:rPr>
              <a:t>اعرض أحد خيارات الفيديو المدرجة في هذه الشريحة</a:t>
            </a:r>
            <a:endParaRPr lang="en-SE" sz="1200" kern="1200" dirty="0">
              <a:solidFill>
                <a:schemeClr val="tx1"/>
              </a:solidFill>
              <a:effectLst/>
              <a:latin typeface="+mn-lt"/>
              <a:ea typeface="+mn-ea"/>
              <a:cs typeface="+mn-cs"/>
            </a:endParaRPr>
          </a:p>
          <a:p>
            <a:pPr marL="628650" lvl="1" indent="-171450" algn="r" rtl="1">
              <a:buFont typeface="Arial" panose="020B0604020202020204" pitchFamily="34" charset="0"/>
              <a:buChar char="•"/>
            </a:pPr>
            <a:r>
              <a:rPr lang="ar-SA" sz="1200" i="1" kern="1200" dirty="0">
                <a:solidFill>
                  <a:schemeClr val="tx1"/>
                </a:solidFill>
                <a:effectLst/>
                <a:latin typeface="+mn-lt"/>
                <a:ea typeface="+mn-ea"/>
                <a:cs typeface="+mn-cs"/>
              </a:rPr>
              <a:t>قد ترغب أيضًا في إجراء </a:t>
            </a:r>
            <a:r>
              <a:rPr lang="ar-SA" sz="1200" b="1" i="1" kern="1200" dirty="0">
                <a:solidFill>
                  <a:schemeClr val="tx1"/>
                </a:solidFill>
                <a:effectLst/>
                <a:latin typeface="+mn-lt"/>
                <a:ea typeface="+mn-ea"/>
                <a:cs typeface="+mn-cs"/>
              </a:rPr>
              <a:t>تمرين عملي</a:t>
            </a:r>
            <a:r>
              <a:rPr lang="ar-SA" sz="1200" i="1" kern="1200" dirty="0">
                <a:solidFill>
                  <a:schemeClr val="tx1"/>
                </a:solidFill>
                <a:effectLst/>
                <a:latin typeface="+mn-lt"/>
                <a:ea typeface="+mn-ea"/>
                <a:cs typeface="+mn-cs"/>
              </a:rPr>
              <a:t> وأن تطلب من الجمهور مناقشة بعض الأمثلة على الإجراءات التي يقومون بها، عند المشاركة في إطار العمل، وسؤالهم عما إذا كانوا يتلقون تدريبًا مناسبًا ويخضعون للإشراف خلال الوقت الحالي. </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42641A-B3CC-487B-ADBB-88958F0DFD7D}" type="slidenum">
              <a:rPr lang="en-GB" smtClean="0"/>
              <a:t>7</a:t>
            </a:fld>
            <a:endParaRPr lang="en-GB"/>
          </a:p>
        </p:txBody>
      </p:sp>
    </p:spTree>
    <p:extLst>
      <p:ext uri="{BB962C8B-B14F-4D97-AF65-F5344CB8AC3E}">
        <p14:creationId xmlns:p14="http://schemas.microsoft.com/office/powerpoint/2010/main" val="3377058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i="1" kern="1200" dirty="0">
                <a:solidFill>
                  <a:schemeClr val="tx1"/>
                </a:solidFill>
                <a:effectLst/>
                <a:latin typeface="+mn-lt"/>
                <a:ea typeface="+mn-ea"/>
                <a:cs typeface="+mn-cs"/>
              </a:rPr>
              <a:t>الشريحة 8. الغرض من الشريحة: (1) إعادة التأكيد على من يستهدف القرار، (2) شرح الغرض من القرار</a:t>
            </a:r>
            <a:endParaRPr lang="sv-SE" sz="1200" i="1" kern="1200" dirty="0">
              <a:solidFill>
                <a:schemeClr val="tx1"/>
              </a:solidFill>
              <a:effectLst/>
              <a:latin typeface="+mn-lt"/>
              <a:ea typeface="+mn-ea"/>
              <a:cs typeface="+mn-cs"/>
            </a:endParaRPr>
          </a:p>
          <a:p>
            <a:pPr algn="r" rtl="1"/>
            <a:endParaRPr lang="en-SE"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ملاحظات التحدث: قم بتكييف العرض ليناسب السياق الخاص بك </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كما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لوحظ</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بالفعل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يركز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القرار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فقط</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سياق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الأشخاص</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المتضررين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النزاعات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المسلحة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والكوارث</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الطبيعية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وحالات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الطوارئ</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الأخرى</a:t>
            </a:r>
            <a:r>
              <a:rPr lang="ar-SA" sz="1200" kern="1200" dirty="0">
                <a:solidFill>
                  <a:schemeClr val="tx1"/>
                </a:solidFill>
                <a:effectLst/>
                <a:latin typeface="+mn-lt"/>
                <a:ea typeface="+mn-ea"/>
                <a:cs typeface="+mn-cs"/>
              </a:rPr>
              <a:t>،</a:t>
            </a:r>
            <a:r>
              <a:rPr lang="da-DK" sz="1200" kern="1200" dirty="0" err="1">
                <a:solidFill>
                  <a:schemeClr val="tx1"/>
                </a:solidFill>
                <a:effectLst/>
                <a:latin typeface="+mn-lt"/>
                <a:ea typeface="+mn-ea"/>
                <a:cs typeface="+mn-cs"/>
              </a:rPr>
              <a:t>ويتضمن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ذلك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المهاجرين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واللاجئين</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والنازحين  </a:t>
            </a:r>
            <a:r>
              <a:rPr lang="da-DK" sz="1200" kern="1200" dirty="0" err="1">
                <a:solidFill>
                  <a:schemeClr val="tx1"/>
                </a:solidFill>
                <a:effectLst/>
                <a:latin typeface="+mn-lt"/>
                <a:ea typeface="+mn-ea"/>
                <a:cs typeface="+mn-cs"/>
              </a:rPr>
              <a:t>داخليًا</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ar-SA" sz="1200" kern="1200" dirty="0">
                <a:solidFill>
                  <a:schemeClr val="tx1"/>
                </a:solidFill>
                <a:effectLst/>
                <a:latin typeface="+mn-lt"/>
                <a:ea typeface="+mn-ea"/>
                <a:cs typeface="+mn-cs"/>
              </a:rPr>
              <a:t>وقّعت على القرار </a:t>
            </a:r>
            <a:r>
              <a:rPr lang="da-DK" sz="1200" kern="1200" dirty="0" err="1">
                <a:solidFill>
                  <a:schemeClr val="tx1"/>
                </a:solidFill>
                <a:effectLst/>
                <a:latin typeface="+mn-lt"/>
                <a:ea typeface="+mn-ea"/>
                <a:cs typeface="+mn-cs"/>
              </a:rPr>
              <a:t>جميع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الأطراف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اتفاقيات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جنيف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البالغ</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عددها</a:t>
            </a:r>
            <a:r>
              <a:rPr lang="da-DK" sz="1200" kern="1200" dirty="0">
                <a:solidFill>
                  <a:schemeClr val="tx1"/>
                </a:solidFill>
                <a:effectLst/>
                <a:latin typeface="+mn-lt"/>
                <a:ea typeface="+mn-ea"/>
                <a:cs typeface="+mn-cs"/>
              </a:rPr>
              <a:t> 196 </a:t>
            </a:r>
            <a:r>
              <a:rPr lang="da-DK" sz="1200" kern="1200" dirty="0" err="1">
                <a:solidFill>
                  <a:schemeClr val="tx1"/>
                </a:solidFill>
                <a:effectLst/>
                <a:latin typeface="+mn-lt"/>
                <a:ea typeface="+mn-ea"/>
                <a:cs typeface="+mn-cs"/>
              </a:rPr>
              <a:t>دولة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بالإضافة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جميع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الوطنية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والاتحاد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والهلال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واللجنة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إنها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دعوة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لبذل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جهود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مشتركة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ومتسقة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والدول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والجهات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الأخرى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الفاعلة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لمعالجة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الفجوات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الحرجة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المتعلقة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والرعاية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وتؤكد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الحاجة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الملحة</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إلى </a:t>
            </a:r>
            <a:r>
              <a:rPr lang="da-DK" sz="1200" kern="1200" dirty="0" err="1">
                <a:solidFill>
                  <a:schemeClr val="tx1"/>
                </a:solidFill>
                <a:effectLst/>
                <a:latin typeface="+mn-lt"/>
                <a:ea typeface="+mn-ea"/>
                <a:cs typeface="+mn-cs"/>
              </a:rPr>
              <a:t>زيادة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الجهود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للاستجابة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لهذه</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طريق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الوقاية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والتعزيز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والحماية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والمساعدة</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حين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هي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تتحمل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المسؤولية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الأساسية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الاستجابة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للأشخاص</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أراضيها</a:t>
            </a:r>
            <a:r>
              <a:rPr lang="ar-SA"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تحظى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بأدوار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تكميلية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وداعمة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مهمة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ذلك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المساعد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الوطنية</a:t>
            </a:r>
            <a:endParaRPr lang="en-SE" sz="1200" kern="1200" dirty="0">
              <a:solidFill>
                <a:schemeClr val="tx1"/>
              </a:solidFill>
              <a:effectLst/>
              <a:latin typeface="+mn-lt"/>
              <a:ea typeface="+mn-ea"/>
              <a:cs typeface="+mn-cs"/>
            </a:endParaRPr>
          </a:p>
          <a:p>
            <a:pPr marL="171450" indent="-171450" algn="r" rtl="1">
              <a:buFont typeface="Arial" panose="020B0604020202020204" pitchFamily="34" charset="0"/>
              <a:buChar char="•"/>
            </a:pP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تتزايد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بشكل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كبير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نتيجةً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للنزاعات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المسلحة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والكوارث</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الطبيعية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وحالات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الطوارئ</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الأخرى</a:t>
            </a:r>
            <a:r>
              <a:rPr lang="ar-SA"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ويرجع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هذا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العديد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العوامل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ذلك</a:t>
            </a:r>
            <a:r>
              <a:rPr lang="ar-SA"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628650" lvl="1" indent="-171450" algn="r" rtl="1">
              <a:buFont typeface="Arial" panose="020B0604020202020204" pitchFamily="34" charset="0"/>
              <a:buChar char="•"/>
            </a:pPr>
            <a:r>
              <a:rPr lang="da-DK" sz="1200" kern="1200" dirty="0" err="1">
                <a:solidFill>
                  <a:schemeClr val="tx1"/>
                </a:solidFill>
                <a:effectLst/>
                <a:latin typeface="+mn-lt"/>
                <a:ea typeface="+mn-ea"/>
                <a:cs typeface="+mn-cs"/>
              </a:rPr>
              <a:t>احتمالية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تعرض</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الأشخاص</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لتجارب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مؤلمة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للغاية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مثل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الانفصال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أحبائهم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فقدانهم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وفقدان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الممتلكات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وسبل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العيش</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والانتهاكات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الجسيمة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لكرامة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الإنسان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ذلك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العنف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الجنسي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والعنف</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القائم على النوع </a:t>
            </a:r>
            <a:r>
              <a:rPr lang="da-DK" sz="1200" kern="1200" dirty="0" err="1">
                <a:solidFill>
                  <a:schemeClr val="tx1"/>
                </a:solidFill>
                <a:effectLst/>
                <a:latin typeface="+mn-lt"/>
                <a:ea typeface="+mn-ea"/>
                <a:cs typeface="+mn-cs"/>
              </a:rPr>
              <a:t>والتعذيب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والأشكال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الأخرى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سوء</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المعاملة</a:t>
            </a: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628650" lvl="1" indent="-171450" algn="r" rtl="1">
              <a:buFont typeface="Arial" panose="020B0604020202020204" pitchFamily="34" charset="0"/>
              <a:buChar char="•"/>
            </a:pPr>
            <a:r>
              <a:rPr lang="da-DK" sz="1200" kern="1200" dirty="0" err="1">
                <a:solidFill>
                  <a:schemeClr val="tx1"/>
                </a:solidFill>
                <a:effectLst/>
                <a:latin typeface="+mn-lt"/>
                <a:ea typeface="+mn-ea"/>
                <a:cs typeface="+mn-cs"/>
              </a:rPr>
              <a:t>غالبًا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تحدث</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هذه</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التجارب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مرارًا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وتكرارًا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مدى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سنوات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عديدة</a:t>
            </a:r>
            <a:r>
              <a:rPr lang="ar-YE" sz="1200" kern="1200" dirty="0">
                <a:solidFill>
                  <a:schemeClr val="tx1"/>
                </a:solidFill>
                <a:effectLst/>
                <a:latin typeface="+mn-lt"/>
                <a:ea typeface="+mn-ea"/>
                <a:cs typeface="+mn-cs"/>
              </a:rPr>
              <a:t> كلما ازدادت </a:t>
            </a:r>
            <a:r>
              <a:rPr lang="da-DK" sz="1200" kern="1200" dirty="0" err="1">
                <a:solidFill>
                  <a:schemeClr val="tx1"/>
                </a:solidFill>
                <a:effectLst/>
                <a:latin typeface="+mn-lt"/>
                <a:ea typeface="+mn-ea"/>
                <a:cs typeface="+mn-cs"/>
              </a:rPr>
              <a:t>حالات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الطوارئ</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تعقيدًا</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ومدة زمنية. </a:t>
            </a:r>
            <a:r>
              <a:rPr lang="da-DK" sz="1200" kern="1200" dirty="0" err="1">
                <a:solidFill>
                  <a:schemeClr val="tx1"/>
                </a:solidFill>
                <a:effectLst/>
                <a:latin typeface="+mn-lt"/>
                <a:ea typeface="+mn-ea"/>
                <a:cs typeface="+mn-cs"/>
              </a:rPr>
              <a:t>نتيجةً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لذلك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قد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تظهر</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مشكلات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الموجودة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مسبقًا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تتفاقم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ويمكن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تنشأ</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مشكلات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الأخرى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كنتيجة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مباشرة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لهذه</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التجارب</a:t>
            </a: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628650" lvl="1" indent="-171450" algn="r" rtl="1">
              <a:buFont typeface="Arial" panose="020B0604020202020204" pitchFamily="34" charset="0"/>
              <a:buChar char="•"/>
            </a:pPr>
            <a:r>
              <a:rPr lang="da-DK" sz="1200" kern="1200" dirty="0" err="1">
                <a:solidFill>
                  <a:schemeClr val="tx1"/>
                </a:solidFill>
                <a:effectLst/>
                <a:latin typeface="+mn-lt"/>
                <a:ea typeface="+mn-ea"/>
                <a:cs typeface="+mn-cs"/>
              </a:rPr>
              <a:t>تضاءل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أنظمة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والمجتمعي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وتعرض</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الموارد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المادية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يحتاجها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الأشخاص</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المتأثرون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للتكيف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والتعافي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التلف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التدمير</a:t>
            </a:r>
            <a:r>
              <a:rPr lang="da-DK"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628650" lvl="1" indent="-171450" algn="r" rtl="1">
              <a:buFont typeface="Arial" panose="020B0604020202020204" pitchFamily="34" charset="0"/>
              <a:buChar char="•"/>
            </a:pPr>
            <a:r>
              <a:rPr lang="da-DK" sz="1200" kern="1200" dirty="0" err="1">
                <a:solidFill>
                  <a:schemeClr val="tx1"/>
                </a:solidFill>
                <a:effectLst/>
                <a:latin typeface="+mn-lt"/>
                <a:ea typeface="+mn-ea"/>
                <a:cs typeface="+mn-cs"/>
              </a:rPr>
              <a:t>يُجبر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العديد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الأشخاص</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مغادرة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منازلهم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وهو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غالبًا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يكون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مصحوبًا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بانقطاع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الروابط</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ونقص</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المعلومات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وعدم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اليقين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بشأن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وضع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وسياسات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الهجرة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والعداء</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والاحتجاز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المهين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والمطول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ويعمل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كل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ذلك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فرض</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المزيد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الضغوط</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42641A-B3CC-487B-ADBB-88958F0DFD7D}" type="slidenum">
              <a:rPr lang="en-GB" smtClean="0"/>
              <a:t>8</a:t>
            </a:fld>
            <a:endParaRPr lang="en-GB"/>
          </a:p>
        </p:txBody>
      </p:sp>
    </p:spTree>
    <p:extLst>
      <p:ext uri="{BB962C8B-B14F-4D97-AF65-F5344CB8AC3E}">
        <p14:creationId xmlns:p14="http://schemas.microsoft.com/office/powerpoint/2010/main" val="4279773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i="1" kern="1200" dirty="0">
                <a:solidFill>
                  <a:schemeClr val="tx1"/>
                </a:solidFill>
                <a:effectLst/>
                <a:latin typeface="+mn-lt"/>
                <a:ea typeface="+mn-ea"/>
                <a:cs typeface="+mn-cs"/>
              </a:rPr>
              <a:t>الشريحة 9. الغرض من الشريحة: (1) التعمق في محتوى القرار</a:t>
            </a:r>
            <a:endParaRPr lang="sv-SE" sz="1200" i="1" kern="1200" dirty="0">
              <a:solidFill>
                <a:schemeClr val="tx1"/>
              </a:solidFill>
              <a:effectLst/>
              <a:latin typeface="+mn-lt"/>
              <a:ea typeface="+mn-ea"/>
              <a:cs typeface="+mn-cs"/>
            </a:endParaRPr>
          </a:p>
          <a:p>
            <a:pPr algn="r" rtl="1"/>
            <a:endParaRPr lang="en-SE"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خيار الفيديو</a:t>
            </a:r>
            <a:endParaRPr lang="en-SE" sz="1200" kern="1200" dirty="0">
              <a:solidFill>
                <a:schemeClr val="tx1"/>
              </a:solidFill>
              <a:effectLst/>
              <a:latin typeface="+mn-lt"/>
              <a:ea typeface="+mn-ea"/>
              <a:cs typeface="+mn-cs"/>
            </a:endParaRPr>
          </a:p>
          <a:p>
            <a:pPr algn="r" rtl="1"/>
            <a:r>
              <a:rPr lang="da-DK" sz="1200" kern="1200" dirty="0" err="1">
                <a:solidFill>
                  <a:schemeClr val="tx1"/>
                </a:solidFill>
                <a:effectLst/>
                <a:latin typeface="+mn-lt"/>
                <a:ea typeface="+mn-ea"/>
                <a:cs typeface="+mn-cs"/>
              </a:rPr>
              <a:t>قد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ترغب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عرض</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مقطع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فيديو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حول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القرار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بدلاً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استخدام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ملاحظات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التحدث</a:t>
            </a:r>
            <a:r>
              <a:rPr lang="ar-YE"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وهو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متاح</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باللغات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الأربع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للاتحاد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والهلال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ar-SA" sz="1200" kern="120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p>
            <a:pPr algn="r" rtl="1"/>
            <a:endParaRPr lang="en-SE"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da-DK" sz="1200" kern="1200" dirty="0" err="1">
                <a:solidFill>
                  <a:schemeClr val="tx1"/>
                </a:solidFill>
                <a:effectLst/>
                <a:latin typeface="+mn-lt"/>
                <a:ea typeface="+mn-ea"/>
                <a:cs typeface="+mn-cs"/>
              </a:rPr>
              <a:t>العربية</a:t>
            </a:r>
            <a:r>
              <a:rPr lang="ar-SA" sz="1200" kern="1200" dirty="0">
                <a:solidFill>
                  <a:schemeClr val="tx1"/>
                </a:solidFill>
                <a:effectLst/>
                <a:latin typeface="+mn-lt"/>
                <a:ea typeface="+mn-ea"/>
                <a:cs typeface="+mn-cs"/>
              </a:rPr>
              <a:t>:</a:t>
            </a:r>
            <a:r>
              <a:rPr lang="da-DK" sz="1200" kern="1200" dirty="0">
                <a:solidFill>
                  <a:schemeClr val="tx1"/>
                </a:solidFill>
                <a:effectLst/>
                <a:latin typeface="+mn-lt"/>
                <a:ea typeface="+mn-ea"/>
                <a:cs typeface="+mn-cs"/>
              </a:rPr>
              <a:t> </a:t>
            </a:r>
            <a:r>
              <a:rPr lang="en-GB" dirty="0">
                <a:solidFill>
                  <a:schemeClr val="tx1"/>
                </a:solidFill>
                <a:hlinkClick r:id="rId3"/>
              </a:rPr>
              <a:t>https://youtu.be/D21DAufSYfo</a:t>
            </a:r>
            <a:endParaRPr lang="en-SE" sz="1200" kern="1200" dirty="0">
              <a:solidFill>
                <a:schemeClr val="tx1"/>
              </a:solidFill>
              <a:effectLst/>
              <a:latin typeface="+mn-lt"/>
              <a:ea typeface="+mn-ea"/>
              <a:cs typeface="+mn-cs"/>
            </a:endParaRPr>
          </a:p>
          <a:p>
            <a:pPr algn="r" rtl="1"/>
            <a:r>
              <a:rPr lang="da-DK" sz="1200" kern="1200" dirty="0" err="1">
                <a:solidFill>
                  <a:schemeClr val="tx1"/>
                </a:solidFill>
                <a:effectLst/>
                <a:latin typeface="+mn-lt"/>
                <a:ea typeface="+mn-ea"/>
                <a:cs typeface="+mn-cs"/>
              </a:rPr>
              <a:t>الإنجليزية</a:t>
            </a:r>
            <a:r>
              <a:rPr lang="ar-SA" sz="1200" kern="1200" dirty="0">
                <a:solidFill>
                  <a:schemeClr val="tx1"/>
                </a:solidFill>
                <a:effectLst/>
                <a:latin typeface="+mn-lt"/>
                <a:ea typeface="+mn-ea"/>
                <a:cs typeface="+mn-cs"/>
              </a:rPr>
              <a:t>:</a:t>
            </a:r>
            <a:r>
              <a:rPr lang="da-DK" sz="1200" kern="1200" dirty="0">
                <a:solidFill>
                  <a:schemeClr val="tx1"/>
                </a:solidFill>
                <a:effectLst/>
                <a:latin typeface="+mn-lt"/>
                <a:ea typeface="+mn-ea"/>
                <a:cs typeface="+mn-cs"/>
              </a:rPr>
              <a:t> https://youtu.be/ci2XnEaV5AM </a:t>
            </a:r>
            <a:endParaRPr lang="en-SE" sz="1200" kern="1200" dirty="0">
              <a:solidFill>
                <a:schemeClr val="tx1"/>
              </a:solidFill>
              <a:effectLst/>
              <a:latin typeface="+mn-lt"/>
              <a:ea typeface="+mn-ea"/>
              <a:cs typeface="+mn-cs"/>
            </a:endParaRPr>
          </a:p>
          <a:p>
            <a:pPr algn="r" rtl="1"/>
            <a:r>
              <a:rPr lang="da-DK" sz="1200" kern="1200" dirty="0" err="1">
                <a:solidFill>
                  <a:schemeClr val="tx1"/>
                </a:solidFill>
                <a:effectLst/>
                <a:latin typeface="+mn-lt"/>
                <a:ea typeface="+mn-ea"/>
                <a:cs typeface="+mn-cs"/>
              </a:rPr>
              <a:t>الفرنسية</a:t>
            </a:r>
            <a:r>
              <a:rPr lang="ar-SA" sz="1200" kern="1200" dirty="0">
                <a:solidFill>
                  <a:schemeClr val="tx1"/>
                </a:solidFill>
                <a:effectLst/>
                <a:latin typeface="+mn-lt"/>
                <a:ea typeface="+mn-ea"/>
                <a:cs typeface="+mn-cs"/>
              </a:rPr>
              <a:t>:</a:t>
            </a:r>
            <a:r>
              <a:rPr lang="da-DK" sz="1200" kern="1200" dirty="0">
                <a:solidFill>
                  <a:schemeClr val="tx1"/>
                </a:solidFill>
                <a:effectLst/>
                <a:latin typeface="+mn-lt"/>
                <a:ea typeface="+mn-ea"/>
                <a:cs typeface="+mn-cs"/>
              </a:rPr>
              <a:t>  https://youtu.be/h0oB3vR_CiY </a:t>
            </a:r>
            <a:endParaRPr lang="en-SE"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da-DK" sz="1200" kern="1200" dirty="0" err="1">
                <a:solidFill>
                  <a:schemeClr val="tx1"/>
                </a:solidFill>
                <a:effectLst/>
                <a:latin typeface="+mn-lt"/>
                <a:ea typeface="+mn-ea"/>
                <a:cs typeface="+mn-cs"/>
              </a:rPr>
              <a:t>الإسبانية</a:t>
            </a:r>
            <a:r>
              <a:rPr lang="ar-SA" sz="1200" kern="1200" dirty="0">
                <a:solidFill>
                  <a:schemeClr val="tx1"/>
                </a:solidFill>
                <a:effectLst/>
                <a:latin typeface="+mn-lt"/>
                <a:ea typeface="+mn-ea"/>
                <a:cs typeface="+mn-cs"/>
              </a:rPr>
              <a:t>:</a:t>
            </a:r>
            <a:r>
              <a:rPr lang="da-DK"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https://youtu.be/N3TOZvmRzo0</a:t>
            </a:r>
            <a:r>
              <a:rPr lang="en-US"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algn="r" rtl="1"/>
            <a:endParaRPr lang="en-SE"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ملاحظات التحدث</a:t>
            </a:r>
            <a:endParaRPr lang="en-SE" sz="1200" kern="1200" dirty="0">
              <a:solidFill>
                <a:schemeClr val="tx1"/>
              </a:solidFill>
              <a:effectLst/>
              <a:latin typeface="+mn-lt"/>
              <a:ea typeface="+mn-ea"/>
              <a:cs typeface="+mn-cs"/>
            </a:endParaRPr>
          </a:p>
          <a:p>
            <a:pPr algn="r" rtl="1"/>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وجه</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التحديد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يدعو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القرار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الوطنية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والاتحاد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والهلال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واللجنة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الدولية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للصليب</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الأحمر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زيادة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الجهود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أجل</a:t>
            </a:r>
            <a:r>
              <a:rPr lang="ar-SA" sz="1200" kern="120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p>
            <a:pPr algn="r" rtl="1"/>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ضمان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الوصول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المبكر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والمستدام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إلى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خدمات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للأشخاص</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المتضررين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النزاعات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المسلحة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والكوارث</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الطبيعية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وحالات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الطوارئ</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الأخرى</a:t>
            </a:r>
            <a:r>
              <a:rPr lang="da-DK"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الاستثمار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المحلي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والمجتمعي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وتعزيز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التعاون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الجمعيات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الوطنية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والدول</a:t>
            </a:r>
            <a:r>
              <a:rPr lang="da-DK"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ضمان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اشتمال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استجابات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رعاية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اجتماعية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ورعاية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متخصصة</a:t>
            </a:r>
            <a:r>
              <a:rPr lang="da-DK"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دمج</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جميع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الأنشطة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التي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تتناول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الإنسانية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ذلك</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الوقاية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والحماية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والتأكد</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تلبية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والاستجابات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الإنسانية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الأخرى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مثل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المأوى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والغذاء</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وسبل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العيش</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والتعليم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للأسر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المنفصلة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وأسر</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المفقودون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تعزز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كل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منها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الأخرى</a:t>
            </a:r>
            <a:r>
              <a:rPr lang="da-DK"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تعزيز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جودة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وقدرة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القوى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العاملة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ذلك</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المتطوعين،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والاستجابة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للأشخاص</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المتضررين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النزاعات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المسلحة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والكوارث</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الطبيعية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وحالات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الطوارئ</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الأخرى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بالتنسيق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والتعاون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أطراف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الحركة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على</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نحو</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وثيق</a:t>
            </a:r>
            <a:r>
              <a:rPr lang="da-DK"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التعامل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الوصم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والإقصاء</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والتمييز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يتعلق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خلال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نُهج</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تحترم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الكرامة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وتعزز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مشاركة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الأشخاص</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المتضررين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ولا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سيما</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الأشخاص</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الذين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لديهم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تجارب</a:t>
            </a:r>
            <a:r>
              <a:rPr lang="da-DK"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حية، </a:t>
            </a:r>
            <a:r>
              <a:rPr lang="da-DK" sz="1200" kern="1200" dirty="0" err="1">
                <a:solidFill>
                  <a:schemeClr val="tx1"/>
                </a:solidFill>
                <a:effectLst/>
                <a:latin typeface="+mn-lt"/>
                <a:ea typeface="+mn-ea"/>
                <a:cs typeface="+mn-cs"/>
              </a:rPr>
              <a:t>بطريقة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تراعي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السياق</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الثقافي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والديني</a:t>
            </a:r>
            <a:r>
              <a:rPr lang="ar-SA"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da-DK" sz="1200" kern="1200" dirty="0" err="1">
                <a:solidFill>
                  <a:schemeClr val="tx1"/>
                </a:solidFill>
                <a:effectLst/>
                <a:latin typeface="+mn-lt"/>
                <a:ea typeface="+mn-ea"/>
                <a:cs typeface="+mn-cs"/>
              </a:rPr>
              <a:t>حماية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وتعزيز</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والرفاهية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للموظفين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والمتطوعين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الذين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يستجيبون</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الإنسانية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في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جميع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القطاعات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وتزويدهم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بالمهارات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والأدوات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والإشراف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اللازم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للتعامل</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مع</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المواقف</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العصيبة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والاستجابة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لاحتياجات</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الصحة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النفسية</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والدعم</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النفسي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الاجتماعي</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المحددة</a:t>
            </a:r>
            <a:r>
              <a:rPr lang="ar-SA"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42641A-B3CC-487B-ADBB-88958F0DFD7D}" type="slidenum">
              <a:rPr lang="en-GB" smtClean="0"/>
              <a:t>9</a:t>
            </a:fld>
            <a:endParaRPr lang="en-GB"/>
          </a:p>
        </p:txBody>
      </p:sp>
    </p:spTree>
    <p:extLst>
      <p:ext uri="{BB962C8B-B14F-4D97-AF65-F5344CB8AC3E}">
        <p14:creationId xmlns:p14="http://schemas.microsoft.com/office/powerpoint/2010/main" val="2265720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67DD-E2AA-4612-8BD2-D307E3008158}"/>
              </a:ext>
            </a:extLst>
          </p:cNvPr>
          <p:cNvSpPr>
            <a:spLocks noGrp="1"/>
          </p:cNvSpPr>
          <p:nvPr>
            <p:ph type="title" hasCustomPrompt="1"/>
          </p:nvPr>
        </p:nvSpPr>
        <p:spPr>
          <a:xfrm>
            <a:off x="550862" y="1511256"/>
            <a:ext cx="4219921" cy="1325563"/>
          </a:xfrm>
        </p:spPr>
        <p:txBody>
          <a:bodyPr/>
          <a:lstStyle>
            <a:lvl1pPr>
              <a:defRPr cap="all" baseline="0"/>
            </a:lvl1pPr>
          </a:lstStyle>
          <a:p>
            <a:r>
              <a:rPr lang="ar-SA" noProof="0"/>
              <a:t>Mental health matters</a:t>
            </a:r>
          </a:p>
        </p:txBody>
      </p:sp>
      <p:sp>
        <p:nvSpPr>
          <p:cNvPr id="8" name="Text Placeholder 7">
            <a:extLst>
              <a:ext uri="{FF2B5EF4-FFF2-40B4-BE49-F238E27FC236}">
                <a16:creationId xmlns:a16="http://schemas.microsoft.com/office/drawing/2014/main" id="{FEBABEED-6008-46DD-ADF8-5A0609AFAE98}"/>
              </a:ext>
            </a:extLst>
          </p:cNvPr>
          <p:cNvSpPr>
            <a:spLocks noGrp="1"/>
          </p:cNvSpPr>
          <p:nvPr>
            <p:ph type="body" sz="quarter" idx="10"/>
          </p:nvPr>
        </p:nvSpPr>
        <p:spPr>
          <a:xfrm>
            <a:off x="550862" y="3350997"/>
            <a:ext cx="4219921" cy="2383054"/>
          </a:xfrm>
        </p:spPr>
        <p:txBody>
          <a:bodyPr/>
          <a:lstStyle>
            <a:lvl1pPr algn="r">
              <a:defRPr/>
            </a:lvl1pPr>
            <a:lvl2pPr algn="r">
              <a:defRPr/>
            </a:lvl2pPr>
            <a:lvl3pPr algn="r">
              <a:defRPr/>
            </a:lvl3pPr>
            <a:lvl4pPr algn="r">
              <a:defRPr/>
            </a:lvl4pPr>
            <a:lvl5pPr algn="r">
              <a:defRPr/>
            </a:lvl5pPr>
          </a:lstStyle>
          <a:p>
            <a:pPr lvl="0"/>
            <a:r>
              <a:rPr lang="ar-SA" noProof="0"/>
              <a:t>Click to edit Master text styles</a:t>
            </a:r>
          </a:p>
          <a:p>
            <a:pPr lvl="1"/>
            <a:r>
              <a:rPr lang="ar-SA" noProof="0"/>
              <a:t>Second level</a:t>
            </a:r>
          </a:p>
          <a:p>
            <a:pPr lvl="2"/>
            <a:r>
              <a:rPr lang="ar-SA" noProof="0"/>
              <a:t>Third level</a:t>
            </a:r>
          </a:p>
          <a:p>
            <a:pPr lvl="3"/>
            <a:r>
              <a:rPr lang="ar-SA" noProof="0"/>
              <a:t>Fourth level</a:t>
            </a:r>
          </a:p>
          <a:p>
            <a:pPr lvl="4"/>
            <a:r>
              <a:rPr lang="ar-SA" noProof="0"/>
              <a:t>Fifth level</a:t>
            </a:r>
          </a:p>
        </p:txBody>
      </p:sp>
      <p:sp>
        <p:nvSpPr>
          <p:cNvPr id="5" name="Picture Placeholder 10">
            <a:extLst>
              <a:ext uri="{FF2B5EF4-FFF2-40B4-BE49-F238E27FC236}">
                <a16:creationId xmlns:a16="http://schemas.microsoft.com/office/drawing/2014/main" id="{9DC392A9-A928-424D-96A0-534107F11E57}"/>
              </a:ext>
            </a:extLst>
          </p:cNvPr>
          <p:cNvSpPr>
            <a:spLocks noGrp="1"/>
          </p:cNvSpPr>
          <p:nvPr>
            <p:ph type="pic" sz="quarter" idx="11"/>
          </p:nvPr>
        </p:nvSpPr>
        <p:spPr>
          <a:xfrm>
            <a:off x="5411787" y="0"/>
            <a:ext cx="6766559" cy="6858000"/>
          </a:xfrm>
          <a:solidFill>
            <a:schemeClr val="bg2"/>
          </a:solidFill>
        </p:spPr>
        <p:txBody>
          <a:bodyPr/>
          <a:lstStyle/>
          <a:p>
            <a:endParaRPr lang="ar-SA" noProof="0"/>
          </a:p>
        </p:txBody>
      </p:sp>
    </p:spTree>
    <p:extLst>
      <p:ext uri="{BB962C8B-B14F-4D97-AF65-F5344CB8AC3E}">
        <p14:creationId xmlns:p14="http://schemas.microsoft.com/office/powerpoint/2010/main" val="1793523106"/>
      </p:ext>
    </p:extLst>
  </p:cSld>
  <p:clrMapOvr>
    <a:masterClrMapping/>
  </p:clrMapOvr>
  <p:extLst>
    <p:ext uri="{DCECCB84-F9BA-43D5-87BE-67443E8EF086}">
      <p15:sldGuideLst xmlns:p15="http://schemas.microsoft.com/office/powerpoint/2012/main">
        <p15:guide id="1" orient="horz" pos="1026" userDrawn="1">
          <p15:clr>
            <a:srgbClr val="FBAE40"/>
          </p15:clr>
        </p15:guide>
        <p15:guide id="2" orient="horz" pos="2115" userDrawn="1">
          <p15:clr>
            <a:srgbClr val="FBAE40"/>
          </p15:clr>
        </p15:guide>
        <p15:guide id="3" pos="347" userDrawn="1">
          <p15:clr>
            <a:srgbClr val="FBAE40"/>
          </p15:clr>
        </p15:guide>
        <p15:guide id="5" pos="3409" userDrawn="1">
          <p15:clr>
            <a:srgbClr val="FBAE40"/>
          </p15:clr>
        </p15:guide>
        <p15:guide id="6" orient="horz" pos="3906" userDrawn="1">
          <p15:clr>
            <a:srgbClr val="FBAE40"/>
          </p15:clr>
        </p15:guide>
        <p15:guide id="7" orient="horz" pos="36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rows)_Text and Pictur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67DD-E2AA-4612-8BD2-D307E3008158}"/>
              </a:ext>
            </a:extLst>
          </p:cNvPr>
          <p:cNvSpPr>
            <a:spLocks noGrp="1"/>
          </p:cNvSpPr>
          <p:nvPr>
            <p:ph type="title" hasCustomPrompt="1"/>
          </p:nvPr>
        </p:nvSpPr>
        <p:spPr>
          <a:xfrm>
            <a:off x="550863" y="784747"/>
            <a:ext cx="4860925" cy="1325563"/>
          </a:xfrm>
        </p:spPr>
        <p:txBody>
          <a:bodyPr/>
          <a:lstStyle>
            <a:lvl1pPr>
              <a:defRPr/>
            </a:lvl1pPr>
          </a:lstStyle>
          <a:p>
            <a:r>
              <a:rPr lang="ar-SA" noProof="0"/>
              <a:t>Click to edit </a:t>
            </a:r>
            <a:br>
              <a:rPr lang="ar-SA" noProof="0"/>
            </a:br>
            <a:r>
              <a:rPr lang="ar-SA" noProof="0"/>
              <a:t>Master title style</a:t>
            </a:r>
          </a:p>
        </p:txBody>
      </p:sp>
      <p:sp>
        <p:nvSpPr>
          <p:cNvPr id="8" name="Text Placeholder 7">
            <a:extLst>
              <a:ext uri="{FF2B5EF4-FFF2-40B4-BE49-F238E27FC236}">
                <a16:creationId xmlns:a16="http://schemas.microsoft.com/office/drawing/2014/main" id="{FEBABEED-6008-46DD-ADF8-5A0609AFAE98}"/>
              </a:ext>
            </a:extLst>
          </p:cNvPr>
          <p:cNvSpPr>
            <a:spLocks noGrp="1"/>
          </p:cNvSpPr>
          <p:nvPr>
            <p:ph type="body" sz="quarter" idx="10"/>
          </p:nvPr>
        </p:nvSpPr>
        <p:spPr>
          <a:xfrm>
            <a:off x="550862" y="2492375"/>
            <a:ext cx="4860926" cy="3241675"/>
          </a:xfrm>
        </p:spPr>
        <p:txBody>
          <a:bodyPr/>
          <a:lstStyle>
            <a:lvl1pPr algn="r">
              <a:defRPr/>
            </a:lvl1pPr>
            <a:lvl2pPr algn="r">
              <a:defRPr/>
            </a:lvl2pPr>
            <a:lvl3pPr algn="r">
              <a:defRPr/>
            </a:lvl3pPr>
            <a:lvl4pPr algn="r">
              <a:defRPr/>
            </a:lvl4pPr>
            <a:lvl5pPr algn="r">
              <a:defRPr/>
            </a:lvl5pPr>
          </a:lstStyle>
          <a:p>
            <a:pPr lvl="0"/>
            <a:r>
              <a:rPr lang="ar-SA" noProof="0"/>
              <a:t>Click to edit Master text styles</a:t>
            </a:r>
          </a:p>
          <a:p>
            <a:pPr lvl="1"/>
            <a:r>
              <a:rPr lang="ar-SA" noProof="0"/>
              <a:t>Second level</a:t>
            </a:r>
          </a:p>
          <a:p>
            <a:pPr lvl="2"/>
            <a:r>
              <a:rPr lang="ar-SA" noProof="0"/>
              <a:t>Third level</a:t>
            </a:r>
          </a:p>
          <a:p>
            <a:pPr lvl="3"/>
            <a:r>
              <a:rPr lang="ar-SA" noProof="0"/>
              <a:t>Fourth level</a:t>
            </a:r>
          </a:p>
          <a:p>
            <a:pPr lvl="4"/>
            <a:r>
              <a:rPr lang="ar-SA" noProof="0"/>
              <a:t>Fifth level</a:t>
            </a:r>
          </a:p>
        </p:txBody>
      </p:sp>
      <p:sp>
        <p:nvSpPr>
          <p:cNvPr id="9" name="Text Placeholder 11">
            <a:extLst>
              <a:ext uri="{FF2B5EF4-FFF2-40B4-BE49-F238E27FC236}">
                <a16:creationId xmlns:a16="http://schemas.microsoft.com/office/drawing/2014/main" id="{3DEC4875-3DC5-461D-B207-5E9DD1EE51DB}"/>
              </a:ext>
            </a:extLst>
          </p:cNvPr>
          <p:cNvSpPr>
            <a:spLocks noGrp="1"/>
          </p:cNvSpPr>
          <p:nvPr>
            <p:ph type="body" sz="quarter" idx="12" hasCustomPrompt="1"/>
          </p:nvPr>
        </p:nvSpPr>
        <p:spPr>
          <a:xfrm>
            <a:off x="550864" y="6207429"/>
            <a:ext cx="4860924" cy="268527"/>
          </a:xfrm>
        </p:spPr>
        <p:txBody>
          <a:bodyPr>
            <a:noAutofit/>
          </a:bodyPr>
          <a:lstStyle>
            <a:lvl1pPr marL="0" indent="0" algn="l">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7" name="Picture Placeholder 10">
            <a:extLst>
              <a:ext uri="{FF2B5EF4-FFF2-40B4-BE49-F238E27FC236}">
                <a16:creationId xmlns:a16="http://schemas.microsoft.com/office/drawing/2014/main" id="{04EE64F9-3862-41DF-8471-FBEFA138C472}"/>
              </a:ext>
            </a:extLst>
          </p:cNvPr>
          <p:cNvSpPr>
            <a:spLocks noGrp="1"/>
          </p:cNvSpPr>
          <p:nvPr>
            <p:ph type="pic" sz="quarter" idx="11"/>
          </p:nvPr>
        </p:nvSpPr>
        <p:spPr>
          <a:xfrm>
            <a:off x="5988050" y="873124"/>
            <a:ext cx="5653088" cy="5334305"/>
          </a:xfrm>
          <a:solidFill>
            <a:schemeClr val="bg2"/>
          </a:solidFill>
        </p:spPr>
        <p:txBody>
          <a:bodyPr/>
          <a:lstStyle/>
          <a:p>
            <a:endParaRPr lang="en-GB" noProof="0"/>
          </a:p>
        </p:txBody>
      </p:sp>
    </p:spTree>
    <p:extLst>
      <p:ext uri="{BB962C8B-B14F-4D97-AF65-F5344CB8AC3E}">
        <p14:creationId xmlns:p14="http://schemas.microsoft.com/office/powerpoint/2010/main" val="909975696"/>
      </p:ext>
    </p:extLst>
  </p:cSld>
  <p:clrMapOvr>
    <a:masterClrMapping/>
  </p:clrMapOvr>
  <p:extLst>
    <p:ext uri="{DCECCB84-F9BA-43D5-87BE-67443E8EF086}">
      <p15:sldGuideLst xmlns:p15="http://schemas.microsoft.com/office/powerpoint/2012/main">
        <p15:guide id="1" orient="horz" pos="550" userDrawn="1">
          <p15:clr>
            <a:srgbClr val="FBAE40"/>
          </p15:clr>
        </p15:guide>
        <p15:guide id="2" orient="horz" pos="1570" userDrawn="1">
          <p15:clr>
            <a:srgbClr val="FBAE40"/>
          </p15:clr>
        </p15:guide>
        <p15:guide id="3" pos="347" userDrawn="1">
          <p15:clr>
            <a:srgbClr val="FBAE40"/>
          </p15:clr>
        </p15:guide>
        <p15:guide id="4" pos="3409" userDrawn="1">
          <p15:clr>
            <a:srgbClr val="FBAE40"/>
          </p15:clr>
        </p15:guide>
        <p15:guide id="5" orient="horz" pos="3906" userDrawn="1">
          <p15:clr>
            <a:srgbClr val="FBAE40"/>
          </p15:clr>
        </p15:guide>
        <p15:guide id="6" orient="horz" pos="3612" userDrawn="1">
          <p15:clr>
            <a:srgbClr val="FBAE40"/>
          </p15:clr>
        </p15:guide>
        <p15:guide id="7" pos="3772" userDrawn="1">
          <p15:clr>
            <a:srgbClr val="FBAE40"/>
          </p15:clr>
        </p15:guide>
        <p15:guide id="8" pos="733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rows)_Text and Picture (Blue backg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F5355D-E8A2-4A15-89CC-E8265610EAB2}"/>
              </a:ext>
            </a:extLst>
          </p:cNvPr>
          <p:cNvSpPr/>
          <p:nvPr userDrawn="1"/>
        </p:nvSpPr>
        <p:spPr>
          <a:xfrm>
            <a:off x="5692140" y="0"/>
            <a:ext cx="649986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87B67DD-E2AA-4612-8BD2-D307E3008158}"/>
              </a:ext>
            </a:extLst>
          </p:cNvPr>
          <p:cNvSpPr>
            <a:spLocks noGrp="1"/>
          </p:cNvSpPr>
          <p:nvPr>
            <p:ph type="title" hasCustomPrompt="1"/>
          </p:nvPr>
        </p:nvSpPr>
        <p:spPr>
          <a:xfrm>
            <a:off x="550863" y="784747"/>
            <a:ext cx="4860925" cy="1325563"/>
          </a:xfrm>
        </p:spPr>
        <p:txBody>
          <a:bodyPr/>
          <a:lstStyle>
            <a:lvl1pPr>
              <a:defRPr/>
            </a:lvl1pPr>
          </a:lstStyle>
          <a:p>
            <a:r>
              <a:rPr lang="ar-SA" noProof="0"/>
              <a:t>Click to edit </a:t>
            </a:r>
            <a:br>
              <a:rPr lang="ar-SA" noProof="0"/>
            </a:br>
            <a:r>
              <a:rPr lang="ar-SA" noProof="0"/>
              <a:t>Master title style</a:t>
            </a:r>
          </a:p>
        </p:txBody>
      </p:sp>
      <p:sp>
        <p:nvSpPr>
          <p:cNvPr id="8" name="Text Placeholder 7">
            <a:extLst>
              <a:ext uri="{FF2B5EF4-FFF2-40B4-BE49-F238E27FC236}">
                <a16:creationId xmlns:a16="http://schemas.microsoft.com/office/drawing/2014/main" id="{FEBABEED-6008-46DD-ADF8-5A0609AFAE98}"/>
              </a:ext>
            </a:extLst>
          </p:cNvPr>
          <p:cNvSpPr>
            <a:spLocks noGrp="1"/>
          </p:cNvSpPr>
          <p:nvPr>
            <p:ph type="body" sz="quarter" idx="10"/>
          </p:nvPr>
        </p:nvSpPr>
        <p:spPr>
          <a:xfrm>
            <a:off x="550862" y="2492375"/>
            <a:ext cx="4860926" cy="3241675"/>
          </a:xfrm>
        </p:spPr>
        <p:txBody>
          <a:bodyPr/>
          <a:lstStyle>
            <a:lvl1pPr algn="r">
              <a:defRPr/>
            </a:lvl1pPr>
            <a:lvl2pPr algn="r">
              <a:defRPr/>
            </a:lvl2pPr>
            <a:lvl3pPr algn="r">
              <a:defRPr/>
            </a:lvl3pPr>
            <a:lvl4pPr algn="r">
              <a:defRPr/>
            </a:lvl4pPr>
            <a:lvl5pPr algn="r">
              <a:defRPr/>
            </a:lvl5pPr>
          </a:lstStyle>
          <a:p>
            <a:pPr lvl="0"/>
            <a:r>
              <a:rPr lang="ar-SA" noProof="0"/>
              <a:t>Click to edit Master text styles</a:t>
            </a:r>
          </a:p>
          <a:p>
            <a:pPr lvl="1"/>
            <a:r>
              <a:rPr lang="ar-SA" noProof="0"/>
              <a:t>Second level</a:t>
            </a:r>
          </a:p>
          <a:p>
            <a:pPr lvl="2"/>
            <a:r>
              <a:rPr lang="ar-SA" noProof="0"/>
              <a:t>Third level</a:t>
            </a:r>
          </a:p>
          <a:p>
            <a:pPr lvl="3"/>
            <a:r>
              <a:rPr lang="ar-SA" noProof="0"/>
              <a:t>Fourth level</a:t>
            </a:r>
          </a:p>
          <a:p>
            <a:pPr lvl="4"/>
            <a:r>
              <a:rPr lang="ar-SA" noProof="0"/>
              <a:t>Fifth level</a:t>
            </a:r>
          </a:p>
        </p:txBody>
      </p:sp>
      <p:sp>
        <p:nvSpPr>
          <p:cNvPr id="9" name="Text Placeholder 11">
            <a:extLst>
              <a:ext uri="{FF2B5EF4-FFF2-40B4-BE49-F238E27FC236}">
                <a16:creationId xmlns:a16="http://schemas.microsoft.com/office/drawing/2014/main" id="{3DEC4875-3DC5-461D-B207-5E9DD1EE51DB}"/>
              </a:ext>
            </a:extLst>
          </p:cNvPr>
          <p:cNvSpPr>
            <a:spLocks noGrp="1"/>
          </p:cNvSpPr>
          <p:nvPr>
            <p:ph type="body" sz="quarter" idx="12" hasCustomPrompt="1"/>
          </p:nvPr>
        </p:nvSpPr>
        <p:spPr>
          <a:xfrm>
            <a:off x="550864" y="6207429"/>
            <a:ext cx="4860924" cy="268527"/>
          </a:xfrm>
        </p:spPr>
        <p:txBody>
          <a:bodyPr>
            <a:noAutofit/>
          </a:bodyPr>
          <a:lstStyle>
            <a:lvl1pPr marL="0" indent="0" algn="l">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7" name="Picture Placeholder 10">
            <a:extLst>
              <a:ext uri="{FF2B5EF4-FFF2-40B4-BE49-F238E27FC236}">
                <a16:creationId xmlns:a16="http://schemas.microsoft.com/office/drawing/2014/main" id="{04EE64F9-3862-41DF-8471-FBEFA138C472}"/>
              </a:ext>
            </a:extLst>
          </p:cNvPr>
          <p:cNvSpPr>
            <a:spLocks noGrp="1"/>
          </p:cNvSpPr>
          <p:nvPr>
            <p:ph type="pic" sz="quarter" idx="11"/>
          </p:nvPr>
        </p:nvSpPr>
        <p:spPr>
          <a:xfrm>
            <a:off x="5700713" y="0"/>
            <a:ext cx="6491287" cy="6858000"/>
          </a:xfrm>
          <a:noFill/>
        </p:spPr>
        <p:txBody>
          <a:bodyPr/>
          <a:lstStyle/>
          <a:p>
            <a:endParaRPr lang="en-GB"/>
          </a:p>
        </p:txBody>
      </p:sp>
    </p:spTree>
    <p:extLst>
      <p:ext uri="{BB962C8B-B14F-4D97-AF65-F5344CB8AC3E}">
        <p14:creationId xmlns:p14="http://schemas.microsoft.com/office/powerpoint/2010/main" val="2806517053"/>
      </p:ext>
    </p:extLst>
  </p:cSld>
  <p:clrMapOvr>
    <a:masterClrMapping/>
  </p:clrMapOvr>
  <p:extLst>
    <p:ext uri="{DCECCB84-F9BA-43D5-87BE-67443E8EF086}">
      <p15:sldGuideLst xmlns:p15="http://schemas.microsoft.com/office/powerpoint/2012/main">
        <p15:guide id="1" orient="horz" pos="550" userDrawn="1">
          <p15:clr>
            <a:srgbClr val="FBAE40"/>
          </p15:clr>
        </p15:guide>
        <p15:guide id="2" orient="horz" pos="1570" userDrawn="1">
          <p15:clr>
            <a:srgbClr val="FBAE40"/>
          </p15:clr>
        </p15:guide>
        <p15:guide id="3" pos="347" userDrawn="1">
          <p15:clr>
            <a:srgbClr val="FBAE40"/>
          </p15:clr>
        </p15:guide>
        <p15:guide id="4" pos="3409" userDrawn="1">
          <p15:clr>
            <a:srgbClr val="FBAE40"/>
          </p15:clr>
        </p15:guide>
        <p15:guide id="5" orient="horz" pos="3906" userDrawn="1">
          <p15:clr>
            <a:srgbClr val="FBAE40"/>
          </p15:clr>
        </p15:guide>
        <p15:guide id="6" orient="horz" pos="3612" userDrawn="1">
          <p15:clr>
            <a:srgbClr val="FBAE40"/>
          </p15:clr>
        </p15:guide>
        <p15:guide id="7" pos="733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 row)_Text and Pictur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EBABEED-6008-46DD-ADF8-5A0609AFAE98}"/>
              </a:ext>
            </a:extLst>
          </p:cNvPr>
          <p:cNvSpPr>
            <a:spLocks noGrp="1"/>
          </p:cNvSpPr>
          <p:nvPr>
            <p:ph type="body" sz="quarter" idx="10"/>
          </p:nvPr>
        </p:nvSpPr>
        <p:spPr>
          <a:xfrm>
            <a:off x="550862" y="1844675"/>
            <a:ext cx="4860926" cy="3889375"/>
          </a:xfrm>
        </p:spPr>
        <p:txBody>
          <a:bodyPr/>
          <a:lstStyle>
            <a:lvl1pPr algn="r">
              <a:defRPr/>
            </a:lvl1pPr>
            <a:lvl2pPr algn="r">
              <a:defRPr/>
            </a:lvl2pPr>
            <a:lvl3pPr algn="r">
              <a:defRPr/>
            </a:lvl3pPr>
            <a:lvl4pPr algn="r">
              <a:defRPr/>
            </a:lvl4pPr>
            <a:lvl5pPr algn="r">
              <a:defRPr/>
            </a:lvl5pPr>
          </a:lstStyle>
          <a:p>
            <a:pPr lvl="0"/>
            <a:r>
              <a:rPr lang="ar-SA" noProof="0"/>
              <a:t>Click to edit Master text styles</a:t>
            </a:r>
          </a:p>
          <a:p>
            <a:pPr lvl="1"/>
            <a:r>
              <a:rPr lang="ar-SA" noProof="0"/>
              <a:t>Second level</a:t>
            </a:r>
          </a:p>
          <a:p>
            <a:pPr lvl="2"/>
            <a:r>
              <a:rPr lang="ar-SA" noProof="0"/>
              <a:t>Third level</a:t>
            </a:r>
          </a:p>
          <a:p>
            <a:pPr lvl="3"/>
            <a:r>
              <a:rPr lang="ar-SA" noProof="0"/>
              <a:t>Fourth level</a:t>
            </a:r>
          </a:p>
          <a:p>
            <a:pPr lvl="4"/>
            <a:r>
              <a:rPr lang="ar-SA" noProof="0"/>
              <a:t>Fifth level</a:t>
            </a:r>
          </a:p>
        </p:txBody>
      </p:sp>
      <p:sp>
        <p:nvSpPr>
          <p:cNvPr id="9" name="Text Placeholder 11">
            <a:extLst>
              <a:ext uri="{FF2B5EF4-FFF2-40B4-BE49-F238E27FC236}">
                <a16:creationId xmlns:a16="http://schemas.microsoft.com/office/drawing/2014/main" id="{3DEC4875-3DC5-461D-B207-5E9DD1EE51DB}"/>
              </a:ext>
            </a:extLst>
          </p:cNvPr>
          <p:cNvSpPr>
            <a:spLocks noGrp="1"/>
          </p:cNvSpPr>
          <p:nvPr>
            <p:ph type="body" sz="quarter" idx="12" hasCustomPrompt="1"/>
          </p:nvPr>
        </p:nvSpPr>
        <p:spPr>
          <a:xfrm>
            <a:off x="550864" y="6207429"/>
            <a:ext cx="4860924" cy="268527"/>
          </a:xfrm>
        </p:spPr>
        <p:txBody>
          <a:bodyPr>
            <a:noAutofit/>
          </a:bodyPr>
          <a:lstStyle>
            <a:lvl1pPr marL="0" indent="0" algn="l">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7" name="Picture Placeholder 10">
            <a:extLst>
              <a:ext uri="{FF2B5EF4-FFF2-40B4-BE49-F238E27FC236}">
                <a16:creationId xmlns:a16="http://schemas.microsoft.com/office/drawing/2014/main" id="{04EE64F9-3862-41DF-8471-FBEFA138C472}"/>
              </a:ext>
            </a:extLst>
          </p:cNvPr>
          <p:cNvSpPr>
            <a:spLocks noGrp="1"/>
          </p:cNvSpPr>
          <p:nvPr>
            <p:ph type="pic" sz="quarter" idx="11"/>
          </p:nvPr>
        </p:nvSpPr>
        <p:spPr>
          <a:xfrm>
            <a:off x="5988050" y="657225"/>
            <a:ext cx="5653086" cy="5543550"/>
          </a:xfrm>
          <a:solidFill>
            <a:schemeClr val="bg2"/>
          </a:solidFill>
        </p:spPr>
        <p:txBody>
          <a:bodyPr/>
          <a:lstStyle>
            <a:lvl1pPr algn="l">
              <a:defRPr/>
            </a:lvl1pPr>
          </a:lstStyle>
          <a:p>
            <a:endParaRPr lang="en-GB"/>
          </a:p>
        </p:txBody>
      </p:sp>
      <p:sp>
        <p:nvSpPr>
          <p:cNvPr id="2" name="Title 1">
            <a:extLst>
              <a:ext uri="{FF2B5EF4-FFF2-40B4-BE49-F238E27FC236}">
                <a16:creationId xmlns:a16="http://schemas.microsoft.com/office/drawing/2014/main" id="{887B67DD-E2AA-4612-8BD2-D307E3008158}"/>
              </a:ext>
            </a:extLst>
          </p:cNvPr>
          <p:cNvSpPr>
            <a:spLocks noGrp="1"/>
          </p:cNvSpPr>
          <p:nvPr>
            <p:ph type="title"/>
          </p:nvPr>
        </p:nvSpPr>
        <p:spPr>
          <a:xfrm>
            <a:off x="550863" y="784747"/>
            <a:ext cx="11090275" cy="655433"/>
          </a:xfrm>
        </p:spPr>
        <p:txBody>
          <a:bodyPr/>
          <a:lstStyle>
            <a:lvl1pPr algn="r">
              <a:defRPr/>
            </a:lvl1pPr>
          </a:lstStyle>
          <a:p>
            <a:r>
              <a:rPr lang="ar-SA" noProof="0"/>
              <a:t>Click to edit Master title style</a:t>
            </a:r>
          </a:p>
        </p:txBody>
      </p:sp>
    </p:spTree>
    <p:extLst>
      <p:ext uri="{BB962C8B-B14F-4D97-AF65-F5344CB8AC3E}">
        <p14:creationId xmlns:p14="http://schemas.microsoft.com/office/powerpoint/2010/main" val="3951329532"/>
      </p:ext>
    </p:extLst>
  </p:cSld>
  <p:clrMapOvr>
    <a:masterClrMapping/>
  </p:clrMapOvr>
  <p:extLst>
    <p:ext uri="{DCECCB84-F9BA-43D5-87BE-67443E8EF086}">
      <p15:sldGuideLst xmlns:p15="http://schemas.microsoft.com/office/powerpoint/2012/main">
        <p15:guide id="1" orient="horz" pos="550" userDrawn="1">
          <p15:clr>
            <a:srgbClr val="FBAE40"/>
          </p15:clr>
        </p15:guide>
        <p15:guide id="2" orient="horz" pos="1162" userDrawn="1">
          <p15:clr>
            <a:srgbClr val="FBAE40"/>
          </p15:clr>
        </p15:guide>
        <p15:guide id="3" pos="347" userDrawn="1">
          <p15:clr>
            <a:srgbClr val="FBAE40"/>
          </p15:clr>
        </p15:guide>
        <p15:guide id="4" pos="3409" userDrawn="1">
          <p15:clr>
            <a:srgbClr val="FBAE40"/>
          </p15:clr>
        </p15:guide>
        <p15:guide id="5" orient="horz" pos="3612" userDrawn="1">
          <p15:clr>
            <a:srgbClr val="FBAE40"/>
          </p15:clr>
        </p15:guide>
        <p15:guide id="6" orient="horz" pos="3906" userDrawn="1">
          <p15:clr>
            <a:srgbClr val="FBAE40"/>
          </p15:clr>
        </p15:guide>
        <p15:guide id="7" pos="7333" userDrawn="1">
          <p15:clr>
            <a:srgbClr val="FBAE40"/>
          </p15:clr>
        </p15:guide>
        <p15:guide id="8" pos="37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Picture + Text">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B4317A8A-462C-480A-91FB-ECE158C45313}"/>
              </a:ext>
            </a:extLst>
          </p:cNvPr>
          <p:cNvSpPr>
            <a:spLocks noGrp="1"/>
          </p:cNvSpPr>
          <p:nvPr>
            <p:ph type="pic" sz="quarter" idx="13"/>
          </p:nvPr>
        </p:nvSpPr>
        <p:spPr>
          <a:xfrm>
            <a:off x="1" y="0"/>
            <a:ext cx="5016499" cy="6858000"/>
          </a:xfrm>
          <a:solidFill>
            <a:schemeClr val="bg2"/>
          </a:solidFill>
        </p:spPr>
        <p:txBody>
          <a:bodyPr/>
          <a:lstStyle/>
          <a:p>
            <a:endParaRPr lang="en-GB"/>
          </a:p>
        </p:txBody>
      </p:sp>
      <p:sp>
        <p:nvSpPr>
          <p:cNvPr id="10" name="Text Placeholder 8">
            <a:extLst>
              <a:ext uri="{FF2B5EF4-FFF2-40B4-BE49-F238E27FC236}">
                <a16:creationId xmlns:a16="http://schemas.microsoft.com/office/drawing/2014/main" id="{60C7E9F5-9817-49D0-B890-46F1458D8417}"/>
              </a:ext>
            </a:extLst>
          </p:cNvPr>
          <p:cNvSpPr>
            <a:spLocks noGrp="1"/>
          </p:cNvSpPr>
          <p:nvPr>
            <p:ph type="body" sz="quarter" idx="11"/>
          </p:nvPr>
        </p:nvSpPr>
        <p:spPr>
          <a:xfrm>
            <a:off x="5448300" y="657225"/>
            <a:ext cx="6192309" cy="5543550"/>
          </a:xfrm>
        </p:spPr>
        <p:txBody>
          <a:bodyPr/>
          <a:lstStyle>
            <a:lvl1pPr algn="r">
              <a:defRPr/>
            </a:lvl1pPr>
            <a:lvl2pPr algn="r">
              <a:defRPr/>
            </a:lvl2pPr>
            <a:lvl3pPr algn="r">
              <a:defRPr/>
            </a:lvl3pPr>
            <a:lvl4pPr algn="r">
              <a:defRPr/>
            </a:lvl4pPr>
            <a:lvl5pPr algn="r">
              <a:defRPr/>
            </a:lvl5pPr>
          </a:lstStyle>
          <a:p>
            <a:pPr lvl="0"/>
            <a:r>
              <a:rPr lang="ar-SA" noProof="0"/>
              <a:t>Click to edit Master text styles</a:t>
            </a:r>
          </a:p>
          <a:p>
            <a:pPr lvl="1"/>
            <a:r>
              <a:rPr lang="ar-SA" noProof="0"/>
              <a:t>Second level</a:t>
            </a:r>
          </a:p>
          <a:p>
            <a:pPr lvl="2"/>
            <a:r>
              <a:rPr lang="ar-SA" noProof="0"/>
              <a:t>Third level</a:t>
            </a:r>
          </a:p>
          <a:p>
            <a:pPr lvl="3"/>
            <a:r>
              <a:rPr lang="ar-SA" noProof="0"/>
              <a:t>Fourth level</a:t>
            </a:r>
          </a:p>
          <a:p>
            <a:pPr lvl="4"/>
            <a:r>
              <a:rPr lang="ar-SA" noProof="0"/>
              <a:t>Fifth level</a:t>
            </a:r>
          </a:p>
        </p:txBody>
      </p:sp>
      <p:sp>
        <p:nvSpPr>
          <p:cNvPr id="12" name="Text Placeholder 11">
            <a:extLst>
              <a:ext uri="{FF2B5EF4-FFF2-40B4-BE49-F238E27FC236}">
                <a16:creationId xmlns:a16="http://schemas.microsoft.com/office/drawing/2014/main" id="{631F5F89-F16D-4795-95E1-F96DF171357B}"/>
              </a:ext>
            </a:extLst>
          </p:cNvPr>
          <p:cNvSpPr>
            <a:spLocks noGrp="1"/>
          </p:cNvSpPr>
          <p:nvPr>
            <p:ph type="body" sz="quarter" idx="12" hasCustomPrompt="1"/>
          </p:nvPr>
        </p:nvSpPr>
        <p:spPr>
          <a:xfrm>
            <a:off x="550863" y="6207429"/>
            <a:ext cx="4234497" cy="268527"/>
          </a:xfrm>
        </p:spPr>
        <p:txBody>
          <a:bodyPr>
            <a:noAutofit/>
          </a:bodyPr>
          <a:lstStyle>
            <a:lvl1pPr marL="0" indent="0" algn="l">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13" name="Title 1">
            <a:extLst>
              <a:ext uri="{FF2B5EF4-FFF2-40B4-BE49-F238E27FC236}">
                <a16:creationId xmlns:a16="http://schemas.microsoft.com/office/drawing/2014/main" id="{7B82DFB9-169E-4C99-BD3B-54297F5B2CC0}"/>
              </a:ext>
            </a:extLst>
          </p:cNvPr>
          <p:cNvSpPr>
            <a:spLocks noGrp="1"/>
          </p:cNvSpPr>
          <p:nvPr>
            <p:ph type="title" hasCustomPrompt="1"/>
          </p:nvPr>
        </p:nvSpPr>
        <p:spPr>
          <a:xfrm>
            <a:off x="550863" y="579007"/>
            <a:ext cx="4234497" cy="655433"/>
          </a:xfrm>
        </p:spPr>
        <p:txBody>
          <a:bodyPr/>
          <a:lstStyle>
            <a:lvl1pPr>
              <a:defRPr/>
            </a:lvl1pPr>
          </a:lstStyle>
          <a:p>
            <a:r>
              <a:rPr lang="ar-SA" noProof="0"/>
              <a:t>Heading</a:t>
            </a:r>
          </a:p>
        </p:txBody>
      </p:sp>
    </p:spTree>
    <p:extLst>
      <p:ext uri="{BB962C8B-B14F-4D97-AF65-F5344CB8AC3E}">
        <p14:creationId xmlns:p14="http://schemas.microsoft.com/office/powerpoint/2010/main" val="769052233"/>
      </p:ext>
    </p:extLst>
  </p:cSld>
  <p:clrMapOvr>
    <a:masterClrMapping/>
  </p:clrMapOvr>
  <p:extLst>
    <p:ext uri="{DCECCB84-F9BA-43D5-87BE-67443E8EF086}">
      <p15:sldGuideLst xmlns:p15="http://schemas.microsoft.com/office/powerpoint/2012/main">
        <p15:guide id="1" pos="3432" userDrawn="1">
          <p15:clr>
            <a:srgbClr val="FBAE40"/>
          </p15:clr>
        </p15:guide>
        <p15:guide id="3" orient="horz" pos="1162" userDrawn="1">
          <p15:clr>
            <a:srgbClr val="FBAE40"/>
          </p15:clr>
        </p15:guide>
        <p15:guide id="4" pos="347" userDrawn="1">
          <p15:clr>
            <a:srgbClr val="FBAE40"/>
          </p15:clr>
        </p15:guide>
        <p15:guide id="5" pos="7333" userDrawn="1">
          <p15:clr>
            <a:srgbClr val="FBAE40"/>
          </p15:clr>
        </p15:guide>
        <p15:guide id="6" orient="horz" pos="3612" userDrawn="1">
          <p15:clr>
            <a:srgbClr val="FBAE40"/>
          </p15:clr>
        </p15:guide>
        <p15:guide id="7" orient="horz" pos="3906" userDrawn="1">
          <p15:clr>
            <a:srgbClr val="FBAE40"/>
          </p15:clr>
        </p15:guide>
        <p15:guide id="8" orient="horz" pos="41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Text (2 column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9233AEC-AF06-4EE2-AEF7-F54AB06266D6}"/>
              </a:ext>
            </a:extLst>
          </p:cNvPr>
          <p:cNvSpPr>
            <a:spLocks noGrp="1"/>
          </p:cNvSpPr>
          <p:nvPr>
            <p:ph type="body" sz="quarter" idx="10"/>
          </p:nvPr>
        </p:nvSpPr>
        <p:spPr>
          <a:xfrm>
            <a:off x="550863" y="1844676"/>
            <a:ext cx="5292725" cy="3889374"/>
          </a:xfrm>
        </p:spPr>
        <p:txBody>
          <a:bodyPr/>
          <a:lstStyle>
            <a:lvl1pPr algn="r">
              <a:defRPr/>
            </a:lvl1pPr>
            <a:lvl2pPr algn="r">
              <a:defRPr/>
            </a:lvl2pPr>
            <a:lvl3pPr algn="r">
              <a:defRPr/>
            </a:lvl3pPr>
            <a:lvl4pPr algn="r">
              <a:defRPr/>
            </a:lvl4pPr>
            <a:lvl5pPr algn="r">
              <a:defRPr/>
            </a:lvl5pPr>
          </a:lstStyle>
          <a:p>
            <a:pPr lvl="0"/>
            <a:r>
              <a:rPr lang="ar-SA" noProof="0"/>
              <a:t>Click to edit Master text styles</a:t>
            </a:r>
          </a:p>
          <a:p>
            <a:pPr lvl="1"/>
            <a:r>
              <a:rPr lang="ar-SA" noProof="0"/>
              <a:t>Second level</a:t>
            </a:r>
          </a:p>
          <a:p>
            <a:pPr lvl="2"/>
            <a:r>
              <a:rPr lang="ar-SA" noProof="0"/>
              <a:t>Third level</a:t>
            </a:r>
          </a:p>
          <a:p>
            <a:pPr lvl="3"/>
            <a:r>
              <a:rPr lang="ar-SA" noProof="0"/>
              <a:t>Fourth level</a:t>
            </a:r>
          </a:p>
          <a:p>
            <a:pPr lvl="4"/>
            <a:r>
              <a:rPr lang="ar-SA" noProof="0"/>
              <a:t>Fifth level</a:t>
            </a:r>
          </a:p>
        </p:txBody>
      </p:sp>
      <p:sp>
        <p:nvSpPr>
          <p:cNvPr id="10" name="Text Placeholder 8">
            <a:extLst>
              <a:ext uri="{FF2B5EF4-FFF2-40B4-BE49-F238E27FC236}">
                <a16:creationId xmlns:a16="http://schemas.microsoft.com/office/drawing/2014/main" id="{60C7E9F5-9817-49D0-B890-46F1458D8417}"/>
              </a:ext>
            </a:extLst>
          </p:cNvPr>
          <p:cNvSpPr>
            <a:spLocks noGrp="1"/>
          </p:cNvSpPr>
          <p:nvPr>
            <p:ph type="body" sz="quarter" idx="11"/>
          </p:nvPr>
        </p:nvSpPr>
        <p:spPr>
          <a:xfrm>
            <a:off x="6347884" y="1844676"/>
            <a:ext cx="5292725" cy="3889374"/>
          </a:xfrm>
        </p:spPr>
        <p:txBody>
          <a:bodyPr/>
          <a:lstStyle>
            <a:lvl1pPr algn="r">
              <a:defRPr/>
            </a:lvl1pPr>
            <a:lvl2pPr algn="r">
              <a:defRPr/>
            </a:lvl2pPr>
            <a:lvl3pPr algn="r">
              <a:defRPr/>
            </a:lvl3pPr>
            <a:lvl4pPr algn="r">
              <a:defRPr/>
            </a:lvl4pPr>
            <a:lvl5pPr algn="r">
              <a:defRPr/>
            </a:lvl5pPr>
          </a:lstStyle>
          <a:p>
            <a:pPr lvl="0"/>
            <a:r>
              <a:rPr lang="ar-SA" noProof="0"/>
              <a:t>Click to edit Master text styles</a:t>
            </a:r>
          </a:p>
          <a:p>
            <a:pPr lvl="1"/>
            <a:r>
              <a:rPr lang="ar-SA" noProof="0"/>
              <a:t>Second level</a:t>
            </a:r>
          </a:p>
          <a:p>
            <a:pPr lvl="2"/>
            <a:r>
              <a:rPr lang="ar-SA" noProof="0"/>
              <a:t>Third level</a:t>
            </a:r>
          </a:p>
          <a:p>
            <a:pPr lvl="3"/>
            <a:r>
              <a:rPr lang="ar-SA" noProof="0"/>
              <a:t>Fourth level</a:t>
            </a:r>
          </a:p>
          <a:p>
            <a:pPr lvl="4"/>
            <a:r>
              <a:rPr lang="ar-SA" noProof="0"/>
              <a:t>Fifth level</a:t>
            </a:r>
          </a:p>
        </p:txBody>
      </p:sp>
      <p:sp>
        <p:nvSpPr>
          <p:cNvPr id="12" name="Text Placeholder 11">
            <a:extLst>
              <a:ext uri="{FF2B5EF4-FFF2-40B4-BE49-F238E27FC236}">
                <a16:creationId xmlns:a16="http://schemas.microsoft.com/office/drawing/2014/main" id="{631F5F89-F16D-4795-95E1-F96DF171357B}"/>
              </a:ext>
            </a:extLst>
          </p:cNvPr>
          <p:cNvSpPr>
            <a:spLocks noGrp="1"/>
          </p:cNvSpPr>
          <p:nvPr>
            <p:ph type="body" sz="quarter" idx="12" hasCustomPrompt="1"/>
          </p:nvPr>
        </p:nvSpPr>
        <p:spPr>
          <a:xfrm>
            <a:off x="550863" y="6207429"/>
            <a:ext cx="5292725" cy="268527"/>
          </a:xfrm>
        </p:spPr>
        <p:txBody>
          <a:bodyPr>
            <a:noAutofit/>
          </a:bodyPr>
          <a:lstStyle>
            <a:lvl1pPr marL="0" indent="0">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13" name="Title 1">
            <a:extLst>
              <a:ext uri="{FF2B5EF4-FFF2-40B4-BE49-F238E27FC236}">
                <a16:creationId xmlns:a16="http://schemas.microsoft.com/office/drawing/2014/main" id="{7B82DFB9-169E-4C99-BD3B-54297F5B2CC0}"/>
              </a:ext>
            </a:extLst>
          </p:cNvPr>
          <p:cNvSpPr>
            <a:spLocks noGrp="1"/>
          </p:cNvSpPr>
          <p:nvPr>
            <p:ph type="title"/>
          </p:nvPr>
        </p:nvSpPr>
        <p:spPr>
          <a:xfrm>
            <a:off x="550863" y="784747"/>
            <a:ext cx="11090275" cy="655433"/>
          </a:xfrm>
        </p:spPr>
        <p:txBody>
          <a:bodyPr/>
          <a:lstStyle>
            <a:lvl1pPr>
              <a:defRPr/>
            </a:lvl1pPr>
          </a:lstStyle>
          <a:p>
            <a:r>
              <a:rPr lang="ar-SA" noProof="0"/>
              <a:t>Click to edit Master title style</a:t>
            </a:r>
          </a:p>
        </p:txBody>
      </p:sp>
    </p:spTree>
    <p:extLst>
      <p:ext uri="{BB962C8B-B14F-4D97-AF65-F5344CB8AC3E}">
        <p14:creationId xmlns:p14="http://schemas.microsoft.com/office/powerpoint/2010/main" val="1527073710"/>
      </p:ext>
    </p:extLst>
  </p:cSld>
  <p:clrMapOvr>
    <a:masterClrMapping/>
  </p:clrMapOvr>
  <p:extLst>
    <p:ext uri="{DCECCB84-F9BA-43D5-87BE-67443E8EF086}">
      <p15:sldGuideLst xmlns:p15="http://schemas.microsoft.com/office/powerpoint/2012/main">
        <p15:guide id="1" pos="3681" userDrawn="1">
          <p15:clr>
            <a:srgbClr val="FBAE40"/>
          </p15:clr>
        </p15:guide>
        <p15:guide id="2" pos="3999" userDrawn="1">
          <p15:clr>
            <a:srgbClr val="FBAE40"/>
          </p15:clr>
        </p15:guide>
        <p15:guide id="3" orient="horz" pos="1162" userDrawn="1">
          <p15:clr>
            <a:srgbClr val="FBAE40"/>
          </p15:clr>
        </p15:guide>
        <p15:guide id="4" pos="347" userDrawn="1">
          <p15:clr>
            <a:srgbClr val="FBAE40"/>
          </p15:clr>
        </p15:guide>
        <p15:guide id="5" pos="7333" userDrawn="1">
          <p15:clr>
            <a:srgbClr val="FBAE40"/>
          </p15:clr>
        </p15:guide>
        <p15:guide id="6" orient="horz" pos="3612" userDrawn="1">
          <p15:clr>
            <a:srgbClr val="FBAE40"/>
          </p15:clr>
        </p15:guide>
        <p15:guide id="7" orient="horz" pos="3906" userDrawn="1">
          <p15:clr>
            <a:srgbClr val="FBAE40"/>
          </p15:clr>
        </p15:guide>
        <p15:guide id="8" orient="horz" pos="55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Text (2 Block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9233AEC-AF06-4EE2-AEF7-F54AB06266D6}"/>
              </a:ext>
            </a:extLst>
          </p:cNvPr>
          <p:cNvSpPr>
            <a:spLocks noGrp="1"/>
          </p:cNvSpPr>
          <p:nvPr>
            <p:ph type="body" sz="quarter" idx="10"/>
          </p:nvPr>
        </p:nvSpPr>
        <p:spPr>
          <a:xfrm>
            <a:off x="550863" y="2565400"/>
            <a:ext cx="5292725" cy="3168650"/>
          </a:xfrm>
        </p:spPr>
        <p:txBody>
          <a:bodyPr/>
          <a:lstStyle>
            <a:lvl1pPr algn="r">
              <a:defRPr/>
            </a:lvl1pPr>
            <a:lvl2pPr algn="r">
              <a:defRPr/>
            </a:lvl2pPr>
            <a:lvl3pPr algn="r">
              <a:defRPr/>
            </a:lvl3pPr>
            <a:lvl4pPr algn="r">
              <a:defRPr/>
            </a:lvl4pPr>
            <a:lvl5pPr algn="r">
              <a:defRPr/>
            </a:lvl5pPr>
          </a:lstStyle>
          <a:p>
            <a:pPr lvl="0"/>
            <a:r>
              <a:rPr lang="ar-SA" noProof="0"/>
              <a:t>Click to edit Master text styles</a:t>
            </a:r>
          </a:p>
          <a:p>
            <a:pPr lvl="1"/>
            <a:r>
              <a:rPr lang="ar-SA" noProof="0"/>
              <a:t>Second level</a:t>
            </a:r>
          </a:p>
          <a:p>
            <a:pPr lvl="2"/>
            <a:r>
              <a:rPr lang="ar-SA" noProof="0"/>
              <a:t>Third level</a:t>
            </a:r>
          </a:p>
          <a:p>
            <a:pPr lvl="3"/>
            <a:r>
              <a:rPr lang="ar-SA" noProof="0"/>
              <a:t>Fourth level</a:t>
            </a:r>
          </a:p>
          <a:p>
            <a:pPr lvl="4"/>
            <a:r>
              <a:rPr lang="ar-SA" noProof="0"/>
              <a:t>Fifth level</a:t>
            </a:r>
          </a:p>
        </p:txBody>
      </p:sp>
      <p:sp>
        <p:nvSpPr>
          <p:cNvPr id="10" name="Text Placeholder 8">
            <a:extLst>
              <a:ext uri="{FF2B5EF4-FFF2-40B4-BE49-F238E27FC236}">
                <a16:creationId xmlns:a16="http://schemas.microsoft.com/office/drawing/2014/main" id="{60C7E9F5-9817-49D0-B890-46F1458D8417}"/>
              </a:ext>
            </a:extLst>
          </p:cNvPr>
          <p:cNvSpPr>
            <a:spLocks noGrp="1"/>
          </p:cNvSpPr>
          <p:nvPr>
            <p:ph type="body" sz="quarter" idx="11"/>
          </p:nvPr>
        </p:nvSpPr>
        <p:spPr>
          <a:xfrm>
            <a:off x="6347884" y="2565400"/>
            <a:ext cx="5292725" cy="3168650"/>
          </a:xfrm>
        </p:spPr>
        <p:txBody>
          <a:bodyPr/>
          <a:lstStyle>
            <a:lvl1pPr algn="r">
              <a:defRPr/>
            </a:lvl1pPr>
            <a:lvl2pPr algn="r">
              <a:defRPr/>
            </a:lvl2pPr>
            <a:lvl3pPr algn="r">
              <a:defRPr/>
            </a:lvl3pPr>
            <a:lvl4pPr algn="r">
              <a:defRPr/>
            </a:lvl4pPr>
            <a:lvl5pPr algn="r">
              <a:defRPr/>
            </a:lvl5pPr>
          </a:lstStyle>
          <a:p>
            <a:pPr lvl="0"/>
            <a:r>
              <a:rPr lang="ar-SA" noProof="0"/>
              <a:t>Click to edit Master text styles</a:t>
            </a:r>
          </a:p>
          <a:p>
            <a:pPr lvl="1"/>
            <a:r>
              <a:rPr lang="ar-SA" noProof="0"/>
              <a:t>Second level</a:t>
            </a:r>
          </a:p>
          <a:p>
            <a:pPr lvl="2"/>
            <a:r>
              <a:rPr lang="ar-SA" noProof="0"/>
              <a:t>Third level</a:t>
            </a:r>
          </a:p>
          <a:p>
            <a:pPr lvl="3"/>
            <a:r>
              <a:rPr lang="ar-SA" noProof="0"/>
              <a:t>Fourth level</a:t>
            </a:r>
          </a:p>
          <a:p>
            <a:pPr lvl="4"/>
            <a:r>
              <a:rPr lang="ar-SA" noProof="0"/>
              <a:t>Fifth level</a:t>
            </a:r>
          </a:p>
        </p:txBody>
      </p:sp>
      <p:sp>
        <p:nvSpPr>
          <p:cNvPr id="12" name="Text Placeholder 11">
            <a:extLst>
              <a:ext uri="{FF2B5EF4-FFF2-40B4-BE49-F238E27FC236}">
                <a16:creationId xmlns:a16="http://schemas.microsoft.com/office/drawing/2014/main" id="{631F5F89-F16D-4795-95E1-F96DF171357B}"/>
              </a:ext>
            </a:extLst>
          </p:cNvPr>
          <p:cNvSpPr>
            <a:spLocks noGrp="1"/>
          </p:cNvSpPr>
          <p:nvPr>
            <p:ph type="body" sz="quarter" idx="12" hasCustomPrompt="1"/>
          </p:nvPr>
        </p:nvSpPr>
        <p:spPr>
          <a:xfrm>
            <a:off x="550863" y="6207429"/>
            <a:ext cx="5292725" cy="268527"/>
          </a:xfrm>
        </p:spPr>
        <p:txBody>
          <a:bodyPr>
            <a:noAutofit/>
          </a:bodyPr>
          <a:lstStyle>
            <a:lvl1pPr marL="0" indent="0">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13" name="Title 1">
            <a:extLst>
              <a:ext uri="{FF2B5EF4-FFF2-40B4-BE49-F238E27FC236}">
                <a16:creationId xmlns:a16="http://schemas.microsoft.com/office/drawing/2014/main" id="{7B82DFB9-169E-4C99-BD3B-54297F5B2CC0}"/>
              </a:ext>
            </a:extLst>
          </p:cNvPr>
          <p:cNvSpPr>
            <a:spLocks noGrp="1"/>
          </p:cNvSpPr>
          <p:nvPr>
            <p:ph type="title" hasCustomPrompt="1"/>
          </p:nvPr>
        </p:nvSpPr>
        <p:spPr>
          <a:xfrm>
            <a:off x="550863" y="1735729"/>
            <a:ext cx="5292725" cy="655433"/>
          </a:xfrm>
        </p:spPr>
        <p:txBody>
          <a:bodyPr/>
          <a:lstStyle>
            <a:lvl1pPr>
              <a:defRPr/>
            </a:lvl1pPr>
          </a:lstStyle>
          <a:p>
            <a:r>
              <a:rPr lang="ar-SA" noProof="0"/>
              <a:t>Heading</a:t>
            </a:r>
          </a:p>
        </p:txBody>
      </p:sp>
      <p:sp>
        <p:nvSpPr>
          <p:cNvPr id="3" name="Text Placeholder 2">
            <a:extLst>
              <a:ext uri="{FF2B5EF4-FFF2-40B4-BE49-F238E27FC236}">
                <a16:creationId xmlns:a16="http://schemas.microsoft.com/office/drawing/2014/main" id="{F382291A-BF1F-4C16-AA5F-58D06A5C4743}"/>
              </a:ext>
            </a:extLst>
          </p:cNvPr>
          <p:cNvSpPr>
            <a:spLocks noGrp="1"/>
          </p:cNvSpPr>
          <p:nvPr>
            <p:ph type="body" sz="quarter" idx="13" hasCustomPrompt="1"/>
          </p:nvPr>
        </p:nvSpPr>
        <p:spPr>
          <a:xfrm>
            <a:off x="6347885" y="1735729"/>
            <a:ext cx="5293254" cy="655433"/>
          </a:xfrm>
        </p:spPr>
        <p:txBody>
          <a:bodyPr/>
          <a:lstStyle>
            <a:lvl1pPr>
              <a:defRPr sz="4800">
                <a:solidFill>
                  <a:schemeClr val="accent1"/>
                </a:solidFill>
                <a:latin typeface="+mj-lt"/>
              </a:defRPr>
            </a:lvl1pPr>
          </a:lstStyle>
          <a:p>
            <a:pPr lvl="0"/>
            <a:r>
              <a:rPr lang="ar-SA" noProof="0"/>
              <a:t>Heading</a:t>
            </a:r>
          </a:p>
        </p:txBody>
      </p:sp>
    </p:spTree>
    <p:extLst>
      <p:ext uri="{BB962C8B-B14F-4D97-AF65-F5344CB8AC3E}">
        <p14:creationId xmlns:p14="http://schemas.microsoft.com/office/powerpoint/2010/main" val="3351504604"/>
      </p:ext>
    </p:extLst>
  </p:cSld>
  <p:clrMapOvr>
    <a:masterClrMapping/>
  </p:clrMapOvr>
  <p:extLst>
    <p:ext uri="{DCECCB84-F9BA-43D5-87BE-67443E8EF086}">
      <p15:sldGuideLst xmlns:p15="http://schemas.microsoft.com/office/powerpoint/2012/main">
        <p15:guide id="1" pos="3681" userDrawn="1">
          <p15:clr>
            <a:srgbClr val="FBAE40"/>
          </p15:clr>
        </p15:guide>
        <p15:guide id="2" pos="3999" userDrawn="1">
          <p15:clr>
            <a:srgbClr val="FBAE40"/>
          </p15:clr>
        </p15:guide>
        <p15:guide id="3" orient="horz" pos="1162" userDrawn="1">
          <p15:clr>
            <a:srgbClr val="FBAE40"/>
          </p15:clr>
        </p15:guide>
        <p15:guide id="4" pos="347" userDrawn="1">
          <p15:clr>
            <a:srgbClr val="FBAE40"/>
          </p15:clr>
        </p15:guide>
        <p15:guide id="5" pos="7333" userDrawn="1">
          <p15:clr>
            <a:srgbClr val="FBAE40"/>
          </p15:clr>
        </p15:guide>
        <p15:guide id="6" orient="horz" pos="3612" userDrawn="1">
          <p15:clr>
            <a:srgbClr val="FBAE40"/>
          </p15:clr>
        </p15:guide>
        <p15:guide id="7" orient="horz" pos="3906" userDrawn="1">
          <p15:clr>
            <a:srgbClr val="FBAE40"/>
          </p15:clr>
        </p15:guide>
        <p15:guide id="8" orient="horz" pos="161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cial page_Road pictur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9233AEC-AF06-4EE2-AEF7-F54AB06266D6}"/>
              </a:ext>
            </a:extLst>
          </p:cNvPr>
          <p:cNvSpPr>
            <a:spLocks noGrp="1"/>
          </p:cNvSpPr>
          <p:nvPr>
            <p:ph type="body" sz="quarter" idx="10"/>
          </p:nvPr>
        </p:nvSpPr>
        <p:spPr>
          <a:xfrm>
            <a:off x="550863" y="1665289"/>
            <a:ext cx="4211637" cy="4535486"/>
          </a:xfrm>
        </p:spPr>
        <p:txBody>
          <a:bodyPr/>
          <a:lstStyle>
            <a:lvl1pPr algn="r">
              <a:spcAft>
                <a:spcPts val="1000"/>
              </a:spcAft>
              <a:defRPr sz="2000"/>
            </a:lvl1pPr>
            <a:lvl2pPr marL="342900" indent="-342900" algn="r">
              <a:spcAft>
                <a:spcPts val="1000"/>
              </a:spcAft>
              <a:buFont typeface="+mj-lt"/>
              <a:buAutoNum type="arabicPeriod"/>
              <a:defRPr sz="1600"/>
            </a:lvl2pPr>
            <a:lvl3pPr marL="0" indent="0">
              <a:spcAft>
                <a:spcPts val="1000"/>
              </a:spcAft>
              <a:buFont typeface="+mj-lt"/>
              <a:buNone/>
              <a:defRPr sz="1600"/>
            </a:lvl3pPr>
            <a:lvl4pPr marL="342000" indent="-342900">
              <a:spcAft>
                <a:spcPts val="1000"/>
              </a:spcAft>
              <a:buFont typeface="+mj-lt"/>
              <a:buAutoNum type="arabicPeriod"/>
              <a:defRPr sz="1600"/>
            </a:lvl4pPr>
            <a:lvl5pPr marL="342000" indent="-342900">
              <a:spcAft>
                <a:spcPts val="1000"/>
              </a:spcAft>
              <a:buFont typeface="+mj-lt"/>
              <a:buAutoNum type="arabicPeriod"/>
              <a:defRPr sz="1600"/>
            </a:lvl5pPr>
          </a:lstStyle>
          <a:p>
            <a:pPr lvl="0"/>
            <a:r>
              <a:rPr lang="ar-SA" noProof="0"/>
              <a:t>Click to edit Master text styles</a:t>
            </a:r>
          </a:p>
          <a:p>
            <a:pPr lvl="1"/>
            <a:r>
              <a:rPr lang="ar-SA" noProof="0"/>
              <a:t>Second level</a:t>
            </a:r>
          </a:p>
        </p:txBody>
      </p:sp>
      <p:sp>
        <p:nvSpPr>
          <p:cNvPr id="10" name="Text Placeholder 8">
            <a:extLst>
              <a:ext uri="{FF2B5EF4-FFF2-40B4-BE49-F238E27FC236}">
                <a16:creationId xmlns:a16="http://schemas.microsoft.com/office/drawing/2014/main" id="{60C7E9F5-9817-49D0-B890-46F1458D8417}"/>
              </a:ext>
            </a:extLst>
          </p:cNvPr>
          <p:cNvSpPr>
            <a:spLocks noGrp="1"/>
          </p:cNvSpPr>
          <p:nvPr>
            <p:ph type="body" sz="quarter" idx="11"/>
          </p:nvPr>
        </p:nvSpPr>
        <p:spPr>
          <a:xfrm>
            <a:off x="5113020" y="1665289"/>
            <a:ext cx="6527589" cy="4535486"/>
          </a:xfrm>
        </p:spPr>
        <p:txBody>
          <a:bodyPr/>
          <a:lstStyle>
            <a:lvl1pPr>
              <a:spcAft>
                <a:spcPts val="1000"/>
              </a:spcAft>
              <a:defRPr sz="2000"/>
            </a:lvl1pPr>
            <a:lvl2pPr marL="342900" indent="-342900">
              <a:spcAft>
                <a:spcPts val="1000"/>
              </a:spcAft>
              <a:buFont typeface="+mj-lt"/>
              <a:buAutoNum type="arabicPeriod"/>
              <a:defRPr sz="1600"/>
            </a:lvl2pPr>
            <a:lvl3pPr marL="342000" indent="-342900">
              <a:spcAft>
                <a:spcPts val="1000"/>
              </a:spcAft>
              <a:buFont typeface="+mj-lt"/>
              <a:buAutoNum type="arabicPeriod"/>
              <a:defRPr sz="1600"/>
            </a:lvl3pPr>
            <a:lvl4pPr marL="342000" indent="-342900">
              <a:spcAft>
                <a:spcPts val="1000"/>
              </a:spcAft>
              <a:buFont typeface="+mj-lt"/>
              <a:buAutoNum type="arabicPeriod"/>
              <a:defRPr sz="1600"/>
            </a:lvl4pPr>
            <a:lvl5pPr marL="342000" indent="-342900">
              <a:spcAft>
                <a:spcPts val="1000"/>
              </a:spcAft>
              <a:buFont typeface="+mj-lt"/>
              <a:buAutoNum type="arabicPeriod"/>
              <a:defRPr sz="1600"/>
            </a:lvl5pPr>
          </a:lstStyle>
          <a:p>
            <a:pPr lvl="0"/>
            <a:r>
              <a:rPr lang="ar-SA" noProof="0"/>
              <a:t>Click to edit Master text styles</a:t>
            </a:r>
          </a:p>
          <a:p>
            <a:pPr lvl="1"/>
            <a:r>
              <a:rPr lang="ar-SA" noProof="0"/>
              <a:t>Second level</a:t>
            </a:r>
          </a:p>
        </p:txBody>
      </p:sp>
      <p:sp>
        <p:nvSpPr>
          <p:cNvPr id="13" name="Title 1">
            <a:extLst>
              <a:ext uri="{FF2B5EF4-FFF2-40B4-BE49-F238E27FC236}">
                <a16:creationId xmlns:a16="http://schemas.microsoft.com/office/drawing/2014/main" id="{7B82DFB9-169E-4C99-BD3B-54297F5B2CC0}"/>
              </a:ext>
            </a:extLst>
          </p:cNvPr>
          <p:cNvSpPr>
            <a:spLocks noGrp="1"/>
          </p:cNvSpPr>
          <p:nvPr>
            <p:ph type="title"/>
          </p:nvPr>
        </p:nvSpPr>
        <p:spPr>
          <a:xfrm>
            <a:off x="550863" y="598771"/>
            <a:ext cx="11090275" cy="655433"/>
          </a:xfrm>
        </p:spPr>
        <p:txBody>
          <a:bodyPr/>
          <a:lstStyle>
            <a:lvl1pPr>
              <a:defRPr/>
            </a:lvl1pPr>
          </a:lstStyle>
          <a:p>
            <a:r>
              <a:rPr lang="ar-SA" noProof="0"/>
              <a:t>Click to edit Master title style</a:t>
            </a:r>
          </a:p>
        </p:txBody>
      </p:sp>
    </p:spTree>
    <p:extLst>
      <p:ext uri="{BB962C8B-B14F-4D97-AF65-F5344CB8AC3E}">
        <p14:creationId xmlns:p14="http://schemas.microsoft.com/office/powerpoint/2010/main" val="2769458307"/>
      </p:ext>
    </p:extLst>
  </p:cSld>
  <p:clrMapOvr>
    <a:masterClrMapping/>
  </p:clrMapOvr>
  <p:extLst>
    <p:ext uri="{DCECCB84-F9BA-43D5-87BE-67443E8EF086}">
      <p15:sldGuideLst xmlns:p15="http://schemas.microsoft.com/office/powerpoint/2012/main">
        <p15:guide id="1" pos="3681" userDrawn="1">
          <p15:clr>
            <a:srgbClr val="FBAE40"/>
          </p15:clr>
        </p15:guide>
        <p15:guide id="2" pos="3999" userDrawn="1">
          <p15:clr>
            <a:srgbClr val="FBAE40"/>
          </p15:clr>
        </p15:guide>
        <p15:guide id="3" orient="horz" pos="1049" userDrawn="1">
          <p15:clr>
            <a:srgbClr val="FBAE40"/>
          </p15:clr>
        </p15:guide>
        <p15:guide id="4" pos="347" userDrawn="1">
          <p15:clr>
            <a:srgbClr val="FBAE40"/>
          </p15:clr>
        </p15:guide>
        <p15:guide id="5" pos="7333" userDrawn="1">
          <p15:clr>
            <a:srgbClr val="FBAE40"/>
          </p15:clr>
        </p15:guide>
        <p15:guide id="6" orient="horz" pos="3612" userDrawn="1">
          <p15:clr>
            <a:srgbClr val="FBAE40"/>
          </p15:clr>
        </p15:guide>
        <p15:guide id="7" orient="horz" pos="3906" userDrawn="1">
          <p15:clr>
            <a:srgbClr val="FBAE40"/>
          </p15:clr>
        </p15:guide>
        <p15:guide id="8" orient="horz" pos="55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020A806-C730-4522-81DF-D4E9F9337559}"/>
              </a:ext>
            </a:extLst>
          </p:cNvPr>
          <p:cNvSpPr>
            <a:spLocks noGrp="1"/>
          </p:cNvSpPr>
          <p:nvPr>
            <p:ph type="title"/>
          </p:nvPr>
        </p:nvSpPr>
        <p:spPr>
          <a:xfrm>
            <a:off x="550863" y="784747"/>
            <a:ext cx="11090275" cy="655433"/>
          </a:xfrm>
        </p:spPr>
        <p:txBody>
          <a:bodyPr/>
          <a:lstStyle>
            <a:lvl1pPr>
              <a:defRPr/>
            </a:lvl1pPr>
          </a:lstStyle>
          <a:p>
            <a:r>
              <a:rPr lang="ar-SA" noProof="0"/>
              <a:t>Click to edit Master title style</a:t>
            </a:r>
          </a:p>
        </p:txBody>
      </p:sp>
    </p:spTree>
    <p:extLst>
      <p:ext uri="{BB962C8B-B14F-4D97-AF65-F5344CB8AC3E}">
        <p14:creationId xmlns:p14="http://schemas.microsoft.com/office/powerpoint/2010/main" val="1638680117"/>
      </p:ext>
    </p:extLst>
  </p:cSld>
  <p:clrMapOvr>
    <a:masterClrMapping/>
  </p:clrMapOvr>
  <p:extLst>
    <p:ext uri="{DCECCB84-F9BA-43D5-87BE-67443E8EF086}">
      <p15:sldGuideLst xmlns:p15="http://schemas.microsoft.com/office/powerpoint/2012/main">
        <p15:guide id="1" pos="347" userDrawn="1">
          <p15:clr>
            <a:srgbClr val="FBAE40"/>
          </p15:clr>
        </p15:guide>
        <p15:guide id="2" pos="7333" userDrawn="1">
          <p15:clr>
            <a:srgbClr val="FBAE40"/>
          </p15:clr>
        </p15:guide>
        <p15:guide id="3" orient="horz" pos="550" userDrawn="1">
          <p15:clr>
            <a:srgbClr val="FBAE40"/>
          </p15:clr>
        </p15:guide>
        <p15:guide id="4" orient="horz" pos="36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228160-906F-4777-9083-91F61949AC60}"/>
              </a:ext>
            </a:extLst>
          </p:cNvPr>
          <p:cNvSpPr>
            <a:spLocks noGrp="1"/>
          </p:cNvSpPr>
          <p:nvPr>
            <p:ph type="title"/>
          </p:nvPr>
        </p:nvSpPr>
        <p:spPr>
          <a:xfrm>
            <a:off x="550862" y="784747"/>
            <a:ext cx="11090275" cy="1325563"/>
          </a:xfrm>
          <a:prstGeom prst="rect">
            <a:avLst/>
          </a:prstGeom>
        </p:spPr>
        <p:txBody>
          <a:bodyPr vert="horz" lIns="0" tIns="0" rIns="0" bIns="0" rtlCol="0" anchor="b" anchorCtr="0">
            <a:noAutofit/>
          </a:bodyPr>
          <a:lstStyle/>
          <a:p>
            <a:r>
              <a:rPr lang="ar-SA" noProof="0"/>
              <a:t>Click to edit </a:t>
            </a:r>
            <a:br>
              <a:rPr lang="ar-SA" noProof="0"/>
            </a:br>
            <a:r>
              <a:rPr lang="ar-SA" noProof="0"/>
              <a:t>Master title style</a:t>
            </a:r>
          </a:p>
        </p:txBody>
      </p:sp>
      <p:sp>
        <p:nvSpPr>
          <p:cNvPr id="3" name="Text Placeholder 2">
            <a:extLst>
              <a:ext uri="{FF2B5EF4-FFF2-40B4-BE49-F238E27FC236}">
                <a16:creationId xmlns:a16="http://schemas.microsoft.com/office/drawing/2014/main" id="{D6D36AB5-E8DF-47EC-99FB-F8CCD7AFBD40}"/>
              </a:ext>
            </a:extLst>
          </p:cNvPr>
          <p:cNvSpPr>
            <a:spLocks noGrp="1"/>
          </p:cNvSpPr>
          <p:nvPr>
            <p:ph type="body" idx="1"/>
          </p:nvPr>
        </p:nvSpPr>
        <p:spPr>
          <a:xfrm>
            <a:off x="550863" y="2492375"/>
            <a:ext cx="11090274" cy="3241675"/>
          </a:xfrm>
          <a:prstGeom prst="rect">
            <a:avLst/>
          </a:prstGeom>
        </p:spPr>
        <p:txBody>
          <a:bodyPr vert="horz" lIns="0" tIns="0" rIns="0" bIns="0" rtlCol="0" anchor="t" anchorCtr="0">
            <a:noAutofit/>
          </a:bodyPr>
          <a:lstStyle/>
          <a:p>
            <a:pPr lvl="0"/>
            <a:r>
              <a:rPr lang="ar-SA" noProof="0"/>
              <a:t>Click to edit Master text styles</a:t>
            </a:r>
          </a:p>
          <a:p>
            <a:pPr lvl="1"/>
            <a:r>
              <a:rPr lang="ar-SA" noProof="0"/>
              <a:t>Second level</a:t>
            </a:r>
          </a:p>
          <a:p>
            <a:pPr lvl="2"/>
            <a:r>
              <a:rPr lang="ar-SA" noProof="0"/>
              <a:t>Third level</a:t>
            </a:r>
          </a:p>
          <a:p>
            <a:pPr lvl="3"/>
            <a:r>
              <a:rPr lang="ar-SA" noProof="0"/>
              <a:t>Fourth level</a:t>
            </a:r>
          </a:p>
          <a:p>
            <a:pPr lvl="4"/>
            <a:r>
              <a:rPr lang="ar-SA" noProof="0"/>
              <a:t>Fifth level</a:t>
            </a:r>
          </a:p>
          <a:p>
            <a:pPr lvl="5"/>
            <a:r>
              <a:rPr lang="ar-SA" noProof="0"/>
              <a:t>Sixth level</a:t>
            </a:r>
          </a:p>
          <a:p>
            <a:pPr lvl="6"/>
            <a:r>
              <a:rPr lang="ar-SA" noProof="0"/>
              <a:t>Seventh level</a:t>
            </a:r>
          </a:p>
          <a:p>
            <a:pPr lvl="7"/>
            <a:r>
              <a:rPr lang="ar-SA" noProof="0"/>
              <a:t>Eighth level</a:t>
            </a:r>
          </a:p>
          <a:p>
            <a:pPr lvl="8"/>
            <a:r>
              <a:rPr lang="ar-SA" noProof="0"/>
              <a:t>Nineth level</a:t>
            </a:r>
          </a:p>
        </p:txBody>
      </p:sp>
    </p:spTree>
    <p:extLst>
      <p:ext uri="{BB962C8B-B14F-4D97-AF65-F5344CB8AC3E}">
        <p14:creationId xmlns:p14="http://schemas.microsoft.com/office/powerpoint/2010/main" val="3506810684"/>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9" r:id="rId3"/>
    <p:sldLayoutId id="2147483656" r:id="rId4"/>
    <p:sldLayoutId id="2147483657" r:id="rId5"/>
    <p:sldLayoutId id="2147483652" r:id="rId6"/>
    <p:sldLayoutId id="2147483660" r:id="rId7"/>
    <p:sldLayoutId id="2147483658" r:id="rId8"/>
    <p:sldLayoutId id="2147483654" r:id="rId9"/>
  </p:sldLayoutIdLst>
  <p:txStyles>
    <p:titleStyle>
      <a:lvl1pPr algn="r" defTabSz="914400" rtl="0" eaLnBrk="1" latinLnBrk="0" hangingPunct="1">
        <a:lnSpc>
          <a:spcPct val="90000"/>
        </a:lnSpc>
        <a:spcBef>
          <a:spcPct val="0"/>
        </a:spcBef>
        <a:buNone/>
        <a:defRPr sz="4800" b="1" i="0" kern="1200">
          <a:solidFill>
            <a:schemeClr val="accent1"/>
          </a:solidFill>
          <a:latin typeface="+mj-lt"/>
          <a:ea typeface="+mj-ea"/>
          <a:cs typeface="Al Bayan" pitchFamily="2" charset="-78"/>
        </a:defRPr>
      </a:lvl1pPr>
    </p:titleStyle>
    <p:bodyStyle>
      <a:lvl1pPr marL="0" indent="0" algn="r" defTabSz="914400" rtl="0" eaLnBrk="1" latinLnBrk="0" hangingPunct="1">
        <a:lnSpc>
          <a:spcPct val="90000"/>
        </a:lnSpc>
        <a:spcBef>
          <a:spcPts val="800"/>
        </a:spcBef>
        <a:spcAft>
          <a:spcPts val="800"/>
        </a:spcAft>
        <a:buFont typeface="Arial" panose="020B0604020202020204" pitchFamily="34" charset="0"/>
        <a:buNone/>
        <a:defRPr sz="2400" b="1" kern="1200">
          <a:solidFill>
            <a:schemeClr val="tx1"/>
          </a:solidFill>
          <a:latin typeface="+mn-lt"/>
          <a:ea typeface="+mn-ea"/>
          <a:cs typeface="+mn-cs"/>
        </a:defRPr>
      </a:lvl1pPr>
      <a:lvl2pPr marL="342000" indent="-342000" algn="r" defTabSz="914400" rtl="0" eaLnBrk="1" latinLnBrk="0" hangingPunct="1">
        <a:lnSpc>
          <a:spcPct val="90000"/>
        </a:lnSpc>
        <a:spcBef>
          <a:spcPts val="0"/>
        </a:spcBef>
        <a:spcAft>
          <a:spcPts val="800"/>
        </a:spcAft>
        <a:buFont typeface="Arial" panose="020B0604020202020204" pitchFamily="34" charset="0"/>
        <a:buChar char="•"/>
        <a:defRPr sz="2400" kern="1200">
          <a:solidFill>
            <a:schemeClr val="tx1"/>
          </a:solidFill>
          <a:latin typeface="+mn-lt"/>
          <a:ea typeface="+mn-ea"/>
          <a:cs typeface="+mn-cs"/>
        </a:defRPr>
      </a:lvl2pPr>
      <a:lvl3pPr marL="756000" indent="-270000" algn="r"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3pPr>
      <a:lvl4pPr marL="756000" indent="-270000" algn="r"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4pPr>
      <a:lvl5pPr marL="756000" indent="-270000" algn="r"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5pPr>
      <a:lvl6pPr marL="756000" indent="-270000" algn="r"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6pPr>
      <a:lvl7pPr marL="756000" indent="-270000" algn="r"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7pPr>
      <a:lvl8pPr marL="756000" indent="-270000" algn="r"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8pPr>
      <a:lvl9pPr marL="756000" indent="-270000" algn="r"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icrc.org/en/publication/4311-guidelines-mental-health-and-psychosocial-support"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hyperlink" Target="https://pscentre.org/movement-resource-room-mhpss-policy-and-resolution/" TargetMode="External"/><Relationship Id="rId4" Type="http://schemas.openxmlformats.org/officeDocument/2006/relationships/hyperlink" Target="https://pscentre.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youtu.be/FDKnxU7BkG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pscentre.org/movement-resource-room-mhpss-policy-and-resolution/"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jV8Sc552g1Q"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youtu.be/D21DAufSYf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17EE-0415-42F1-8A37-8F6373535717}"/>
              </a:ext>
            </a:extLst>
          </p:cNvPr>
          <p:cNvSpPr>
            <a:spLocks noGrp="1"/>
          </p:cNvSpPr>
          <p:nvPr>
            <p:ph type="title"/>
          </p:nvPr>
        </p:nvSpPr>
        <p:spPr>
          <a:xfrm>
            <a:off x="550863" y="1511256"/>
            <a:ext cx="4035652" cy="1325563"/>
          </a:xfrm>
        </p:spPr>
        <p:txBody>
          <a:bodyPr/>
          <a:lstStyle/>
          <a:p>
            <a:pPr algn="r" rtl="1"/>
            <a:r>
              <a:rPr lang="da-DK" dirty="0" err="1"/>
              <a:t>أمور</a:t>
            </a:r>
            <a:r>
              <a:rPr lang="da-DK" dirty="0"/>
              <a:t> </a:t>
            </a:r>
            <a:r>
              <a:rPr lang="da-DK" dirty="0" err="1"/>
              <a:t>متعلقة</a:t>
            </a:r>
            <a:r>
              <a:rPr lang="da-DK" dirty="0"/>
              <a:t> </a:t>
            </a:r>
            <a:r>
              <a:rPr lang="da-DK" dirty="0" err="1"/>
              <a:t>بالصحة</a:t>
            </a:r>
            <a:r>
              <a:rPr lang="da-DK" dirty="0"/>
              <a:t> </a:t>
            </a:r>
            <a:r>
              <a:rPr lang="da-DK" dirty="0" err="1"/>
              <a:t>النفسية</a:t>
            </a:r>
            <a:endParaRPr lang="en-SE" dirty="0"/>
          </a:p>
        </p:txBody>
      </p:sp>
      <p:sp>
        <p:nvSpPr>
          <p:cNvPr id="3" name="Text Placeholder 2">
            <a:extLst>
              <a:ext uri="{FF2B5EF4-FFF2-40B4-BE49-F238E27FC236}">
                <a16:creationId xmlns:a16="http://schemas.microsoft.com/office/drawing/2014/main" id="{DF10B6CD-0093-40D3-BD20-BEC0BC4FAA05}"/>
              </a:ext>
            </a:extLst>
          </p:cNvPr>
          <p:cNvSpPr>
            <a:spLocks noGrp="1"/>
          </p:cNvSpPr>
          <p:nvPr>
            <p:ph type="body" sz="quarter" idx="10"/>
          </p:nvPr>
        </p:nvSpPr>
        <p:spPr>
          <a:xfrm>
            <a:off x="550862" y="3350997"/>
            <a:ext cx="4035652" cy="2383054"/>
          </a:xfrm>
        </p:spPr>
        <p:txBody>
          <a:bodyPr/>
          <a:lstStyle/>
          <a:p>
            <a:pPr marL="342900" lvl="0" indent="-342900" algn="r" rtl="1">
              <a:buFont typeface="Arial" panose="020B0604020202020204" pitchFamily="34" charset="0"/>
              <a:buChar char="•"/>
            </a:pPr>
            <a:r>
              <a:rPr lang="da-DK" dirty="0" err="1"/>
              <a:t>العنوان</a:t>
            </a:r>
            <a:r>
              <a:rPr lang="da-DK" dirty="0"/>
              <a:t> </a:t>
            </a:r>
            <a:r>
              <a:rPr lang="da-DK" dirty="0" err="1"/>
              <a:t>الفرعي</a:t>
            </a:r>
            <a:r>
              <a:rPr lang="da-DK" dirty="0"/>
              <a:t> </a:t>
            </a:r>
            <a:r>
              <a:rPr lang="da-DK" dirty="0" err="1"/>
              <a:t>المفضل</a:t>
            </a:r>
            <a:r>
              <a:rPr lang="da-DK" dirty="0"/>
              <a:t> </a:t>
            </a:r>
            <a:r>
              <a:rPr lang="da-DK" dirty="0" err="1"/>
              <a:t>لديك</a:t>
            </a:r>
            <a:endParaRPr lang="en-SE" dirty="0"/>
          </a:p>
          <a:p>
            <a:pPr marL="342900" lvl="0" indent="-342900" algn="r" rtl="1">
              <a:buFont typeface="Arial" panose="020B0604020202020204" pitchFamily="34" charset="0"/>
              <a:buChar char="•"/>
            </a:pPr>
            <a:r>
              <a:rPr lang="ar-SA" dirty="0"/>
              <a:t>اسم جمعيتك الوطنية</a:t>
            </a:r>
            <a:endParaRPr lang="en-SE" dirty="0"/>
          </a:p>
          <a:p>
            <a:pPr marL="342900" lvl="0" indent="-342900" algn="r" rtl="1">
              <a:buFont typeface="Arial" panose="020B0604020202020204" pitchFamily="34" charset="0"/>
              <a:buChar char="•"/>
            </a:pPr>
            <a:r>
              <a:rPr lang="da-DK" dirty="0" err="1"/>
              <a:t>شعار</a:t>
            </a:r>
            <a:r>
              <a:rPr lang="da-DK" dirty="0"/>
              <a:t> </a:t>
            </a:r>
            <a:r>
              <a:rPr lang="ar-SA" dirty="0"/>
              <a:t>جمعيتك الوطنية</a:t>
            </a:r>
            <a:endParaRPr lang="en-SE" dirty="0"/>
          </a:p>
          <a:p>
            <a:pPr marL="342900" lvl="0" indent="-342900" algn="r" rtl="1">
              <a:buFont typeface="Arial" panose="020B0604020202020204" pitchFamily="34" charset="0"/>
              <a:buChar char="•"/>
            </a:pPr>
            <a:r>
              <a:rPr lang="da-DK" dirty="0" err="1"/>
              <a:t>أو</a:t>
            </a:r>
            <a:r>
              <a:rPr lang="da-DK" dirty="0"/>
              <a:t> </a:t>
            </a:r>
            <a:r>
              <a:rPr lang="ar-YE" dirty="0"/>
              <a:t>أي </a:t>
            </a:r>
            <a:r>
              <a:rPr lang="da-DK" dirty="0" err="1"/>
              <a:t>معلومات</a:t>
            </a:r>
            <a:r>
              <a:rPr lang="da-DK" dirty="0"/>
              <a:t> </a:t>
            </a:r>
            <a:r>
              <a:rPr lang="da-DK" dirty="0" err="1"/>
              <a:t>أخرى</a:t>
            </a:r>
            <a:r>
              <a:rPr lang="da-DK" dirty="0"/>
              <a:t> </a:t>
            </a:r>
            <a:r>
              <a:rPr lang="da-DK" dirty="0" err="1"/>
              <a:t>ذات</a:t>
            </a:r>
            <a:r>
              <a:rPr lang="da-DK" dirty="0"/>
              <a:t> </a:t>
            </a:r>
            <a:r>
              <a:rPr lang="da-DK" dirty="0" err="1"/>
              <a:t>صلة</a:t>
            </a:r>
            <a:endParaRPr lang="en-SE" dirty="0"/>
          </a:p>
        </p:txBody>
      </p:sp>
      <p:pic>
        <p:nvPicPr>
          <p:cNvPr id="8" name="Picture Placeholder 7" descr="Two women smile while talking supportively to each other">
            <a:extLst>
              <a:ext uri="{FF2B5EF4-FFF2-40B4-BE49-F238E27FC236}">
                <a16:creationId xmlns:a16="http://schemas.microsoft.com/office/drawing/2014/main" id="{9204BC1F-15AE-4B3B-B12D-E2DB2A6BA50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5" r="5"/>
          <a:stretch>
            <a:fillRect/>
          </a:stretch>
        </p:blipFill>
        <p:spPr/>
      </p:pic>
    </p:spTree>
    <p:extLst>
      <p:ext uri="{BB962C8B-B14F-4D97-AF65-F5344CB8AC3E}">
        <p14:creationId xmlns:p14="http://schemas.microsoft.com/office/powerpoint/2010/main" val="54434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rrow&#10;&#10;Description automatically generated with low confidence">
            <a:extLst>
              <a:ext uri="{FF2B5EF4-FFF2-40B4-BE49-F238E27FC236}">
                <a16:creationId xmlns:a16="http://schemas.microsoft.com/office/drawing/2014/main" id="{5AB95980-98A5-0746-BC59-FADA53349BEE}"/>
              </a:ext>
            </a:extLst>
          </p:cNvPr>
          <p:cNvPicPr>
            <a:picLocks noChangeAspect="1"/>
          </p:cNvPicPr>
          <p:nvPr/>
        </p:nvPicPr>
        <p:blipFill rotWithShape="1">
          <a:blip r:embed="rId3">
            <a:extLst>
              <a:ext uri="{28A0092B-C50C-407E-A947-70E740481C1C}">
                <a14:useLocalDpi xmlns:a14="http://schemas.microsoft.com/office/drawing/2010/main" val="0"/>
              </a:ext>
            </a:extLst>
          </a:blip>
          <a:srcRect l="44190" r="12693" b="1188"/>
          <a:stretch/>
        </p:blipFill>
        <p:spPr>
          <a:xfrm>
            <a:off x="0" y="1899179"/>
            <a:ext cx="2163776" cy="4958822"/>
          </a:xfrm>
          <a:prstGeom prst="rect">
            <a:avLst/>
          </a:prstGeom>
        </p:spPr>
      </p:pic>
      <p:sp>
        <p:nvSpPr>
          <p:cNvPr id="5" name="Triangle 6">
            <a:extLst>
              <a:ext uri="{FF2B5EF4-FFF2-40B4-BE49-F238E27FC236}">
                <a16:creationId xmlns:a16="http://schemas.microsoft.com/office/drawing/2014/main" id="{0F0624C5-9CA5-471D-B721-892D6B243407}"/>
              </a:ext>
            </a:extLst>
          </p:cNvPr>
          <p:cNvSpPr/>
          <p:nvPr/>
        </p:nvSpPr>
        <p:spPr>
          <a:xfrm rot="16200000">
            <a:off x="4531734" y="2825073"/>
            <a:ext cx="4919330" cy="248942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 Placeholder 1">
            <a:extLst>
              <a:ext uri="{FF2B5EF4-FFF2-40B4-BE49-F238E27FC236}">
                <a16:creationId xmlns:a16="http://schemas.microsoft.com/office/drawing/2014/main" id="{9C2138C0-7574-4C4F-8EB4-CC3AB2D9E7EA}"/>
              </a:ext>
            </a:extLst>
          </p:cNvPr>
          <p:cNvSpPr>
            <a:spLocks noGrp="1"/>
          </p:cNvSpPr>
          <p:nvPr>
            <p:ph type="body" sz="quarter" idx="10"/>
          </p:nvPr>
        </p:nvSpPr>
        <p:spPr>
          <a:xfrm>
            <a:off x="7248698" y="1372929"/>
            <a:ext cx="4392440" cy="4535486"/>
          </a:xfrm>
        </p:spPr>
        <p:txBody>
          <a:bodyPr/>
          <a:lstStyle/>
          <a:p>
            <a:pPr rtl="1"/>
            <a:r>
              <a:rPr lang="ar-AE" dirty="0"/>
              <a:t>مجالات العمل ذات الأولوية:</a:t>
            </a:r>
          </a:p>
          <a:p>
            <a:pPr marL="457200" indent="-457200" rtl="1">
              <a:buFont typeface="+mj-lt"/>
              <a:buAutoNum type="arabicPeriod"/>
            </a:pPr>
            <a:r>
              <a:rPr lang="ar-AE" sz="1800" b="0" dirty="0"/>
              <a:t>ضمان مستوى أساسي من الدعم النفسي </a:t>
            </a:r>
            <a:r>
              <a:rPr lang="ar-AE" sz="1600" b="0" dirty="0"/>
              <a:t>الاجتماعي ودمج الصحة النفسية والدعم النفسي الاجتماعي عبر مختلف القطاعات </a:t>
            </a:r>
          </a:p>
          <a:p>
            <a:pPr marL="457200" indent="-457200" rtl="1">
              <a:buFont typeface="+mj-lt"/>
              <a:buAutoNum type="arabicPeriod"/>
            </a:pPr>
            <a:r>
              <a:rPr lang="ar-AE" sz="1600" b="0" dirty="0"/>
              <a:t>تطوير نهج شمولي للصحة النفسية والدعم النفسي الاجتماعي بين أطراف الحركة، وبالتعاون مع الجهات الفاعلة الأخرى </a:t>
            </a:r>
          </a:p>
          <a:p>
            <a:pPr marL="457200" indent="-457200" rtl="1">
              <a:buFont typeface="+mj-lt"/>
              <a:buAutoNum type="arabicPeriod"/>
            </a:pPr>
            <a:r>
              <a:rPr lang="ar-AE" sz="1600" b="0" dirty="0"/>
              <a:t>الحرص على حماية الصحة النفسية والراحة النفسية الاجتماعية للموظفين والمتطوعين وتعزيزهما </a:t>
            </a:r>
          </a:p>
          <a:p>
            <a:pPr marL="457200" indent="-457200" rtl="1">
              <a:buFont typeface="+mj-lt"/>
              <a:buAutoNum type="arabicPeriod"/>
            </a:pPr>
            <a:r>
              <a:rPr lang="ar-AE" sz="1600" b="0" dirty="0"/>
              <a:t>البرهنة على أثر تدخلات الصحة النفسية والدعم النفسي الاجتماعي من خلال البحث والأدلة والمتابعة والتقييم </a:t>
            </a:r>
          </a:p>
          <a:p>
            <a:pPr marL="457200" indent="-457200" rtl="1">
              <a:buFont typeface="+mj-lt"/>
              <a:buAutoNum type="arabicPeriod"/>
            </a:pPr>
            <a:r>
              <a:rPr lang="ar-AE" sz="1600" b="0" dirty="0"/>
              <a:t>تعزيز حشد الموارد للصحة النفسية والدعم النفسي الاجتماعي ضمن الاستجابة الإنسانية </a:t>
            </a:r>
          </a:p>
          <a:p>
            <a:pPr marL="457200" indent="-457200" rtl="1">
              <a:buFont typeface="+mj-lt"/>
              <a:buAutoNum type="arabicPeriod"/>
            </a:pPr>
            <a:r>
              <a:rPr lang="ar-AE" sz="1600" b="0" dirty="0"/>
              <a:t>حشد الدعم السياسي للصحة النفسية والدعم النفسي الاجتماعي - الدبلوماسية الإنسانية والمناصرة </a:t>
            </a:r>
          </a:p>
          <a:p>
            <a:endParaRPr lang="en-GB" sz="1800" dirty="0"/>
          </a:p>
        </p:txBody>
      </p:sp>
      <p:sp>
        <p:nvSpPr>
          <p:cNvPr id="3" name="Text Placeholder 2">
            <a:extLst>
              <a:ext uri="{FF2B5EF4-FFF2-40B4-BE49-F238E27FC236}">
                <a16:creationId xmlns:a16="http://schemas.microsoft.com/office/drawing/2014/main" id="{890ED8D1-7A39-437E-B683-13319A31C8DF}"/>
              </a:ext>
            </a:extLst>
          </p:cNvPr>
          <p:cNvSpPr>
            <a:spLocks noGrp="1"/>
          </p:cNvSpPr>
          <p:nvPr>
            <p:ph type="body" sz="quarter" idx="11"/>
          </p:nvPr>
        </p:nvSpPr>
        <p:spPr>
          <a:xfrm>
            <a:off x="1905836" y="1372931"/>
            <a:ext cx="4828264" cy="5156519"/>
          </a:xfrm>
        </p:spPr>
        <p:txBody>
          <a:bodyPr/>
          <a:lstStyle/>
          <a:p>
            <a:pPr rtl="1"/>
            <a:r>
              <a:rPr lang="ar-AE" dirty="0"/>
              <a:t>وبحلول نهاية العام 2023، تكون النتائج المتوقعة: </a:t>
            </a:r>
          </a:p>
          <a:p>
            <a:pPr marL="228600" indent="-228600" rtl="1">
              <a:buFont typeface="+mj-lt"/>
              <a:buAutoNum type="arabicPeriod"/>
            </a:pPr>
            <a:r>
              <a:rPr lang="ar-AE" sz="1400" b="0" dirty="0"/>
              <a:t>إنشاء مستوى أساسي من الدعم النفسي والاجتماعي في الجمعيات الوطنية </a:t>
            </a:r>
            <a:r>
              <a:rPr lang="ar-AE" sz="1600" b="0" dirty="0"/>
              <a:t>والاتحاد الدولي لجمعيات</a:t>
            </a:r>
            <a:r>
              <a:rPr lang="sv-SE" sz="1600" b="0" dirty="0"/>
              <a:t> </a:t>
            </a:r>
            <a:r>
              <a:rPr lang="ar-AE" sz="1600" b="0" dirty="0"/>
              <a:t>الصليب الأحمر والهلال الأحمر واللجنة الدولية للصليب الأحمر، ودمج اعتبارات الصحة النفسية والدعم</a:t>
            </a:r>
            <a:r>
              <a:rPr lang="sv-SE" sz="1600" b="0"/>
              <a:t> </a:t>
            </a:r>
            <a:r>
              <a:rPr lang="ar-AE" sz="1600" b="0"/>
              <a:t>النفسي </a:t>
            </a:r>
            <a:r>
              <a:rPr lang="ar-AE" sz="1600" b="0" dirty="0"/>
              <a:t>الاجتماعي في الخدمات الإنسانية الرئيسة الأخرى.  </a:t>
            </a:r>
          </a:p>
          <a:p>
            <a:pPr marL="228600" indent="-228600" rtl="1">
              <a:buFont typeface="+mj-lt"/>
              <a:buAutoNum type="arabicPeriod"/>
            </a:pPr>
            <a:r>
              <a:rPr lang="ar-AE" sz="1600" b="0" dirty="0"/>
              <a:t>زيادة الوصول إلى خدمات ذات جودة للصحة النفسية والدعم النفسي الاجتماعي، عبر إطار</a:t>
            </a:r>
            <a:r>
              <a:rPr lang="sv-SE" sz="1600" b="0" dirty="0"/>
              <a:t> </a:t>
            </a:r>
            <a:r>
              <a:rPr lang="ar-AE" sz="1600" b="0" dirty="0"/>
              <a:t>عمل الحركة الخاص بالصحة النفسية والدعم النفسي الاجتماعي  في سياقات عمل مختارة.</a:t>
            </a:r>
          </a:p>
          <a:p>
            <a:pPr marL="228600" indent="-228600" rtl="1">
              <a:buFont typeface="+mj-lt"/>
              <a:buAutoNum type="arabicPeriod"/>
            </a:pPr>
            <a:r>
              <a:rPr lang="ar-AE" sz="1600" b="0" dirty="0"/>
              <a:t>إيجاد بيئة عمل داعمة وحاضنة، والعمل على استدامتها عبر الحركة. </a:t>
            </a:r>
          </a:p>
          <a:p>
            <a:pPr marL="228600" indent="-228600" rtl="1">
              <a:buFont typeface="+mj-lt"/>
              <a:buAutoNum type="arabicPeriod"/>
            </a:pPr>
            <a:r>
              <a:rPr lang="ar-AE" sz="1600" b="0" dirty="0"/>
              <a:t>توثيق أثر تدخلات الصحة النفسية والدعم النفسي الاجتماعي، والأساليب المبتكرة على نطاق أوسع.</a:t>
            </a:r>
          </a:p>
          <a:p>
            <a:pPr marL="228600" indent="-228600" rtl="1">
              <a:buFont typeface="+mj-lt"/>
              <a:buAutoNum type="arabicPeriod"/>
            </a:pPr>
            <a:r>
              <a:rPr lang="ar-AE" sz="1600" b="0" dirty="0"/>
              <a:t>زيادة الموارد المالية للحركة فيما يتعلق بالصحة النفسية والدعم النفسي الاجتماعي، بما يتماشى مع أهداف التمويل المحددة في استراتيجية حشد موارد الحركة من أجل الصحة النفسية والدعم النفسي الاجتماعي </a:t>
            </a:r>
          </a:p>
          <a:p>
            <a:pPr marL="228600" indent="-228600" rtl="1">
              <a:buFont typeface="+mj-lt"/>
              <a:buAutoNum type="arabicPeriod"/>
            </a:pPr>
            <a:r>
              <a:rPr lang="ar-AE" sz="1600" b="0" dirty="0"/>
              <a:t>إدخال الالتزامات المنصوص عليها في القرار رقم 2 ضمن السياسات الوطنية والدولية وأطر ا</a:t>
            </a:r>
            <a:r>
              <a:rPr lang="ar-AE" sz="1400" b="0" dirty="0"/>
              <a:t>لعمل القانونية.</a:t>
            </a:r>
          </a:p>
        </p:txBody>
      </p:sp>
      <p:sp>
        <p:nvSpPr>
          <p:cNvPr id="4" name="Title 3">
            <a:extLst>
              <a:ext uri="{FF2B5EF4-FFF2-40B4-BE49-F238E27FC236}">
                <a16:creationId xmlns:a16="http://schemas.microsoft.com/office/drawing/2014/main" id="{0E7B7976-0A7E-4F1A-91DF-83434E205EFE}"/>
              </a:ext>
            </a:extLst>
          </p:cNvPr>
          <p:cNvSpPr>
            <a:spLocks noGrp="1"/>
          </p:cNvSpPr>
          <p:nvPr>
            <p:ph type="title"/>
          </p:nvPr>
        </p:nvSpPr>
        <p:spPr>
          <a:xfrm>
            <a:off x="550863" y="601867"/>
            <a:ext cx="11090275" cy="655433"/>
          </a:xfrm>
        </p:spPr>
        <p:txBody>
          <a:bodyPr/>
          <a:lstStyle/>
          <a:p>
            <a:pPr rtl="1"/>
            <a:r>
              <a:rPr lang="da-DK" dirty="0" err="1"/>
              <a:t>خارطة</a:t>
            </a:r>
            <a:r>
              <a:rPr lang="da-DK" dirty="0"/>
              <a:t> </a:t>
            </a:r>
            <a:r>
              <a:rPr lang="da-DK" dirty="0" err="1"/>
              <a:t>طريق</a:t>
            </a:r>
            <a:r>
              <a:rPr lang="da-DK" dirty="0"/>
              <a:t> </a:t>
            </a:r>
            <a:r>
              <a:rPr lang="da-DK" dirty="0" err="1"/>
              <a:t>للتنفيذ</a:t>
            </a:r>
            <a:r>
              <a:rPr lang="da-DK" dirty="0"/>
              <a:t> 2020 - 2023</a:t>
            </a:r>
            <a:endParaRPr lang="en-SE" dirty="0"/>
          </a:p>
        </p:txBody>
      </p:sp>
    </p:spTree>
    <p:extLst>
      <p:ext uri="{BB962C8B-B14F-4D97-AF65-F5344CB8AC3E}">
        <p14:creationId xmlns:p14="http://schemas.microsoft.com/office/powerpoint/2010/main" val="3383707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B0BCBF-6A6B-4736-B460-9AC5F2D55513}"/>
              </a:ext>
            </a:extLst>
          </p:cNvPr>
          <p:cNvSpPr>
            <a:spLocks noGrp="1"/>
          </p:cNvSpPr>
          <p:nvPr>
            <p:ph type="body" sz="quarter" idx="10"/>
          </p:nvPr>
        </p:nvSpPr>
        <p:spPr>
          <a:xfrm>
            <a:off x="550862" y="1844675"/>
            <a:ext cx="4860926" cy="3889375"/>
          </a:xfrm>
        </p:spPr>
        <p:txBody>
          <a:bodyPr/>
          <a:lstStyle/>
          <a:p>
            <a:pPr marL="342900" lvl="0" indent="-342900" rtl="1">
              <a:buFont typeface="Arial" panose="020B0604020202020204" pitchFamily="34" charset="0"/>
              <a:buChar char="•"/>
            </a:pPr>
            <a:r>
              <a:rPr lang="ar-SA" sz="2000" b="0" u="sng" dirty="0">
                <a:solidFill>
                  <a:schemeClr val="accent1"/>
                </a:solidFill>
                <a:hlinkClick r:id="rId3">
                  <a:extLst>
                    <a:ext uri="{A12FA001-AC4F-418D-AE19-62706E023703}">
                      <ahyp:hlinkClr xmlns:ahyp="http://schemas.microsoft.com/office/drawing/2018/hyperlinkcolor" val="tx"/>
                    </a:ext>
                  </a:extLst>
                </a:hlinkClick>
              </a:rPr>
              <a:t>إرشادات اللجنة الدولية للصليب الأحمر للصحة النفسية والدعم النفسي الاجتماعي</a:t>
            </a:r>
            <a:r>
              <a:rPr lang="da-DK" sz="2000" b="0" u="sng" dirty="0"/>
              <a:t> </a:t>
            </a:r>
            <a:r>
              <a:rPr lang="da-DK" sz="2000" b="0" dirty="0"/>
              <a:t> </a:t>
            </a:r>
            <a:r>
              <a:rPr lang="da-DK" sz="2000" b="0" dirty="0" err="1"/>
              <a:t>العربية</a:t>
            </a:r>
            <a:r>
              <a:rPr lang="da-DK" sz="2000" b="0" dirty="0"/>
              <a:t> </a:t>
            </a:r>
            <a:r>
              <a:rPr lang="da-DK" sz="2000" b="0" dirty="0" err="1"/>
              <a:t>والإنجليزية</a:t>
            </a:r>
            <a:r>
              <a:rPr lang="da-DK" sz="2000" b="0" dirty="0"/>
              <a:t> </a:t>
            </a:r>
            <a:r>
              <a:rPr lang="da-DK" sz="2000" b="0" dirty="0" err="1"/>
              <a:t>والفرنسية</a:t>
            </a:r>
            <a:r>
              <a:rPr lang="da-DK" sz="2000" b="0" dirty="0"/>
              <a:t> </a:t>
            </a:r>
            <a:r>
              <a:rPr lang="da-DK" sz="2000" b="0" dirty="0" err="1"/>
              <a:t>والبرتغالية</a:t>
            </a:r>
            <a:r>
              <a:rPr lang="da-DK" sz="2000" b="0" dirty="0"/>
              <a:t> </a:t>
            </a:r>
            <a:r>
              <a:rPr lang="da-DK" sz="2000" b="0" dirty="0" err="1"/>
              <a:t>والإسبانية</a:t>
            </a:r>
            <a:endParaRPr lang="en-SE" sz="2000" b="0" dirty="0"/>
          </a:p>
          <a:p>
            <a:pPr marL="342900" lvl="0" indent="-342900" rtl="1">
              <a:buFont typeface="Arial" panose="020B0604020202020204" pitchFamily="34" charset="0"/>
              <a:buChar char="•"/>
            </a:pPr>
            <a:r>
              <a:rPr lang="da-DK" sz="2000" b="0" dirty="0" err="1"/>
              <a:t>المركز</a:t>
            </a:r>
            <a:r>
              <a:rPr lang="da-DK" sz="2000" b="0" dirty="0"/>
              <a:t> </a:t>
            </a:r>
            <a:r>
              <a:rPr lang="da-DK" sz="2000" b="0" dirty="0" err="1"/>
              <a:t>المرجعي</a:t>
            </a:r>
            <a:r>
              <a:rPr lang="da-DK" sz="2000" b="0" dirty="0"/>
              <a:t> </a:t>
            </a:r>
            <a:r>
              <a:rPr lang="da-DK" sz="2000" b="0" dirty="0" err="1"/>
              <a:t>للدعم</a:t>
            </a:r>
            <a:r>
              <a:rPr lang="da-DK" sz="2000" b="0" dirty="0"/>
              <a:t> </a:t>
            </a:r>
            <a:r>
              <a:rPr lang="da-DK" sz="2000" b="0" dirty="0" err="1"/>
              <a:t>النفسي</a:t>
            </a:r>
            <a:r>
              <a:rPr lang="da-DK" sz="2000" b="0" dirty="0"/>
              <a:t> </a:t>
            </a:r>
            <a:r>
              <a:rPr lang="da-DK" sz="2000" b="0" dirty="0" err="1"/>
              <a:t>الاجتماعي</a:t>
            </a:r>
            <a:r>
              <a:rPr lang="da-DK" sz="2000" b="0" dirty="0"/>
              <a:t> </a:t>
            </a:r>
            <a:r>
              <a:rPr lang="da-DK" sz="2000" b="0" dirty="0" err="1"/>
              <a:t>التابع</a:t>
            </a:r>
            <a:r>
              <a:rPr lang="da-DK" sz="2000" b="0" dirty="0"/>
              <a:t> </a:t>
            </a:r>
            <a:r>
              <a:rPr lang="da-DK" sz="2000" b="0" dirty="0" err="1"/>
              <a:t>للاتحاد</a:t>
            </a:r>
            <a:r>
              <a:rPr lang="da-DK" sz="2000" b="0" dirty="0"/>
              <a:t> </a:t>
            </a:r>
            <a:r>
              <a:rPr lang="da-DK" sz="2000" b="0" dirty="0" err="1"/>
              <a:t>الدولي</a:t>
            </a:r>
            <a:r>
              <a:rPr lang="da-DK" sz="2000" b="0" dirty="0"/>
              <a:t> </a:t>
            </a:r>
            <a:r>
              <a:rPr lang="da-DK" sz="2000" b="0" dirty="0" err="1"/>
              <a:t>لجمعيات</a:t>
            </a:r>
            <a:r>
              <a:rPr lang="da-DK" sz="2000" b="0" dirty="0"/>
              <a:t> </a:t>
            </a:r>
            <a:r>
              <a:rPr lang="da-DK" sz="2000" b="0" dirty="0" err="1"/>
              <a:t>الصليب</a:t>
            </a:r>
            <a:r>
              <a:rPr lang="da-DK" sz="2000" b="0" dirty="0"/>
              <a:t> </a:t>
            </a:r>
            <a:r>
              <a:rPr lang="da-DK" sz="2000" b="0" dirty="0" err="1"/>
              <a:t>الأحمر</a:t>
            </a:r>
            <a:r>
              <a:rPr lang="da-DK" sz="2000" b="0" dirty="0"/>
              <a:t> </a:t>
            </a:r>
            <a:r>
              <a:rPr lang="da-DK" sz="2000" b="0" dirty="0" err="1"/>
              <a:t>والهلال</a:t>
            </a:r>
            <a:r>
              <a:rPr lang="da-DK" sz="2000" b="0" dirty="0"/>
              <a:t> </a:t>
            </a:r>
            <a:r>
              <a:rPr lang="da-DK" sz="2000" b="0" dirty="0" err="1"/>
              <a:t>الأحمر</a:t>
            </a:r>
            <a:r>
              <a:rPr lang="ar-YE" sz="2000" b="0" dirty="0"/>
              <a:t>،</a:t>
            </a:r>
            <a:br>
              <a:rPr lang="sv-SE" sz="2000" b="0" dirty="0"/>
            </a:br>
            <a:r>
              <a:rPr lang="sv-SE" sz="2000" b="0" dirty="0"/>
              <a:t> </a:t>
            </a:r>
            <a:r>
              <a:rPr lang="da-DK" sz="2000" b="0" dirty="0"/>
              <a:t>(PS Center) </a:t>
            </a:r>
            <a:r>
              <a:rPr lang="da-DK" sz="2000" b="0" dirty="0" err="1"/>
              <a:t>عبر</a:t>
            </a:r>
            <a:r>
              <a:rPr lang="da-DK" sz="2000" b="0" dirty="0"/>
              <a:t> </a:t>
            </a:r>
            <a:r>
              <a:rPr lang="da-DK" sz="2000" b="0" dirty="0" err="1"/>
              <a:t>الموقع</a:t>
            </a:r>
            <a:r>
              <a:rPr lang="da-DK" sz="2000" b="0" dirty="0"/>
              <a:t> </a:t>
            </a:r>
            <a:r>
              <a:rPr lang="da-DK" sz="2000" b="0" dirty="0" err="1"/>
              <a:t>الإلكتروني</a:t>
            </a:r>
            <a:r>
              <a:rPr lang="ar-SA" sz="2000" b="0" u="sng" dirty="0">
                <a:solidFill>
                  <a:srgbClr val="0563C1"/>
                </a:solidFill>
                <a:hlinkClick r:id="rId4">
                  <a:extLst>
                    <a:ext uri="{A12FA001-AC4F-418D-AE19-62706E023703}">
                      <ahyp:hlinkClr xmlns:ahyp="http://schemas.microsoft.com/office/drawing/2018/hyperlinkcolor" val="tx"/>
                    </a:ext>
                  </a:extLst>
                </a:hlinkClick>
              </a:rPr>
              <a:t> </a:t>
            </a:r>
            <a:r>
              <a:rPr lang="ar-SA" sz="2000" b="0" u="sng" dirty="0">
                <a:solidFill>
                  <a:schemeClr val="accent1"/>
                </a:solidFill>
                <a:hlinkClick r:id="rId4">
                  <a:extLst>
                    <a:ext uri="{A12FA001-AC4F-418D-AE19-62706E023703}">
                      <ahyp:hlinkClr xmlns:ahyp="http://schemas.microsoft.com/office/drawing/2018/hyperlinkcolor" val="tx"/>
                    </a:ext>
                  </a:extLst>
                </a:hlinkClick>
              </a:rPr>
              <a:t>pscentre.org </a:t>
            </a:r>
            <a:endParaRPr lang="en-SE" sz="2000" b="0" dirty="0">
              <a:solidFill>
                <a:schemeClr val="accent1"/>
              </a:solidFill>
            </a:endParaRPr>
          </a:p>
          <a:p>
            <a:pPr marL="342900" lvl="0" indent="-342900" rtl="1">
              <a:buFont typeface="Arial" panose="020B0604020202020204" pitchFamily="34" charset="0"/>
              <a:buChar char="•"/>
            </a:pPr>
            <a:r>
              <a:rPr lang="da-DK" sz="2000" b="0" dirty="0" err="1"/>
              <a:t>الموقع</a:t>
            </a:r>
            <a:r>
              <a:rPr lang="da-DK" sz="2000" b="0" dirty="0"/>
              <a:t> </a:t>
            </a:r>
            <a:r>
              <a:rPr lang="da-DK" sz="2000" b="0" dirty="0" err="1"/>
              <a:t>الإلكتروني</a:t>
            </a:r>
            <a:r>
              <a:rPr lang="da-DK" sz="2000" b="0" dirty="0"/>
              <a:t> </a:t>
            </a:r>
            <a:r>
              <a:rPr lang="da-DK" sz="2000" b="0" dirty="0" err="1"/>
              <a:t>للمركز</a:t>
            </a:r>
            <a:r>
              <a:rPr lang="da-DK" sz="2000" b="0" dirty="0"/>
              <a:t> </a:t>
            </a:r>
            <a:r>
              <a:rPr lang="da-DK" sz="2000" b="0" dirty="0" err="1"/>
              <a:t>المرجعي</a:t>
            </a:r>
            <a:r>
              <a:rPr lang="da-DK" sz="2000" b="0" dirty="0"/>
              <a:t> </a:t>
            </a:r>
            <a:r>
              <a:rPr lang="da-DK" sz="2000" b="0" dirty="0" err="1"/>
              <a:t>للدعم</a:t>
            </a:r>
            <a:r>
              <a:rPr lang="da-DK" sz="2000" b="0" dirty="0"/>
              <a:t> </a:t>
            </a:r>
            <a:r>
              <a:rPr lang="da-DK" sz="2000" b="0" dirty="0" err="1"/>
              <a:t>النفسي</a:t>
            </a:r>
            <a:r>
              <a:rPr lang="da-DK" sz="2000" b="0" dirty="0"/>
              <a:t> </a:t>
            </a:r>
            <a:r>
              <a:rPr lang="da-DK" sz="2000" b="0" dirty="0" err="1"/>
              <a:t>الاجتماعي</a:t>
            </a:r>
            <a:r>
              <a:rPr lang="da-DK" sz="2000" b="0" dirty="0"/>
              <a:t> </a:t>
            </a:r>
            <a:r>
              <a:rPr lang="da-DK" sz="2000" b="0" dirty="0" err="1"/>
              <a:t>التابع</a:t>
            </a:r>
            <a:r>
              <a:rPr lang="da-DK" sz="2000" b="0" dirty="0"/>
              <a:t> </a:t>
            </a:r>
            <a:r>
              <a:rPr lang="da-DK" sz="2000" b="0" dirty="0" err="1"/>
              <a:t>للاتحاد</a:t>
            </a:r>
            <a:r>
              <a:rPr lang="da-DK" sz="2000" b="0" dirty="0"/>
              <a:t> </a:t>
            </a:r>
            <a:r>
              <a:rPr lang="da-DK" sz="2000" b="0" dirty="0" err="1"/>
              <a:t>الدولي</a:t>
            </a:r>
            <a:r>
              <a:rPr lang="da-DK" sz="2000" b="0" dirty="0"/>
              <a:t> </a:t>
            </a:r>
            <a:r>
              <a:rPr lang="da-DK" sz="2000" b="0" dirty="0" err="1"/>
              <a:t>لجمعيات</a:t>
            </a:r>
            <a:r>
              <a:rPr lang="da-DK" sz="2000" b="0" dirty="0"/>
              <a:t> </a:t>
            </a:r>
            <a:r>
              <a:rPr lang="da-DK" sz="2000" b="0" dirty="0" err="1"/>
              <a:t>الصليب</a:t>
            </a:r>
            <a:r>
              <a:rPr lang="da-DK" sz="2000" b="0" dirty="0"/>
              <a:t> </a:t>
            </a:r>
            <a:r>
              <a:rPr lang="da-DK" sz="2000" b="0" dirty="0" err="1"/>
              <a:t>الأحمر</a:t>
            </a:r>
            <a:r>
              <a:rPr lang="da-DK" sz="2000" b="0" dirty="0"/>
              <a:t> </a:t>
            </a:r>
            <a:r>
              <a:rPr lang="da-DK" sz="2000" b="0" dirty="0" err="1"/>
              <a:t>والهلال</a:t>
            </a:r>
            <a:r>
              <a:rPr lang="da-DK" sz="2000" b="0" dirty="0"/>
              <a:t> </a:t>
            </a:r>
            <a:r>
              <a:rPr lang="da-DK" sz="2000" b="0" dirty="0" err="1"/>
              <a:t>الأحمر</a:t>
            </a:r>
            <a:r>
              <a:rPr lang="da-DK" sz="2000" b="0" dirty="0"/>
              <a:t> </a:t>
            </a:r>
            <a:r>
              <a:rPr lang="ar-SA" sz="2000" b="0" dirty="0"/>
              <a:t>.  </a:t>
            </a:r>
            <a:r>
              <a:rPr lang="da-DK" sz="2000" b="0" dirty="0" err="1"/>
              <a:t>ابحث</a:t>
            </a:r>
            <a:r>
              <a:rPr lang="da-DK" sz="2000" b="0" dirty="0"/>
              <a:t> </a:t>
            </a:r>
            <a:r>
              <a:rPr lang="da-DK" sz="2000" b="0" dirty="0" err="1">
                <a:solidFill>
                  <a:srgbClr val="0563C1"/>
                </a:solidFill>
                <a:hlinkClick r:id="rId5">
                  <a:extLst>
                    <a:ext uri="{A12FA001-AC4F-418D-AE19-62706E023703}">
                      <ahyp:hlinkClr xmlns:ahyp="http://schemas.microsoft.com/office/drawing/2018/hyperlinkcolor" val="tx"/>
                    </a:ext>
                  </a:extLst>
                </a:hlinkClick>
              </a:rPr>
              <a:t>عن</a:t>
            </a:r>
            <a:r>
              <a:rPr lang="ar-SA" sz="2000" b="0" u="sng" dirty="0">
                <a:solidFill>
                  <a:schemeClr val="accent1"/>
                </a:solidFill>
                <a:hlinkClick r:id="rId5">
                  <a:extLst>
                    <a:ext uri="{A12FA001-AC4F-418D-AE19-62706E023703}">
                      <ahyp:hlinkClr xmlns:ahyp="http://schemas.microsoft.com/office/drawing/2018/hyperlinkcolor" val="tx"/>
                    </a:ext>
                  </a:extLst>
                </a:hlinkClick>
              </a:rPr>
              <a:t>غرفة الموارد</a:t>
            </a:r>
            <a:r>
              <a:rPr lang="da-DK" sz="2000" b="0" dirty="0"/>
              <a:t>" </a:t>
            </a:r>
            <a:r>
              <a:rPr lang="da-DK" sz="2000" b="0" dirty="0" err="1"/>
              <a:t>على</a:t>
            </a:r>
            <a:r>
              <a:rPr lang="da-DK" sz="2000" b="0" dirty="0"/>
              <a:t> </a:t>
            </a:r>
            <a:r>
              <a:rPr lang="da-DK" sz="2000" b="0" dirty="0" err="1"/>
              <a:t>الموقع</a:t>
            </a:r>
            <a:r>
              <a:rPr lang="da-DK" sz="2000" b="0" dirty="0"/>
              <a:t> </a:t>
            </a:r>
            <a:r>
              <a:rPr lang="da-DK" sz="2000" b="0" dirty="0" err="1"/>
              <a:t>الإلكتروني</a:t>
            </a:r>
            <a:r>
              <a:rPr lang="da-DK" sz="2000" b="0" dirty="0"/>
              <a:t> </a:t>
            </a:r>
            <a:r>
              <a:rPr lang="da-DK" sz="2000" b="0" dirty="0" err="1"/>
              <a:t>للمركز</a:t>
            </a:r>
            <a:r>
              <a:rPr lang="da-DK" sz="2000" b="0" dirty="0"/>
              <a:t> </a:t>
            </a:r>
            <a:r>
              <a:rPr lang="da-DK" sz="2000" b="0" dirty="0" err="1"/>
              <a:t>المرجعي</a:t>
            </a:r>
            <a:r>
              <a:rPr lang="da-DK" sz="2000" b="0" dirty="0"/>
              <a:t> </a:t>
            </a:r>
            <a:r>
              <a:rPr lang="da-DK" sz="2000" b="0" dirty="0" err="1"/>
              <a:t>للدعم</a:t>
            </a:r>
            <a:r>
              <a:rPr lang="da-DK" sz="2000" b="0" dirty="0"/>
              <a:t> </a:t>
            </a:r>
            <a:r>
              <a:rPr lang="da-DK" sz="2000" b="0" dirty="0" err="1"/>
              <a:t>النفسي</a:t>
            </a:r>
            <a:r>
              <a:rPr lang="da-DK" sz="2000" b="0" dirty="0"/>
              <a:t> </a:t>
            </a:r>
            <a:r>
              <a:rPr lang="da-DK" sz="2000" b="0" dirty="0" err="1"/>
              <a:t>الاجتماعي</a:t>
            </a:r>
            <a:r>
              <a:rPr lang="da-DK" sz="2000" b="0" dirty="0"/>
              <a:t> </a:t>
            </a:r>
            <a:r>
              <a:rPr lang="da-DK" sz="2000" b="0" dirty="0" err="1"/>
              <a:t>التابع</a:t>
            </a:r>
            <a:r>
              <a:rPr lang="da-DK" sz="2000" b="0" dirty="0"/>
              <a:t> </a:t>
            </a:r>
            <a:r>
              <a:rPr lang="da-DK" sz="2000" b="0" dirty="0" err="1"/>
              <a:t>للاتحاد</a:t>
            </a:r>
            <a:r>
              <a:rPr lang="da-DK" sz="2000" b="0" dirty="0"/>
              <a:t> </a:t>
            </a:r>
            <a:r>
              <a:rPr lang="da-DK" sz="2000" b="0" dirty="0" err="1"/>
              <a:t>الدولي</a:t>
            </a:r>
            <a:r>
              <a:rPr lang="da-DK" sz="2000" b="0" dirty="0"/>
              <a:t> </a:t>
            </a:r>
            <a:r>
              <a:rPr lang="da-DK" sz="2000" b="0" dirty="0" err="1"/>
              <a:t>لجمعيات</a:t>
            </a:r>
            <a:r>
              <a:rPr lang="da-DK" sz="2000" b="0" dirty="0"/>
              <a:t> </a:t>
            </a:r>
            <a:r>
              <a:rPr lang="da-DK" sz="2000" b="0" dirty="0" err="1"/>
              <a:t>الصليب</a:t>
            </a:r>
            <a:r>
              <a:rPr lang="da-DK" sz="2000" b="0" dirty="0"/>
              <a:t> </a:t>
            </a:r>
            <a:r>
              <a:rPr lang="da-DK" sz="2000" b="0" dirty="0" err="1"/>
              <a:t>الأحمر</a:t>
            </a:r>
            <a:r>
              <a:rPr lang="da-DK" sz="2000" b="0" dirty="0"/>
              <a:t> </a:t>
            </a:r>
            <a:r>
              <a:rPr lang="da-DK" sz="2000" b="0" dirty="0" err="1"/>
              <a:t>والهلال</a:t>
            </a:r>
            <a:r>
              <a:rPr lang="da-DK" sz="2000" b="0" dirty="0"/>
              <a:t> </a:t>
            </a:r>
            <a:r>
              <a:rPr lang="da-DK" sz="2000" b="0" dirty="0" err="1"/>
              <a:t>الأحمر</a:t>
            </a:r>
            <a:r>
              <a:rPr lang="ar-SA" sz="2000" b="0" dirty="0"/>
              <a:t>"</a:t>
            </a:r>
            <a:endParaRPr lang="en-SE" sz="2000" b="0" dirty="0"/>
          </a:p>
        </p:txBody>
      </p:sp>
      <p:pic>
        <p:nvPicPr>
          <p:cNvPr id="15" name="Picture Placeholder 14" descr="A picture containing text, map, linedrawing&#10;&#10;Description automatically generated">
            <a:extLst>
              <a:ext uri="{FF2B5EF4-FFF2-40B4-BE49-F238E27FC236}">
                <a16:creationId xmlns:a16="http://schemas.microsoft.com/office/drawing/2014/main" id="{E8CBDA70-A0A3-4375-81AF-3DBFB22124FA}"/>
              </a:ext>
            </a:extLst>
          </p:cNvPr>
          <p:cNvPicPr>
            <a:picLocks noGrp="1" noChangeAspect="1"/>
          </p:cNvPicPr>
          <p:nvPr>
            <p:ph type="pic" sz="quarter" idx="11"/>
          </p:nvPr>
        </p:nvPicPr>
        <p:blipFill rotWithShape="1">
          <a:blip r:embed="rId6">
            <a:extLst>
              <a:ext uri="{28A0092B-C50C-407E-A947-70E740481C1C}">
                <a14:useLocalDpi xmlns:a14="http://schemas.microsoft.com/office/drawing/2010/main" val="0"/>
              </a:ext>
            </a:extLst>
          </a:blip>
          <a:srcRect l="577" t="343" r="39"/>
          <a:stretch/>
        </p:blipFill>
        <p:spPr>
          <a:xfrm>
            <a:off x="6563466" y="1329535"/>
            <a:ext cx="5628534" cy="4919653"/>
          </a:xfrm>
        </p:spPr>
      </p:pic>
      <p:sp>
        <p:nvSpPr>
          <p:cNvPr id="5" name="Title 4">
            <a:extLst>
              <a:ext uri="{FF2B5EF4-FFF2-40B4-BE49-F238E27FC236}">
                <a16:creationId xmlns:a16="http://schemas.microsoft.com/office/drawing/2014/main" id="{41E14A4F-EC3B-42E8-9F2F-95E43D415174}"/>
              </a:ext>
            </a:extLst>
          </p:cNvPr>
          <p:cNvSpPr>
            <a:spLocks noGrp="1"/>
          </p:cNvSpPr>
          <p:nvPr>
            <p:ph type="title"/>
          </p:nvPr>
        </p:nvSpPr>
        <p:spPr>
          <a:xfrm>
            <a:off x="550863" y="784747"/>
            <a:ext cx="4860925" cy="655433"/>
          </a:xfrm>
        </p:spPr>
        <p:txBody>
          <a:bodyPr/>
          <a:lstStyle/>
          <a:p>
            <a:pPr rtl="1"/>
            <a:r>
              <a:rPr lang="ar-SA" dirty="0"/>
              <a:t>المصادر</a:t>
            </a:r>
            <a:endParaRPr lang="en-SE" dirty="0"/>
          </a:p>
        </p:txBody>
      </p:sp>
    </p:spTree>
    <p:extLst>
      <p:ext uri="{BB962C8B-B14F-4D97-AF65-F5344CB8AC3E}">
        <p14:creationId xmlns:p14="http://schemas.microsoft.com/office/powerpoint/2010/main" val="2402665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D1DC-CFCD-46FA-8576-CBF3AB0D7BDB}"/>
              </a:ext>
            </a:extLst>
          </p:cNvPr>
          <p:cNvSpPr>
            <a:spLocks noGrp="1"/>
          </p:cNvSpPr>
          <p:nvPr>
            <p:ph type="title"/>
          </p:nvPr>
        </p:nvSpPr>
        <p:spPr>
          <a:xfrm>
            <a:off x="1127123" y="784747"/>
            <a:ext cx="4860925" cy="1325563"/>
          </a:xfrm>
        </p:spPr>
        <p:txBody>
          <a:bodyPr/>
          <a:lstStyle/>
          <a:p>
            <a:pPr algn="r" rtl="1"/>
            <a:r>
              <a:rPr lang="ar-SA" dirty="0"/>
              <a:t>لماذا الصحة  </a:t>
            </a:r>
            <a:r>
              <a:rPr lang="da-DK" dirty="0" err="1"/>
              <a:t>النفسية</a:t>
            </a:r>
            <a:r>
              <a:rPr lang="da-DK" dirty="0"/>
              <a:t> </a:t>
            </a:r>
            <a:r>
              <a:rPr lang="ar-SA" dirty="0"/>
              <a:t>ذات أهمية؟</a:t>
            </a:r>
            <a:endParaRPr lang="en-SE" dirty="0"/>
          </a:p>
        </p:txBody>
      </p:sp>
      <p:sp>
        <p:nvSpPr>
          <p:cNvPr id="3" name="Text Placeholder 2">
            <a:extLst>
              <a:ext uri="{FF2B5EF4-FFF2-40B4-BE49-F238E27FC236}">
                <a16:creationId xmlns:a16="http://schemas.microsoft.com/office/drawing/2014/main" id="{97C590BE-0DD1-400F-AF12-F5226B0A7149}"/>
              </a:ext>
            </a:extLst>
          </p:cNvPr>
          <p:cNvSpPr>
            <a:spLocks noGrp="1"/>
          </p:cNvSpPr>
          <p:nvPr>
            <p:ph type="body" sz="quarter" idx="10"/>
          </p:nvPr>
        </p:nvSpPr>
        <p:spPr>
          <a:xfrm>
            <a:off x="550862" y="2492375"/>
            <a:ext cx="5437188" cy="2790825"/>
          </a:xfrm>
        </p:spPr>
        <p:txBody>
          <a:bodyPr/>
          <a:lstStyle/>
          <a:p>
            <a:pPr lvl="0" rtl="1"/>
            <a:r>
              <a:rPr lang="da-DK" dirty="0" err="1"/>
              <a:t>احتياجات</a:t>
            </a:r>
            <a:r>
              <a:rPr lang="da-DK" dirty="0"/>
              <a:t> </a:t>
            </a:r>
            <a:r>
              <a:rPr lang="da-DK" dirty="0" err="1"/>
              <a:t>حقيقية</a:t>
            </a:r>
            <a:r>
              <a:rPr lang="da-DK" dirty="0"/>
              <a:t> </a:t>
            </a:r>
            <a:r>
              <a:rPr lang="da-DK" dirty="0" err="1"/>
              <a:t>وعاجلة</a:t>
            </a:r>
            <a:r>
              <a:rPr lang="da-DK" dirty="0"/>
              <a:t> </a:t>
            </a:r>
            <a:r>
              <a:rPr lang="da-DK" dirty="0" err="1"/>
              <a:t>ومهددة</a:t>
            </a:r>
            <a:r>
              <a:rPr lang="da-DK" dirty="0"/>
              <a:t> </a:t>
            </a:r>
            <a:r>
              <a:rPr lang="da-DK" dirty="0" err="1"/>
              <a:t>للحياة</a:t>
            </a:r>
            <a:endParaRPr lang="en-SE" dirty="0"/>
          </a:p>
          <a:p>
            <a:pPr lvl="0" rtl="1"/>
            <a:r>
              <a:rPr lang="da-DK" dirty="0" err="1"/>
              <a:t>سبب</a:t>
            </a:r>
            <a:r>
              <a:rPr lang="da-DK" dirty="0"/>
              <a:t> </a:t>
            </a:r>
            <a:r>
              <a:rPr lang="da-DK" dirty="0" err="1"/>
              <a:t>رئيس</a:t>
            </a:r>
            <a:r>
              <a:rPr lang="da-DK" dirty="0"/>
              <a:t> </a:t>
            </a:r>
            <a:r>
              <a:rPr lang="da-DK" dirty="0" err="1"/>
              <a:t>للإعاقة</a:t>
            </a:r>
            <a:r>
              <a:rPr lang="da-DK" dirty="0"/>
              <a:t> </a:t>
            </a:r>
            <a:r>
              <a:rPr lang="da-DK" dirty="0" err="1"/>
              <a:t>في</a:t>
            </a:r>
            <a:r>
              <a:rPr lang="da-DK" dirty="0"/>
              <a:t> </a:t>
            </a:r>
            <a:r>
              <a:rPr lang="da-DK" dirty="0" err="1"/>
              <a:t>جميع</a:t>
            </a:r>
            <a:r>
              <a:rPr lang="da-DK" dirty="0"/>
              <a:t> </a:t>
            </a:r>
            <a:r>
              <a:rPr lang="da-DK" dirty="0" err="1"/>
              <a:t>أنحاء</a:t>
            </a:r>
            <a:r>
              <a:rPr lang="da-DK" dirty="0"/>
              <a:t> </a:t>
            </a:r>
            <a:r>
              <a:rPr lang="da-DK" dirty="0" err="1"/>
              <a:t>العالم</a:t>
            </a:r>
            <a:endParaRPr lang="en-SE" dirty="0"/>
          </a:p>
          <a:p>
            <a:pPr lvl="0" rtl="1"/>
            <a:r>
              <a:rPr lang="da-DK" dirty="0"/>
              <a:t> 80بالمائة </a:t>
            </a:r>
            <a:r>
              <a:rPr lang="da-DK" dirty="0" err="1"/>
              <a:t>من</a:t>
            </a:r>
            <a:r>
              <a:rPr lang="da-DK" dirty="0"/>
              <a:t> </a:t>
            </a:r>
            <a:r>
              <a:rPr lang="da-DK" dirty="0" err="1"/>
              <a:t>المصابين</a:t>
            </a:r>
            <a:r>
              <a:rPr lang="da-DK" dirty="0"/>
              <a:t> </a:t>
            </a:r>
            <a:r>
              <a:rPr lang="da-DK" dirty="0" err="1"/>
              <a:t>بأمراض</a:t>
            </a:r>
            <a:r>
              <a:rPr lang="da-DK" dirty="0"/>
              <a:t> </a:t>
            </a:r>
            <a:r>
              <a:rPr lang="da-DK" dirty="0" err="1"/>
              <a:t>الصحة</a:t>
            </a:r>
            <a:r>
              <a:rPr lang="da-DK" dirty="0"/>
              <a:t> </a:t>
            </a:r>
            <a:r>
              <a:rPr lang="da-DK" dirty="0" err="1"/>
              <a:t>النفسية</a:t>
            </a:r>
            <a:r>
              <a:rPr lang="da-DK" dirty="0"/>
              <a:t> </a:t>
            </a:r>
            <a:r>
              <a:rPr lang="da-DK" dirty="0" err="1"/>
              <a:t>لا</a:t>
            </a:r>
            <a:r>
              <a:rPr lang="da-DK" dirty="0"/>
              <a:t> </a:t>
            </a:r>
            <a:r>
              <a:rPr lang="da-DK" dirty="0" err="1"/>
              <a:t>يحظون</a:t>
            </a:r>
            <a:r>
              <a:rPr lang="da-DK" dirty="0"/>
              <a:t> </a:t>
            </a:r>
            <a:r>
              <a:rPr lang="da-DK" dirty="0" err="1"/>
              <a:t>برعاية</a:t>
            </a:r>
            <a:r>
              <a:rPr lang="da-DK" dirty="0"/>
              <a:t> </a:t>
            </a:r>
            <a:r>
              <a:rPr lang="da-DK" dirty="0" err="1"/>
              <a:t>جيدة</a:t>
            </a:r>
            <a:r>
              <a:rPr lang="da-DK" dirty="0"/>
              <a:t> </a:t>
            </a:r>
            <a:r>
              <a:rPr lang="da-DK" dirty="0" err="1"/>
              <a:t>ميسورة</a:t>
            </a:r>
            <a:r>
              <a:rPr lang="da-DK" dirty="0"/>
              <a:t> </a:t>
            </a:r>
            <a:r>
              <a:rPr lang="da-DK" dirty="0" err="1"/>
              <a:t>التكلفة</a:t>
            </a:r>
            <a:endParaRPr lang="en-SE" dirty="0"/>
          </a:p>
          <a:p>
            <a:pPr lvl="0" rtl="1"/>
            <a:r>
              <a:rPr lang="da-DK" dirty="0" err="1"/>
              <a:t>تأثيرات</a:t>
            </a:r>
            <a:r>
              <a:rPr lang="da-DK" dirty="0"/>
              <a:t> </a:t>
            </a:r>
            <a:r>
              <a:rPr lang="da-DK" dirty="0" err="1"/>
              <a:t>بعيدة</a:t>
            </a:r>
            <a:r>
              <a:rPr lang="da-DK" dirty="0"/>
              <a:t> </a:t>
            </a:r>
            <a:r>
              <a:rPr lang="da-DK" dirty="0" err="1"/>
              <a:t>المدى</a:t>
            </a:r>
            <a:r>
              <a:rPr lang="da-DK" dirty="0"/>
              <a:t> </a:t>
            </a:r>
            <a:r>
              <a:rPr lang="da-DK" dirty="0" err="1"/>
              <a:t>وواسعة</a:t>
            </a:r>
            <a:r>
              <a:rPr lang="da-DK" dirty="0"/>
              <a:t> </a:t>
            </a:r>
            <a:r>
              <a:rPr lang="da-DK" dirty="0" err="1"/>
              <a:t>النطاق</a:t>
            </a:r>
            <a:endParaRPr lang="en-SE" dirty="0"/>
          </a:p>
          <a:p>
            <a:pPr lvl="0" rtl="1"/>
            <a:r>
              <a:rPr lang="ar-SA" dirty="0"/>
              <a:t>أثرها في </a:t>
            </a:r>
            <a:r>
              <a:rPr lang="da-DK" dirty="0" err="1"/>
              <a:t>الأفراد</a:t>
            </a:r>
            <a:r>
              <a:rPr lang="da-DK" dirty="0"/>
              <a:t> </a:t>
            </a:r>
            <a:r>
              <a:rPr lang="ar-SA" dirty="0"/>
              <a:t>والأسر والمجتمعات ككل.</a:t>
            </a:r>
            <a:endParaRPr lang="en-SE" dirty="0"/>
          </a:p>
        </p:txBody>
      </p:sp>
      <p:sp>
        <p:nvSpPr>
          <p:cNvPr id="4" name="Text Placeholder 3">
            <a:extLst>
              <a:ext uri="{FF2B5EF4-FFF2-40B4-BE49-F238E27FC236}">
                <a16:creationId xmlns:a16="http://schemas.microsoft.com/office/drawing/2014/main" id="{DD366BF7-9CC4-4E43-8E45-5B6235144294}"/>
              </a:ext>
            </a:extLst>
          </p:cNvPr>
          <p:cNvSpPr>
            <a:spLocks noGrp="1"/>
          </p:cNvSpPr>
          <p:nvPr>
            <p:ph type="body" sz="quarter" idx="12"/>
          </p:nvPr>
        </p:nvSpPr>
        <p:spPr/>
        <p:txBody>
          <a:bodyPr/>
          <a:lstStyle/>
          <a:p>
            <a:pPr algn="l"/>
            <a:r>
              <a:rPr lang="en-GB" dirty="0">
                <a:hlinkClick r:id="rId3">
                  <a:extLst>
                    <a:ext uri="{A12FA001-AC4F-418D-AE19-62706E023703}">
                      <ahyp:hlinkClr xmlns:ahyp="http://schemas.microsoft.com/office/drawing/2018/hyperlinkcolor" val="tx"/>
                    </a:ext>
                  </a:extLst>
                </a:hlinkClick>
              </a:rPr>
              <a:t>https://youtu.be/FDKnxU7BkG4</a:t>
            </a:r>
            <a:r>
              <a:rPr lang="en-GB" dirty="0"/>
              <a:t> </a:t>
            </a:r>
            <a:endParaRPr lang="da-DK" dirty="0"/>
          </a:p>
        </p:txBody>
      </p:sp>
      <p:pic>
        <p:nvPicPr>
          <p:cNvPr id="11" name="Picture Placeholder 10" descr="A female wearing a head covering and COVID mask kneels to talk to a child">
            <a:extLst>
              <a:ext uri="{FF2B5EF4-FFF2-40B4-BE49-F238E27FC236}">
                <a16:creationId xmlns:a16="http://schemas.microsoft.com/office/drawing/2014/main" id="{48B696BC-47EA-455A-908C-BDC36AA6A34F}"/>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914" r="1914"/>
          <a:stretch>
            <a:fillRect/>
          </a:stretch>
        </p:blipFill>
        <p:spPr>
          <a:xfrm>
            <a:off x="5988049" y="540590"/>
            <a:ext cx="6203951" cy="5854104"/>
          </a:xfrm>
        </p:spPr>
      </p:pic>
    </p:spTree>
    <p:extLst>
      <p:ext uri="{BB962C8B-B14F-4D97-AF65-F5344CB8AC3E}">
        <p14:creationId xmlns:p14="http://schemas.microsoft.com/office/powerpoint/2010/main" val="3759106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39AF-067C-434A-A03A-19E9863B509A}"/>
              </a:ext>
            </a:extLst>
          </p:cNvPr>
          <p:cNvSpPr>
            <a:spLocks noGrp="1"/>
          </p:cNvSpPr>
          <p:nvPr>
            <p:ph type="body" sz="quarter" idx="10"/>
          </p:nvPr>
        </p:nvSpPr>
        <p:spPr>
          <a:xfrm>
            <a:off x="550862" y="1844675"/>
            <a:ext cx="5437188" cy="3830411"/>
          </a:xfrm>
        </p:spPr>
        <p:txBody>
          <a:bodyPr/>
          <a:lstStyle/>
          <a:p>
            <a:pPr rtl="1"/>
            <a:r>
              <a:rPr lang="ar-SA" dirty="0">
                <a:solidFill>
                  <a:schemeClr val="accent1"/>
                </a:solidFill>
              </a:rPr>
              <a:t>سياسة</a:t>
            </a:r>
            <a:r>
              <a:rPr lang="ar-SA" dirty="0"/>
              <a:t> الحركة </a:t>
            </a:r>
          </a:p>
          <a:p>
            <a:pPr marL="0" lvl="1" indent="0">
              <a:buNone/>
            </a:pPr>
            <a:r>
              <a:rPr lang="ar-SA" dirty="0"/>
              <a:t>استجابة تتميز بمزيد من التناسق والشمولية والتكامل والملائمة </a:t>
            </a:r>
          </a:p>
          <a:p>
            <a:pPr marL="0" lvl="1" indent="0">
              <a:buNone/>
            </a:pPr>
            <a:r>
              <a:rPr lang="ar-SA" dirty="0"/>
              <a:t>ضمان الجودة وتقديم إرشادات عامة</a:t>
            </a:r>
          </a:p>
          <a:p>
            <a:pPr rtl="1"/>
            <a:endParaRPr lang="ar-SA" dirty="0"/>
          </a:p>
          <a:p>
            <a:pPr rtl="1"/>
            <a:r>
              <a:rPr lang="ar-SA" dirty="0">
                <a:solidFill>
                  <a:schemeClr val="accent1"/>
                </a:solidFill>
              </a:rPr>
              <a:t>قرار</a:t>
            </a:r>
            <a:r>
              <a:rPr lang="ar-SA" dirty="0"/>
              <a:t> مشترك بين الدول والحركة</a:t>
            </a:r>
          </a:p>
          <a:p>
            <a:pPr lvl="0" rtl="1"/>
            <a:r>
              <a:rPr lang="ar-SA" b="0" dirty="0"/>
              <a:t>تعزيز الاستجابة الجماعية</a:t>
            </a:r>
          </a:p>
          <a:p>
            <a:pPr lvl="0" rtl="1"/>
            <a:r>
              <a:rPr lang="ar-SA" b="0" dirty="0"/>
              <a:t>دعم الجهود المشتركة والمتسقة لسد الثغرات</a:t>
            </a:r>
          </a:p>
          <a:p>
            <a:endParaRPr lang="ar-SA" dirty="0"/>
          </a:p>
        </p:txBody>
      </p:sp>
      <p:sp>
        <p:nvSpPr>
          <p:cNvPr id="5" name="Title 4">
            <a:extLst>
              <a:ext uri="{FF2B5EF4-FFF2-40B4-BE49-F238E27FC236}">
                <a16:creationId xmlns:a16="http://schemas.microsoft.com/office/drawing/2014/main" id="{D3C40D0C-DA54-45C8-90B9-8963C5A03200}"/>
              </a:ext>
            </a:extLst>
          </p:cNvPr>
          <p:cNvSpPr>
            <a:spLocks noGrp="1"/>
          </p:cNvSpPr>
          <p:nvPr>
            <p:ph type="title"/>
          </p:nvPr>
        </p:nvSpPr>
        <p:spPr>
          <a:xfrm>
            <a:off x="550863" y="668633"/>
            <a:ext cx="11090275" cy="655433"/>
          </a:xfrm>
        </p:spPr>
        <p:txBody>
          <a:bodyPr/>
          <a:lstStyle/>
          <a:p>
            <a:pPr rtl="1"/>
            <a:r>
              <a:rPr lang="da-DK" sz="4000" dirty="0" err="1"/>
              <a:t>التزامات</a:t>
            </a:r>
            <a:r>
              <a:rPr lang="ar-SA" sz="4000" dirty="0"/>
              <a:t> الحركة فيما يتعلق بالصحة </a:t>
            </a:r>
            <a:r>
              <a:rPr lang="da-DK" sz="4000" dirty="0" err="1"/>
              <a:t>النفسية</a:t>
            </a:r>
            <a:r>
              <a:rPr lang="da-DK" sz="4000" dirty="0"/>
              <a:t> </a:t>
            </a:r>
            <a:r>
              <a:rPr lang="da-DK" sz="4000" dirty="0" err="1"/>
              <a:t>والدعم</a:t>
            </a:r>
            <a:r>
              <a:rPr lang="da-DK" sz="4000" dirty="0"/>
              <a:t> </a:t>
            </a:r>
            <a:r>
              <a:rPr lang="da-DK" sz="4000" dirty="0" err="1"/>
              <a:t>النفسي</a:t>
            </a:r>
            <a:r>
              <a:rPr lang="da-DK" sz="4000" dirty="0"/>
              <a:t> </a:t>
            </a:r>
            <a:r>
              <a:rPr lang="da-DK" sz="4000" dirty="0" err="1"/>
              <a:t>الاجتماعي</a:t>
            </a:r>
            <a:endParaRPr lang="en-SE" sz="4000" dirty="0"/>
          </a:p>
        </p:txBody>
      </p:sp>
      <p:pic>
        <p:nvPicPr>
          <p:cNvPr id="11" name="Picture Placeholder 10" descr="Four images of people around the world feeling alone in their houses">
            <a:extLst>
              <a:ext uri="{FF2B5EF4-FFF2-40B4-BE49-F238E27FC236}">
                <a16:creationId xmlns:a16="http://schemas.microsoft.com/office/drawing/2014/main" id="{5289E411-4FA9-4438-B817-B1DEEFFB991A}"/>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63" b="288"/>
          <a:stretch/>
        </p:blipFill>
        <p:spPr>
          <a:xfrm>
            <a:off x="6203952" y="1657350"/>
            <a:ext cx="5494337" cy="4641850"/>
          </a:xfrm>
        </p:spPr>
      </p:pic>
    </p:spTree>
    <p:extLst>
      <p:ext uri="{BB962C8B-B14F-4D97-AF65-F5344CB8AC3E}">
        <p14:creationId xmlns:p14="http://schemas.microsoft.com/office/powerpoint/2010/main" val="297663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FB43FB6-940A-154E-B56F-9368BFD9E894}"/>
              </a:ext>
            </a:extLst>
          </p:cNvPr>
          <p:cNvSpPr>
            <a:spLocks noGrp="1"/>
          </p:cNvSpPr>
          <p:nvPr>
            <p:ph type="title"/>
          </p:nvPr>
        </p:nvSpPr>
        <p:spPr/>
        <p:txBody>
          <a:bodyPr/>
          <a:lstStyle/>
          <a:p>
            <a:r>
              <a:rPr lang="da-DK" dirty="0" err="1"/>
              <a:t>القرار</a:t>
            </a:r>
            <a:endParaRPr lang="ar-SA" dirty="0"/>
          </a:p>
        </p:txBody>
      </p:sp>
      <p:sp>
        <p:nvSpPr>
          <p:cNvPr id="9" name="Text Placeholder 8">
            <a:extLst>
              <a:ext uri="{FF2B5EF4-FFF2-40B4-BE49-F238E27FC236}">
                <a16:creationId xmlns:a16="http://schemas.microsoft.com/office/drawing/2014/main" id="{3A4F0808-1ECA-A349-9EFC-B6B2B2F498DB}"/>
              </a:ext>
            </a:extLst>
          </p:cNvPr>
          <p:cNvSpPr>
            <a:spLocks noGrp="1"/>
          </p:cNvSpPr>
          <p:nvPr>
            <p:ph type="body" sz="quarter" idx="10"/>
          </p:nvPr>
        </p:nvSpPr>
        <p:spPr/>
        <p:txBody>
          <a:bodyPr/>
          <a:lstStyle/>
          <a:p>
            <a:pPr marL="342900" lvl="0" indent="-342900" rtl="1">
              <a:buFont typeface="Arial" panose="020B0604020202020204" pitchFamily="34" charset="0"/>
              <a:buChar char="•"/>
            </a:pPr>
            <a:r>
              <a:rPr lang="da-DK" b="0" dirty="0" err="1"/>
              <a:t>جميع</a:t>
            </a:r>
            <a:r>
              <a:rPr lang="da-DK" b="0" dirty="0"/>
              <a:t> </a:t>
            </a:r>
            <a:r>
              <a:rPr lang="da-DK" b="0" dirty="0" err="1"/>
              <a:t>الجمعيات</a:t>
            </a:r>
            <a:r>
              <a:rPr lang="da-DK" b="0" dirty="0"/>
              <a:t> </a:t>
            </a:r>
            <a:r>
              <a:rPr lang="da-DK" b="0" dirty="0" err="1"/>
              <a:t>الوطنية</a:t>
            </a:r>
            <a:r>
              <a:rPr lang="da-DK" b="0" dirty="0"/>
              <a:t> </a:t>
            </a:r>
            <a:r>
              <a:rPr lang="da-DK" b="0" dirty="0" err="1"/>
              <a:t>والاتحاد</a:t>
            </a:r>
            <a:r>
              <a:rPr lang="da-DK" b="0" dirty="0"/>
              <a:t> </a:t>
            </a:r>
            <a:r>
              <a:rPr lang="da-DK" b="0" dirty="0" err="1"/>
              <a:t>الدولي</a:t>
            </a:r>
            <a:r>
              <a:rPr lang="da-DK" b="0" dirty="0"/>
              <a:t> </a:t>
            </a:r>
            <a:r>
              <a:rPr lang="da-DK" b="0" dirty="0" err="1"/>
              <a:t>لجمعيات</a:t>
            </a:r>
            <a:r>
              <a:rPr lang="da-DK" b="0" dirty="0"/>
              <a:t> </a:t>
            </a:r>
            <a:r>
              <a:rPr lang="da-DK" b="0" dirty="0" err="1"/>
              <a:t>الصليب</a:t>
            </a:r>
            <a:r>
              <a:rPr lang="da-DK" b="0" dirty="0"/>
              <a:t> </a:t>
            </a:r>
            <a:r>
              <a:rPr lang="da-DK" b="0" dirty="0" err="1"/>
              <a:t>الأحمر</a:t>
            </a:r>
            <a:r>
              <a:rPr lang="da-DK" b="0" dirty="0"/>
              <a:t> </a:t>
            </a:r>
            <a:r>
              <a:rPr lang="da-DK" b="0" dirty="0" err="1"/>
              <a:t>والهلال</a:t>
            </a:r>
            <a:r>
              <a:rPr lang="da-DK" b="0" dirty="0"/>
              <a:t> </a:t>
            </a:r>
            <a:r>
              <a:rPr lang="da-DK" b="0" dirty="0" err="1"/>
              <a:t>الأحمر</a:t>
            </a:r>
            <a:r>
              <a:rPr lang="da-DK" b="0" dirty="0"/>
              <a:t> </a:t>
            </a:r>
            <a:r>
              <a:rPr lang="da-DK" b="0" dirty="0" err="1"/>
              <a:t>واللجنة</a:t>
            </a:r>
            <a:r>
              <a:rPr lang="da-DK" b="0" dirty="0"/>
              <a:t> </a:t>
            </a:r>
            <a:r>
              <a:rPr lang="da-DK" b="0" dirty="0" err="1"/>
              <a:t>الدولية</a:t>
            </a:r>
            <a:r>
              <a:rPr lang="da-DK" b="0" dirty="0"/>
              <a:t> </a:t>
            </a:r>
            <a:r>
              <a:rPr lang="da-DK" b="0" dirty="0" err="1"/>
              <a:t>للصليب</a:t>
            </a:r>
            <a:r>
              <a:rPr lang="da-DK" b="0" dirty="0"/>
              <a:t>  </a:t>
            </a:r>
            <a:r>
              <a:rPr lang="ar-SA" b="0" dirty="0"/>
              <a:t>الأحمر  </a:t>
            </a:r>
            <a:r>
              <a:rPr lang="da-DK" b="0" dirty="0" err="1"/>
              <a:t>والدول</a:t>
            </a:r>
            <a:endParaRPr lang="en-SE" b="0" dirty="0"/>
          </a:p>
          <a:p>
            <a:pPr marL="342900" lvl="0" indent="-342900" rtl="1">
              <a:buFont typeface="Arial" panose="020B0604020202020204" pitchFamily="34" charset="0"/>
              <a:buChar char="•"/>
            </a:pPr>
            <a:r>
              <a:rPr lang="da-DK" b="0" dirty="0" err="1"/>
              <a:t>النزاعات</a:t>
            </a:r>
            <a:r>
              <a:rPr lang="da-DK" b="0" dirty="0"/>
              <a:t> </a:t>
            </a:r>
            <a:r>
              <a:rPr lang="da-DK" b="0" dirty="0" err="1"/>
              <a:t>المسلحة</a:t>
            </a:r>
            <a:r>
              <a:rPr lang="da-DK" b="0" dirty="0"/>
              <a:t> </a:t>
            </a:r>
            <a:r>
              <a:rPr lang="da-DK" b="0" dirty="0" err="1"/>
              <a:t>والكوارث</a:t>
            </a:r>
            <a:r>
              <a:rPr lang="da-DK" b="0" dirty="0"/>
              <a:t> </a:t>
            </a:r>
            <a:r>
              <a:rPr lang="da-DK" b="0" dirty="0" err="1"/>
              <a:t>الطبيعية</a:t>
            </a:r>
            <a:r>
              <a:rPr lang="da-DK" b="0" dirty="0"/>
              <a:t> </a:t>
            </a:r>
            <a:r>
              <a:rPr lang="da-DK" b="0" dirty="0" err="1"/>
              <a:t>وغيرها</a:t>
            </a:r>
            <a:r>
              <a:rPr lang="da-DK" b="0" dirty="0"/>
              <a:t> </a:t>
            </a:r>
            <a:r>
              <a:rPr lang="da-DK" b="0" dirty="0" err="1"/>
              <a:t>من</a:t>
            </a:r>
            <a:r>
              <a:rPr lang="da-DK" b="0" dirty="0"/>
              <a:t> </a:t>
            </a:r>
            <a:r>
              <a:rPr lang="da-DK" b="0" dirty="0" err="1"/>
              <a:t>حالات</a:t>
            </a:r>
            <a:r>
              <a:rPr lang="da-DK" b="0" dirty="0"/>
              <a:t> </a:t>
            </a:r>
            <a:r>
              <a:rPr lang="da-DK" b="0" dirty="0" err="1"/>
              <a:t>الطوارئ</a:t>
            </a:r>
            <a:r>
              <a:rPr lang="da-DK" b="0" dirty="0"/>
              <a:t> </a:t>
            </a:r>
            <a:r>
              <a:rPr lang="da-DK" b="0" dirty="0" err="1"/>
              <a:t>فقط</a:t>
            </a:r>
            <a:endParaRPr lang="en-SE" b="0" dirty="0"/>
          </a:p>
          <a:p>
            <a:pPr marL="342900" lvl="0" indent="-342900" rtl="1">
              <a:buFont typeface="Arial" panose="020B0604020202020204" pitchFamily="34" charset="0"/>
              <a:buChar char="•"/>
            </a:pPr>
            <a:r>
              <a:rPr lang="ar-SA" b="0" dirty="0"/>
              <a:t>نداء  </a:t>
            </a:r>
            <a:r>
              <a:rPr lang="da-DK" b="0" dirty="0" err="1"/>
              <a:t>للعمل</a:t>
            </a:r>
            <a:r>
              <a:rPr lang="da-DK" b="0" dirty="0"/>
              <a:t> </a:t>
            </a:r>
            <a:r>
              <a:rPr lang="da-DK" b="0" dirty="0" err="1"/>
              <a:t>والتأكيد</a:t>
            </a:r>
            <a:r>
              <a:rPr lang="da-DK" b="0" dirty="0"/>
              <a:t> </a:t>
            </a:r>
            <a:r>
              <a:rPr lang="da-DK" b="0" dirty="0" err="1"/>
              <a:t>على</a:t>
            </a:r>
            <a:r>
              <a:rPr lang="da-DK" b="0" dirty="0"/>
              <a:t> </a:t>
            </a:r>
            <a:r>
              <a:rPr lang="da-DK" b="0" dirty="0" err="1"/>
              <a:t>خطوات</a:t>
            </a:r>
            <a:r>
              <a:rPr lang="da-DK" b="0" dirty="0"/>
              <a:t> </a:t>
            </a:r>
            <a:r>
              <a:rPr lang="da-DK" b="0" dirty="0" err="1"/>
              <a:t>عملية</a:t>
            </a:r>
            <a:endParaRPr lang="en-SE" b="0" dirty="0"/>
          </a:p>
        </p:txBody>
      </p:sp>
      <p:sp>
        <p:nvSpPr>
          <p:cNvPr id="11" name="Text Placeholder 10">
            <a:extLst>
              <a:ext uri="{FF2B5EF4-FFF2-40B4-BE49-F238E27FC236}">
                <a16:creationId xmlns:a16="http://schemas.microsoft.com/office/drawing/2014/main" id="{BDC3718F-BF00-3E41-A290-6A0033C607A0}"/>
              </a:ext>
            </a:extLst>
          </p:cNvPr>
          <p:cNvSpPr>
            <a:spLocks noGrp="1"/>
          </p:cNvSpPr>
          <p:nvPr>
            <p:ph type="body" sz="quarter" idx="11"/>
          </p:nvPr>
        </p:nvSpPr>
        <p:spPr/>
        <p:txBody>
          <a:bodyPr/>
          <a:lstStyle/>
          <a:p>
            <a:pPr marL="342900" lvl="0" indent="-342900" rtl="1">
              <a:buFont typeface="Arial" panose="020B0604020202020204" pitchFamily="34" charset="0"/>
              <a:buChar char="•"/>
            </a:pPr>
            <a:r>
              <a:rPr lang="da-DK" b="0" dirty="0" err="1"/>
              <a:t>جميع</a:t>
            </a:r>
            <a:r>
              <a:rPr lang="da-DK" b="0" dirty="0"/>
              <a:t> </a:t>
            </a:r>
            <a:r>
              <a:rPr lang="da-DK" b="0" dirty="0" err="1"/>
              <a:t>الجمعيات</a:t>
            </a:r>
            <a:r>
              <a:rPr lang="da-DK" b="0" dirty="0"/>
              <a:t> </a:t>
            </a:r>
            <a:r>
              <a:rPr lang="da-DK" b="0" dirty="0" err="1"/>
              <a:t>الوطنية</a:t>
            </a:r>
            <a:r>
              <a:rPr lang="ar-SA" b="0" dirty="0"/>
              <a:t>،  </a:t>
            </a:r>
            <a:r>
              <a:rPr lang="da-DK" b="0" dirty="0" err="1"/>
              <a:t>والاتحاد</a:t>
            </a:r>
            <a:r>
              <a:rPr lang="da-DK" b="0" dirty="0"/>
              <a:t> </a:t>
            </a:r>
            <a:r>
              <a:rPr lang="da-DK" b="0" dirty="0" err="1"/>
              <a:t>الدولي</a:t>
            </a:r>
            <a:r>
              <a:rPr lang="da-DK" b="0" dirty="0"/>
              <a:t> </a:t>
            </a:r>
            <a:r>
              <a:rPr lang="da-DK" b="0" dirty="0" err="1"/>
              <a:t>لجمعيات</a:t>
            </a:r>
            <a:r>
              <a:rPr lang="da-DK" b="0" dirty="0"/>
              <a:t> </a:t>
            </a:r>
            <a:r>
              <a:rPr lang="da-DK" b="0" dirty="0" err="1"/>
              <a:t>الصليب</a:t>
            </a:r>
            <a:r>
              <a:rPr lang="da-DK" b="0" dirty="0"/>
              <a:t> </a:t>
            </a:r>
            <a:r>
              <a:rPr lang="da-DK" b="0" dirty="0" err="1"/>
              <a:t>الأحمر</a:t>
            </a:r>
            <a:r>
              <a:rPr lang="da-DK" b="0" dirty="0"/>
              <a:t> </a:t>
            </a:r>
            <a:r>
              <a:rPr lang="da-DK" b="0" dirty="0" err="1"/>
              <a:t>والهلال</a:t>
            </a:r>
            <a:r>
              <a:rPr lang="da-DK" b="0" dirty="0"/>
              <a:t> </a:t>
            </a:r>
            <a:r>
              <a:rPr lang="da-DK" b="0" dirty="0" err="1"/>
              <a:t>الأحمر</a:t>
            </a:r>
            <a:r>
              <a:rPr lang="ar-SA" b="0" dirty="0"/>
              <a:t>، </a:t>
            </a:r>
            <a:r>
              <a:rPr lang="ar-SA" b="0" dirty="0" err="1"/>
              <a:t>وا</a:t>
            </a:r>
            <a:r>
              <a:rPr lang="da-DK" b="0" dirty="0" err="1"/>
              <a:t>للجنة</a:t>
            </a:r>
            <a:r>
              <a:rPr lang="da-DK" b="0" dirty="0"/>
              <a:t> </a:t>
            </a:r>
            <a:r>
              <a:rPr lang="da-DK" b="0" dirty="0" err="1"/>
              <a:t>الدولية</a:t>
            </a:r>
            <a:r>
              <a:rPr lang="da-DK" b="0" dirty="0"/>
              <a:t> </a:t>
            </a:r>
            <a:r>
              <a:rPr lang="da-DK" b="0" dirty="0" err="1"/>
              <a:t>للصليب</a:t>
            </a:r>
            <a:r>
              <a:rPr lang="da-DK" b="0" dirty="0"/>
              <a:t> </a:t>
            </a:r>
            <a:r>
              <a:rPr lang="da-DK" b="0" dirty="0" err="1"/>
              <a:t>الأحمر</a:t>
            </a:r>
            <a:endParaRPr lang="en-SE" b="0" dirty="0"/>
          </a:p>
          <a:p>
            <a:pPr marL="342900" lvl="0" indent="-342900" rtl="1">
              <a:buFont typeface="Arial" panose="020B0604020202020204" pitchFamily="34" charset="0"/>
              <a:buChar char="•"/>
            </a:pPr>
            <a:r>
              <a:rPr lang="da-DK" b="0" dirty="0" err="1"/>
              <a:t>جميع</a:t>
            </a:r>
            <a:r>
              <a:rPr lang="da-DK" b="0" dirty="0"/>
              <a:t> </a:t>
            </a:r>
            <a:r>
              <a:rPr lang="ar-SA" b="0" dirty="0"/>
              <a:t> السياقات  </a:t>
            </a:r>
            <a:r>
              <a:rPr lang="da-DK" b="0" dirty="0" err="1"/>
              <a:t>التي</a:t>
            </a:r>
            <a:r>
              <a:rPr lang="da-DK" b="0" dirty="0"/>
              <a:t> </a:t>
            </a:r>
            <a:r>
              <a:rPr lang="da-DK" b="0" dirty="0" err="1"/>
              <a:t>تعمل</a:t>
            </a:r>
            <a:r>
              <a:rPr lang="da-DK" b="0" dirty="0"/>
              <a:t> </a:t>
            </a:r>
            <a:r>
              <a:rPr lang="da-DK" b="0" dirty="0" err="1"/>
              <a:t>فيها</a:t>
            </a:r>
            <a:r>
              <a:rPr lang="da-DK" b="0" dirty="0"/>
              <a:t> </a:t>
            </a:r>
            <a:r>
              <a:rPr lang="da-DK" b="0" dirty="0" err="1"/>
              <a:t>الحركة</a:t>
            </a:r>
            <a:endParaRPr lang="en-SE" b="0" dirty="0"/>
          </a:p>
          <a:p>
            <a:pPr marL="342900" lvl="0" indent="-342900" rtl="1">
              <a:buFont typeface="Arial" panose="020B0604020202020204" pitchFamily="34" charset="0"/>
              <a:buChar char="•"/>
            </a:pPr>
            <a:r>
              <a:rPr lang="da-DK" b="0" dirty="0" err="1"/>
              <a:t>إطار</a:t>
            </a:r>
            <a:r>
              <a:rPr lang="da-DK" b="0" dirty="0"/>
              <a:t> </a:t>
            </a:r>
            <a:r>
              <a:rPr lang="da-DK" b="0" dirty="0" err="1"/>
              <a:t>عمل</a:t>
            </a:r>
            <a:r>
              <a:rPr lang="da-DK" b="0" dirty="0"/>
              <a:t> </a:t>
            </a:r>
            <a:r>
              <a:rPr lang="da-DK" b="0" dirty="0" err="1"/>
              <a:t>الصحة</a:t>
            </a:r>
            <a:r>
              <a:rPr lang="da-DK" b="0" dirty="0"/>
              <a:t> </a:t>
            </a:r>
            <a:r>
              <a:rPr lang="da-DK" b="0" dirty="0" err="1"/>
              <a:t>النفسية</a:t>
            </a:r>
            <a:r>
              <a:rPr lang="da-DK" b="0" dirty="0"/>
              <a:t> </a:t>
            </a:r>
            <a:r>
              <a:rPr lang="da-DK" b="0" dirty="0" err="1"/>
              <a:t>والدعم</a:t>
            </a:r>
            <a:r>
              <a:rPr lang="da-DK" b="0" dirty="0"/>
              <a:t> </a:t>
            </a:r>
            <a:r>
              <a:rPr lang="da-DK" b="0" dirty="0" err="1"/>
              <a:t>النفسي</a:t>
            </a:r>
            <a:r>
              <a:rPr lang="da-DK" b="0" dirty="0"/>
              <a:t> </a:t>
            </a:r>
            <a:r>
              <a:rPr lang="da-DK" b="0" dirty="0" err="1"/>
              <a:t>الاجتماعي</a:t>
            </a:r>
            <a:r>
              <a:rPr lang="ar-SA" b="0" dirty="0"/>
              <a:t>، </a:t>
            </a:r>
            <a:r>
              <a:rPr lang="da-DK" b="0" dirty="0" err="1"/>
              <a:t>وثمانية</a:t>
            </a:r>
            <a:r>
              <a:rPr lang="da-DK" b="0" dirty="0"/>
              <a:t> </a:t>
            </a:r>
            <a:r>
              <a:rPr lang="ar-SA" b="0" dirty="0"/>
              <a:t> بنود  </a:t>
            </a:r>
            <a:r>
              <a:rPr lang="da-DK" b="0" dirty="0" err="1"/>
              <a:t>خاصة</a:t>
            </a:r>
            <a:r>
              <a:rPr lang="da-DK" b="0" dirty="0"/>
              <a:t> </a:t>
            </a:r>
            <a:r>
              <a:rPr lang="da-DK" b="0" dirty="0" err="1"/>
              <a:t>بالسياسة</a:t>
            </a:r>
            <a:endParaRPr lang="en-SE" b="0" dirty="0"/>
          </a:p>
        </p:txBody>
      </p:sp>
      <p:sp>
        <p:nvSpPr>
          <p:cNvPr id="17" name="Title 6">
            <a:extLst>
              <a:ext uri="{FF2B5EF4-FFF2-40B4-BE49-F238E27FC236}">
                <a16:creationId xmlns:a16="http://schemas.microsoft.com/office/drawing/2014/main" id="{8005549A-C0EE-CB4D-8D51-C2F40DFFE0FD}"/>
              </a:ext>
            </a:extLst>
          </p:cNvPr>
          <p:cNvSpPr txBox="1">
            <a:spLocks/>
          </p:cNvSpPr>
          <p:nvPr/>
        </p:nvSpPr>
        <p:spPr>
          <a:xfrm>
            <a:off x="6371092" y="1735729"/>
            <a:ext cx="5292725" cy="655433"/>
          </a:xfrm>
          <a:prstGeom prst="rect">
            <a:avLst/>
          </a:prstGeom>
        </p:spPr>
        <p:txBody>
          <a:bodyPr vert="horz" lIns="0" tIns="0" rIns="0" bIns="0" rtlCol="0" anchor="b" anchorCtr="0">
            <a:noAutofit/>
          </a:bodyPr>
          <a:lstStyle>
            <a:lvl1pPr algn="r" defTabSz="914400" rtl="0" eaLnBrk="1" latinLnBrk="0" hangingPunct="1">
              <a:lnSpc>
                <a:spcPct val="90000"/>
              </a:lnSpc>
              <a:spcBef>
                <a:spcPct val="0"/>
              </a:spcBef>
              <a:buNone/>
              <a:defRPr sz="4800" b="1" i="0" kern="1200">
                <a:solidFill>
                  <a:schemeClr val="accent1"/>
                </a:solidFill>
                <a:latin typeface="+mj-lt"/>
                <a:ea typeface="+mj-ea"/>
                <a:cs typeface="Al Bayan" pitchFamily="2" charset="-78"/>
              </a:defRPr>
            </a:lvl1pPr>
          </a:lstStyle>
          <a:p>
            <a:r>
              <a:rPr lang="da-DK" dirty="0" err="1"/>
              <a:t>السياسة</a:t>
            </a:r>
            <a:endParaRPr lang="en-SE" dirty="0"/>
          </a:p>
        </p:txBody>
      </p:sp>
    </p:spTree>
    <p:extLst>
      <p:ext uri="{BB962C8B-B14F-4D97-AF65-F5344CB8AC3E}">
        <p14:creationId xmlns:p14="http://schemas.microsoft.com/office/powerpoint/2010/main" val="157996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A6060C4-2B06-451A-BFCE-B0970B24B178}"/>
              </a:ext>
            </a:extLst>
          </p:cNvPr>
          <p:cNvSpPr>
            <a:spLocks noGrp="1"/>
          </p:cNvSpPr>
          <p:nvPr>
            <p:ph type="body" sz="quarter" idx="10"/>
          </p:nvPr>
        </p:nvSpPr>
        <p:spPr/>
        <p:txBody>
          <a:bodyPr/>
          <a:lstStyle/>
          <a:p>
            <a:pPr marL="342900" lvl="0" indent="-342900" rtl="1">
              <a:buFont typeface="Arial" panose="020B0604020202020204" pitchFamily="34" charset="0"/>
              <a:buChar char="•"/>
            </a:pPr>
            <a:r>
              <a:rPr lang="da-DK" b="0" dirty="0" err="1"/>
              <a:t>استجابة</a:t>
            </a:r>
            <a:r>
              <a:rPr lang="da-DK" b="0" dirty="0"/>
              <a:t> </a:t>
            </a:r>
            <a:r>
              <a:rPr lang="da-DK" b="0" dirty="0" err="1"/>
              <a:t>الحركة</a:t>
            </a:r>
            <a:r>
              <a:rPr lang="da-DK" b="0" dirty="0"/>
              <a:t> </a:t>
            </a:r>
            <a:r>
              <a:rPr lang="ar-SA" b="0" dirty="0"/>
              <a:t> المعززة  </a:t>
            </a:r>
            <a:r>
              <a:rPr lang="da-DK" b="0" dirty="0" err="1"/>
              <a:t>لاحتياجات</a:t>
            </a:r>
            <a:r>
              <a:rPr lang="da-DK" b="0" dirty="0"/>
              <a:t> </a:t>
            </a:r>
            <a:r>
              <a:rPr lang="da-DK" b="0" dirty="0" err="1"/>
              <a:t>الصحة</a:t>
            </a:r>
            <a:r>
              <a:rPr lang="da-DK" b="0" dirty="0"/>
              <a:t> </a:t>
            </a:r>
            <a:r>
              <a:rPr lang="da-DK" b="0" dirty="0" err="1"/>
              <a:t>النفسية</a:t>
            </a:r>
            <a:r>
              <a:rPr lang="da-DK" b="0" dirty="0"/>
              <a:t> </a:t>
            </a:r>
            <a:r>
              <a:rPr lang="da-DK" b="0" dirty="0" err="1"/>
              <a:t>والدعم</a:t>
            </a:r>
            <a:r>
              <a:rPr lang="da-DK" b="0" dirty="0"/>
              <a:t> </a:t>
            </a:r>
            <a:r>
              <a:rPr lang="da-DK" b="0" dirty="0" err="1"/>
              <a:t>النفسي</a:t>
            </a:r>
            <a:r>
              <a:rPr lang="da-DK" b="0" dirty="0"/>
              <a:t> </a:t>
            </a:r>
            <a:r>
              <a:rPr lang="da-DK" b="0" dirty="0" err="1"/>
              <a:t>الاجتماعي</a:t>
            </a:r>
            <a:r>
              <a:rPr lang="da-DK" b="0" dirty="0"/>
              <a:t> </a:t>
            </a:r>
            <a:endParaRPr lang="en-SE" b="0" dirty="0"/>
          </a:p>
          <a:p>
            <a:pPr marL="342900" lvl="0" indent="-342900" rtl="1">
              <a:buFont typeface="Arial" panose="020B0604020202020204" pitchFamily="34" charset="0"/>
              <a:buChar char="•"/>
            </a:pPr>
            <a:r>
              <a:rPr lang="da-DK" b="0" dirty="0" err="1"/>
              <a:t>ضمان</a:t>
            </a:r>
            <a:r>
              <a:rPr lang="da-DK" b="0" dirty="0"/>
              <a:t> </a:t>
            </a:r>
            <a:r>
              <a:rPr lang="da-DK" b="0" dirty="0" err="1"/>
              <a:t>الجودة</a:t>
            </a:r>
            <a:endParaRPr lang="en-SE" b="0" dirty="0"/>
          </a:p>
          <a:p>
            <a:pPr marL="342900" lvl="0" indent="-342900" rtl="1">
              <a:buFont typeface="Arial" panose="020B0604020202020204" pitchFamily="34" charset="0"/>
              <a:buChar char="•"/>
            </a:pPr>
            <a:r>
              <a:rPr lang="da-DK" b="0" dirty="0" err="1"/>
              <a:t>تقديم</a:t>
            </a:r>
            <a:r>
              <a:rPr lang="da-DK" b="0" dirty="0"/>
              <a:t> </a:t>
            </a:r>
            <a:r>
              <a:rPr lang="da-DK" b="0" dirty="0" err="1"/>
              <a:t>الإرشاد</a:t>
            </a:r>
            <a:r>
              <a:rPr lang="da-DK" b="0" dirty="0"/>
              <a:t> </a:t>
            </a:r>
            <a:r>
              <a:rPr lang="da-DK" b="0" dirty="0" err="1"/>
              <a:t>العام</a:t>
            </a:r>
            <a:endParaRPr lang="en-SE" b="0" dirty="0"/>
          </a:p>
          <a:p>
            <a:pPr marL="342900" lvl="0" indent="-342900" rtl="1">
              <a:buFont typeface="Arial" panose="020B0604020202020204" pitchFamily="34" charset="0"/>
              <a:buChar char="•"/>
            </a:pPr>
            <a:r>
              <a:rPr lang="da-DK" b="0" dirty="0" err="1"/>
              <a:t>تُعالَج</a:t>
            </a:r>
            <a:r>
              <a:rPr lang="da-DK" b="0" dirty="0"/>
              <a:t> </a:t>
            </a:r>
            <a:r>
              <a:rPr lang="da-DK" b="0" dirty="0" err="1"/>
              <a:t>احتياجات</a:t>
            </a:r>
            <a:r>
              <a:rPr lang="da-DK" b="0" dirty="0"/>
              <a:t> </a:t>
            </a:r>
            <a:r>
              <a:rPr lang="da-DK" b="0" dirty="0" err="1"/>
              <a:t>الصحة</a:t>
            </a:r>
            <a:r>
              <a:rPr lang="da-DK" b="0" dirty="0"/>
              <a:t> </a:t>
            </a:r>
            <a:r>
              <a:rPr lang="da-DK" b="0" dirty="0" err="1"/>
              <a:t>النفسية</a:t>
            </a:r>
            <a:r>
              <a:rPr lang="da-DK" b="0" dirty="0"/>
              <a:t> </a:t>
            </a:r>
            <a:r>
              <a:rPr lang="da-DK" b="0" dirty="0" err="1"/>
              <a:t>والدعم</a:t>
            </a:r>
            <a:r>
              <a:rPr lang="da-DK" b="0" dirty="0"/>
              <a:t> </a:t>
            </a:r>
            <a:r>
              <a:rPr lang="da-DK" b="0" dirty="0" err="1"/>
              <a:t>النفسي</a:t>
            </a:r>
            <a:r>
              <a:rPr lang="da-DK" b="0" dirty="0"/>
              <a:t> </a:t>
            </a:r>
            <a:r>
              <a:rPr lang="da-DK" b="0" dirty="0" err="1"/>
              <a:t>الاجتماعي</a:t>
            </a:r>
            <a:r>
              <a:rPr lang="da-DK" b="0" dirty="0"/>
              <a:t> </a:t>
            </a:r>
            <a:r>
              <a:rPr lang="da-DK" b="0" dirty="0" err="1"/>
              <a:t>وفقًا</a:t>
            </a:r>
            <a:r>
              <a:rPr lang="da-DK" b="0" dirty="0"/>
              <a:t> </a:t>
            </a:r>
            <a:r>
              <a:rPr lang="da-DK" b="0" dirty="0" err="1"/>
              <a:t>لما</a:t>
            </a:r>
            <a:r>
              <a:rPr lang="da-DK" b="0" dirty="0"/>
              <a:t> </a:t>
            </a:r>
            <a:r>
              <a:rPr lang="da-DK" b="0" dirty="0" err="1"/>
              <a:t>يلي</a:t>
            </a:r>
            <a:r>
              <a:rPr lang="ar-SA" b="0" dirty="0"/>
              <a:t>:</a:t>
            </a:r>
            <a:endParaRPr lang="sv-SE" b="0" dirty="0"/>
          </a:p>
          <a:p>
            <a:pPr lvl="2" rtl="1"/>
            <a:r>
              <a:rPr lang="ar-SA" dirty="0"/>
              <a:t>التفويض  </a:t>
            </a:r>
            <a:r>
              <a:rPr lang="da-DK" dirty="0" err="1"/>
              <a:t>والدور</a:t>
            </a:r>
            <a:endParaRPr lang="en-SE" dirty="0"/>
          </a:p>
          <a:p>
            <a:pPr lvl="2" rtl="1"/>
            <a:r>
              <a:rPr lang="da-DK" dirty="0" err="1"/>
              <a:t>تحديد</a:t>
            </a:r>
            <a:r>
              <a:rPr lang="da-DK" dirty="0"/>
              <a:t> </a:t>
            </a:r>
            <a:r>
              <a:rPr lang="da-DK" dirty="0" err="1"/>
              <a:t>الاحتياجات</a:t>
            </a:r>
            <a:r>
              <a:rPr lang="da-DK" dirty="0"/>
              <a:t> </a:t>
            </a:r>
            <a:r>
              <a:rPr lang="da-DK" dirty="0" err="1"/>
              <a:t>والفجوات</a:t>
            </a:r>
            <a:endParaRPr lang="en-SE" dirty="0"/>
          </a:p>
          <a:p>
            <a:pPr lvl="2" rtl="1"/>
            <a:r>
              <a:rPr lang="da-DK" dirty="0" err="1"/>
              <a:t>الموارد</a:t>
            </a:r>
            <a:r>
              <a:rPr lang="da-DK" dirty="0"/>
              <a:t> </a:t>
            </a:r>
            <a:r>
              <a:rPr lang="da-DK" dirty="0" err="1"/>
              <a:t>والقدرات</a:t>
            </a:r>
            <a:r>
              <a:rPr lang="da-DK" dirty="0"/>
              <a:t> </a:t>
            </a:r>
            <a:r>
              <a:rPr lang="da-DK" dirty="0" err="1"/>
              <a:t>والخبرات</a:t>
            </a:r>
            <a:endParaRPr lang="en-SE" dirty="0"/>
          </a:p>
          <a:p>
            <a:pPr marL="342900" lvl="0" indent="-342900" rtl="1">
              <a:buFont typeface="Arial" panose="020B0604020202020204" pitchFamily="34" charset="0"/>
              <a:buChar char="•"/>
            </a:pPr>
            <a:endParaRPr lang="en-SE" b="0" dirty="0"/>
          </a:p>
        </p:txBody>
      </p:sp>
      <p:sp>
        <p:nvSpPr>
          <p:cNvPr id="9" name="Text Placeholder 8">
            <a:extLst>
              <a:ext uri="{FF2B5EF4-FFF2-40B4-BE49-F238E27FC236}">
                <a16:creationId xmlns:a16="http://schemas.microsoft.com/office/drawing/2014/main" id="{720E366A-3AA9-4A53-AFC1-B9FE76926769}"/>
              </a:ext>
            </a:extLst>
          </p:cNvPr>
          <p:cNvSpPr>
            <a:spLocks noGrp="1"/>
          </p:cNvSpPr>
          <p:nvPr>
            <p:ph type="body" sz="quarter" idx="12"/>
          </p:nvPr>
        </p:nvSpPr>
        <p:spPr>
          <a:xfrm>
            <a:off x="5988050" y="6207429"/>
            <a:ext cx="5653086" cy="312288"/>
          </a:xfrm>
        </p:spPr>
        <p:txBody>
          <a:bodyPr/>
          <a:lstStyle/>
          <a:p>
            <a:pPr algn="ctr">
              <a:spcAft>
                <a:spcPts val="600"/>
              </a:spcAft>
            </a:pPr>
            <a:r>
              <a:rPr lang="en-GB" dirty="0"/>
              <a:t>https://youtu.be/eaNuU44TCHM</a:t>
            </a:r>
            <a:endParaRPr lang="da-DK" dirty="0"/>
          </a:p>
        </p:txBody>
      </p:sp>
      <p:pic>
        <p:nvPicPr>
          <p:cNvPr id="11" name="Picture Placeholder 10" descr="Drawing of the mental health policy and framework">
            <a:extLst>
              <a:ext uri="{FF2B5EF4-FFF2-40B4-BE49-F238E27FC236}">
                <a16:creationId xmlns:a16="http://schemas.microsoft.com/office/drawing/2014/main" id="{F2447EC6-DDCD-4BFC-8753-01D78EE131DC}"/>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553" b="593"/>
          <a:stretch/>
        </p:blipFill>
        <p:spPr>
          <a:xfrm>
            <a:off x="5700713" y="577851"/>
            <a:ext cx="5940423" cy="5289550"/>
          </a:xfrm>
        </p:spPr>
      </p:pic>
      <p:sp>
        <p:nvSpPr>
          <p:cNvPr id="6" name="Title 5">
            <a:extLst>
              <a:ext uri="{FF2B5EF4-FFF2-40B4-BE49-F238E27FC236}">
                <a16:creationId xmlns:a16="http://schemas.microsoft.com/office/drawing/2014/main" id="{6E6CB337-7FA7-4DC8-8D10-F58E6C7785A6}"/>
              </a:ext>
            </a:extLst>
          </p:cNvPr>
          <p:cNvSpPr>
            <a:spLocks noGrp="1"/>
          </p:cNvSpPr>
          <p:nvPr>
            <p:ph type="title"/>
          </p:nvPr>
        </p:nvSpPr>
        <p:spPr>
          <a:xfrm>
            <a:off x="550863" y="784747"/>
            <a:ext cx="4860925" cy="655433"/>
          </a:xfrm>
        </p:spPr>
        <p:txBody>
          <a:bodyPr/>
          <a:lstStyle/>
          <a:p>
            <a:pPr rtl="1"/>
            <a:r>
              <a:rPr lang="da-DK" dirty="0" err="1"/>
              <a:t>السياسة</a:t>
            </a:r>
            <a:endParaRPr lang="en-SE" dirty="0"/>
          </a:p>
        </p:txBody>
      </p:sp>
    </p:spTree>
    <p:extLst>
      <p:ext uri="{BB962C8B-B14F-4D97-AF65-F5344CB8AC3E}">
        <p14:creationId xmlns:p14="http://schemas.microsoft.com/office/powerpoint/2010/main" val="3983097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843541-FC37-4554-A53D-80D877574F59}"/>
              </a:ext>
            </a:extLst>
          </p:cNvPr>
          <p:cNvSpPr>
            <a:spLocks noGrp="1"/>
          </p:cNvSpPr>
          <p:nvPr>
            <p:ph type="body" sz="quarter" idx="10"/>
          </p:nvPr>
        </p:nvSpPr>
        <p:spPr/>
        <p:txBody>
          <a:bodyPr/>
          <a:lstStyle/>
          <a:p>
            <a:pPr marL="342900" lvl="0" indent="-342900" rtl="1">
              <a:buFont typeface="Arial" panose="020B0604020202020204" pitchFamily="34" charset="0"/>
              <a:buChar char="•"/>
            </a:pPr>
            <a:r>
              <a:rPr lang="ar-SA" b="0" dirty="0"/>
              <a:t>التصدي </a:t>
            </a:r>
            <a:r>
              <a:rPr lang="ar-SA" dirty="0">
                <a:solidFill>
                  <a:schemeClr val="accent1"/>
                </a:solidFill>
              </a:rPr>
              <a:t>للوصم والاستبعاد</a:t>
            </a:r>
            <a:r>
              <a:rPr lang="sv-SE" dirty="0">
                <a:solidFill>
                  <a:schemeClr val="accent1"/>
                </a:solidFill>
              </a:rPr>
              <a:t> </a:t>
            </a:r>
            <a:r>
              <a:rPr lang="da-DK" dirty="0" err="1">
                <a:solidFill>
                  <a:schemeClr val="accent1"/>
                </a:solidFill>
              </a:rPr>
              <a:t>والتمييز</a:t>
            </a:r>
            <a:endParaRPr lang="en-SE" dirty="0">
              <a:solidFill>
                <a:schemeClr val="accent1"/>
              </a:solidFill>
            </a:endParaRPr>
          </a:p>
          <a:p>
            <a:pPr marL="342900" lvl="0" indent="-342900" rtl="1">
              <a:buFont typeface="Arial" panose="020B0604020202020204" pitchFamily="34" charset="0"/>
              <a:buChar char="•"/>
            </a:pPr>
            <a:r>
              <a:rPr lang="ar-SA" b="0" dirty="0"/>
              <a:t>التنفيذ والإسهام في تطوير</a:t>
            </a:r>
            <a:r>
              <a:rPr lang="da-DK" b="0" dirty="0" err="1"/>
              <a:t>التدخلات</a:t>
            </a:r>
            <a:r>
              <a:rPr lang="da-DK" b="0" dirty="0"/>
              <a:t> </a:t>
            </a:r>
            <a:r>
              <a:rPr lang="da-DK" b="0" dirty="0" err="1"/>
              <a:t>القائمة</a:t>
            </a:r>
            <a:r>
              <a:rPr lang="da-DK" b="0" dirty="0"/>
              <a:t> </a:t>
            </a:r>
            <a:r>
              <a:rPr lang="da-DK" b="0" dirty="0" err="1"/>
              <a:t>على</a:t>
            </a:r>
            <a:r>
              <a:rPr lang="da-DK" b="0" dirty="0"/>
              <a:t> </a:t>
            </a:r>
            <a:r>
              <a:rPr lang="da-DK" b="0" dirty="0" err="1"/>
              <a:t>معايير</a:t>
            </a:r>
            <a:r>
              <a:rPr lang="da-DK" b="0" dirty="0"/>
              <a:t> </a:t>
            </a:r>
            <a:r>
              <a:rPr lang="da-DK" b="0" dirty="0" err="1"/>
              <a:t>وممارسات</a:t>
            </a:r>
            <a:r>
              <a:rPr lang="da-DK" b="0" dirty="0"/>
              <a:t> </a:t>
            </a:r>
            <a:r>
              <a:rPr lang="da-DK" b="0" dirty="0" err="1"/>
              <a:t>الصحة</a:t>
            </a:r>
            <a:r>
              <a:rPr lang="da-DK" b="0" dirty="0"/>
              <a:t> </a:t>
            </a:r>
            <a:r>
              <a:rPr lang="da-DK" b="0" dirty="0" err="1"/>
              <a:t>النفسية</a:t>
            </a:r>
            <a:r>
              <a:rPr lang="da-DK" b="0" dirty="0"/>
              <a:t> </a:t>
            </a:r>
            <a:r>
              <a:rPr lang="da-DK" b="0" dirty="0" err="1"/>
              <a:t>والدعم</a:t>
            </a:r>
            <a:r>
              <a:rPr lang="da-DK" b="0" dirty="0"/>
              <a:t> </a:t>
            </a:r>
            <a:r>
              <a:rPr lang="da-DK" b="0" dirty="0" err="1"/>
              <a:t>النفسي</a:t>
            </a:r>
            <a:r>
              <a:rPr lang="da-DK" b="0" dirty="0"/>
              <a:t> </a:t>
            </a:r>
            <a:r>
              <a:rPr lang="da-DK" b="0" dirty="0" err="1"/>
              <a:t>الاجتماعي</a:t>
            </a:r>
            <a:r>
              <a:rPr lang="da-DK" b="0" dirty="0"/>
              <a:t> </a:t>
            </a:r>
            <a:r>
              <a:rPr lang="da-DK" dirty="0" err="1">
                <a:solidFill>
                  <a:schemeClr val="accent1"/>
                </a:solidFill>
              </a:rPr>
              <a:t>المعترف</a:t>
            </a:r>
            <a:r>
              <a:rPr lang="da-DK" dirty="0">
                <a:solidFill>
                  <a:schemeClr val="accent1"/>
                </a:solidFill>
              </a:rPr>
              <a:t> </a:t>
            </a:r>
            <a:r>
              <a:rPr lang="da-DK" dirty="0" err="1">
                <a:solidFill>
                  <a:schemeClr val="accent1"/>
                </a:solidFill>
              </a:rPr>
              <a:t>بها</a:t>
            </a:r>
            <a:r>
              <a:rPr lang="da-DK" b="0" dirty="0"/>
              <a:t> </a:t>
            </a:r>
            <a:r>
              <a:rPr lang="da-DK" b="0" dirty="0" err="1"/>
              <a:t>دوليًا</a:t>
            </a:r>
            <a:r>
              <a:rPr lang="da-DK" b="0" dirty="0"/>
              <a:t> </a:t>
            </a:r>
            <a:r>
              <a:rPr lang="ar-SA" b="0" dirty="0"/>
              <a:t> والمستندة إلى </a:t>
            </a:r>
            <a:r>
              <a:rPr lang="da-DK" b="0" dirty="0" err="1"/>
              <a:t>الأدلة</a:t>
            </a:r>
            <a:endParaRPr lang="en-SE" b="0" dirty="0"/>
          </a:p>
          <a:p>
            <a:pPr marL="342900" lvl="0" indent="-342900" rtl="1">
              <a:buFont typeface="Arial" panose="020B0604020202020204" pitchFamily="34" charset="0"/>
              <a:buChar char="•"/>
            </a:pPr>
            <a:r>
              <a:rPr lang="da-DK" b="0" dirty="0" err="1"/>
              <a:t>حماية</a:t>
            </a:r>
            <a:r>
              <a:rPr lang="da-DK" b="0" dirty="0"/>
              <a:t> </a:t>
            </a:r>
            <a:r>
              <a:rPr lang="da-DK" b="0" dirty="0" err="1"/>
              <a:t>الصحة</a:t>
            </a:r>
            <a:r>
              <a:rPr lang="da-DK" b="0" dirty="0"/>
              <a:t> </a:t>
            </a:r>
            <a:r>
              <a:rPr lang="da-DK" b="0" dirty="0" err="1"/>
              <a:t>النفسية</a:t>
            </a:r>
            <a:r>
              <a:rPr lang="da-DK" b="0" dirty="0"/>
              <a:t> </a:t>
            </a:r>
            <a:r>
              <a:rPr lang="da-DK" b="0" dirty="0" err="1"/>
              <a:t>والرفاهية</a:t>
            </a:r>
            <a:r>
              <a:rPr lang="da-DK" b="0" dirty="0"/>
              <a:t> </a:t>
            </a:r>
            <a:r>
              <a:rPr lang="da-DK" b="0" dirty="0" err="1"/>
              <a:t>النفسية</a:t>
            </a:r>
            <a:r>
              <a:rPr lang="da-DK" b="0" dirty="0"/>
              <a:t> </a:t>
            </a:r>
            <a:r>
              <a:rPr lang="da-DK" b="0" dirty="0" err="1"/>
              <a:t>الاجتماعية</a:t>
            </a:r>
            <a:r>
              <a:rPr lang="da-DK" b="0" dirty="0"/>
              <a:t> </a:t>
            </a:r>
            <a:r>
              <a:rPr lang="da-DK" dirty="0" err="1">
                <a:solidFill>
                  <a:schemeClr val="accent1"/>
                </a:solidFill>
              </a:rPr>
              <a:t>للموظفين</a:t>
            </a:r>
            <a:r>
              <a:rPr lang="da-DK" dirty="0">
                <a:solidFill>
                  <a:schemeClr val="accent1"/>
                </a:solidFill>
              </a:rPr>
              <a:t> </a:t>
            </a:r>
            <a:r>
              <a:rPr lang="da-DK" dirty="0" err="1">
                <a:solidFill>
                  <a:schemeClr val="accent1"/>
                </a:solidFill>
              </a:rPr>
              <a:t>والمتطوعين</a:t>
            </a:r>
            <a:endParaRPr lang="en-SE" dirty="0">
              <a:solidFill>
                <a:schemeClr val="accent1"/>
              </a:solidFill>
            </a:endParaRPr>
          </a:p>
          <a:p>
            <a:pPr marL="342900" lvl="0" indent="-342900" rtl="1">
              <a:buFont typeface="Arial" panose="020B0604020202020204" pitchFamily="34" charset="0"/>
              <a:buChar char="•"/>
            </a:pPr>
            <a:r>
              <a:rPr lang="da-DK" b="0" dirty="0" err="1"/>
              <a:t>تطوير</a:t>
            </a:r>
            <a:r>
              <a:rPr lang="da-DK" b="0" dirty="0"/>
              <a:t> </a:t>
            </a:r>
            <a:r>
              <a:rPr lang="da-DK" dirty="0" err="1">
                <a:solidFill>
                  <a:schemeClr val="accent1"/>
                </a:solidFill>
              </a:rPr>
              <a:t>قدرات</a:t>
            </a:r>
            <a:r>
              <a:rPr lang="da-DK" b="0" dirty="0"/>
              <a:t> </a:t>
            </a:r>
            <a:r>
              <a:rPr lang="da-DK" b="0" dirty="0" err="1"/>
              <a:t>الصحة</a:t>
            </a:r>
            <a:r>
              <a:rPr lang="da-DK" b="0" dirty="0"/>
              <a:t> </a:t>
            </a:r>
            <a:r>
              <a:rPr lang="da-DK" b="0" dirty="0" err="1"/>
              <a:t>النفسية</a:t>
            </a:r>
            <a:r>
              <a:rPr lang="da-DK" b="0" dirty="0"/>
              <a:t> </a:t>
            </a:r>
            <a:r>
              <a:rPr lang="da-DK" b="0" dirty="0" err="1"/>
              <a:t>والدعم</a:t>
            </a:r>
            <a:r>
              <a:rPr lang="da-DK" b="0" dirty="0"/>
              <a:t> </a:t>
            </a:r>
            <a:r>
              <a:rPr lang="da-DK" b="0" dirty="0" err="1"/>
              <a:t>النفسي</a:t>
            </a:r>
            <a:r>
              <a:rPr lang="da-DK" b="0" dirty="0"/>
              <a:t> </a:t>
            </a:r>
            <a:r>
              <a:rPr lang="da-DK" b="0" dirty="0" err="1"/>
              <a:t>الاجتماعي</a:t>
            </a:r>
            <a:endParaRPr lang="en-US" sz="6600" b="0" dirty="0">
              <a:solidFill>
                <a:schemeClr val="accent1"/>
              </a:solidFill>
            </a:endParaRPr>
          </a:p>
        </p:txBody>
      </p:sp>
      <p:sp>
        <p:nvSpPr>
          <p:cNvPr id="3" name="Text Placeholder 2">
            <a:extLst>
              <a:ext uri="{FF2B5EF4-FFF2-40B4-BE49-F238E27FC236}">
                <a16:creationId xmlns:a16="http://schemas.microsoft.com/office/drawing/2014/main" id="{DE2DEA15-C737-4FFE-B6E6-B406112D18A9}"/>
              </a:ext>
            </a:extLst>
          </p:cNvPr>
          <p:cNvSpPr>
            <a:spLocks noGrp="1"/>
          </p:cNvSpPr>
          <p:nvPr>
            <p:ph type="body" sz="quarter" idx="11"/>
          </p:nvPr>
        </p:nvSpPr>
        <p:spPr>
          <a:xfrm>
            <a:off x="6347884" y="1844676"/>
            <a:ext cx="5292725" cy="3889374"/>
          </a:xfrm>
        </p:spPr>
        <p:txBody>
          <a:bodyPr/>
          <a:lstStyle/>
          <a:p>
            <a:pPr marL="342900" lvl="0" indent="-342900" rtl="1">
              <a:buFont typeface="Arial" panose="020B0604020202020204" pitchFamily="34" charset="0"/>
              <a:buChar char="•"/>
            </a:pPr>
            <a:r>
              <a:rPr lang="da-DK" b="0" dirty="0" err="1"/>
              <a:t>ضمان</a:t>
            </a:r>
            <a:r>
              <a:rPr lang="ar-SA" b="0" dirty="0"/>
              <a:t> </a:t>
            </a:r>
            <a:r>
              <a:rPr lang="ar-SA" dirty="0">
                <a:solidFill>
                  <a:schemeClr val="accent1"/>
                </a:solidFill>
              </a:rPr>
              <a:t>الوصول دون تحّيز</a:t>
            </a:r>
            <a:r>
              <a:rPr lang="ar-SA" b="0" dirty="0"/>
              <a:t> على الرعاية في مجال  </a:t>
            </a:r>
            <a:r>
              <a:rPr lang="da-DK" b="0" dirty="0" err="1"/>
              <a:t>الصحة</a:t>
            </a:r>
            <a:r>
              <a:rPr lang="da-DK" b="0" dirty="0"/>
              <a:t> </a:t>
            </a:r>
            <a:r>
              <a:rPr lang="da-DK" b="0" dirty="0" err="1"/>
              <a:t>النفسية</a:t>
            </a:r>
            <a:r>
              <a:rPr lang="da-DK" b="0" dirty="0"/>
              <a:t> </a:t>
            </a:r>
            <a:r>
              <a:rPr lang="da-DK" b="0" dirty="0" err="1"/>
              <a:t>والدعم</a:t>
            </a:r>
            <a:r>
              <a:rPr lang="da-DK" b="0" dirty="0"/>
              <a:t> </a:t>
            </a:r>
            <a:r>
              <a:rPr lang="da-DK" b="0" dirty="0" err="1"/>
              <a:t>النفسي</a:t>
            </a:r>
            <a:r>
              <a:rPr lang="da-DK" b="0" dirty="0"/>
              <a:t> </a:t>
            </a:r>
            <a:r>
              <a:rPr lang="da-DK" b="0" dirty="0" err="1"/>
              <a:t>الاجتماعي</a:t>
            </a:r>
            <a:r>
              <a:rPr lang="da-DK" b="0" dirty="0"/>
              <a:t> </a:t>
            </a:r>
            <a:r>
              <a:rPr lang="ar-SA" b="0" dirty="0"/>
              <a:t>ومنح  </a:t>
            </a:r>
            <a:r>
              <a:rPr lang="da-DK" dirty="0" err="1">
                <a:solidFill>
                  <a:schemeClr val="accent1"/>
                </a:solidFill>
              </a:rPr>
              <a:t>الأولوية</a:t>
            </a:r>
            <a:r>
              <a:rPr lang="da-DK" dirty="0">
                <a:solidFill>
                  <a:schemeClr val="accent1"/>
                </a:solidFill>
              </a:rPr>
              <a:t> </a:t>
            </a:r>
            <a:r>
              <a:rPr lang="da-DK" dirty="0" err="1">
                <a:solidFill>
                  <a:schemeClr val="accent1"/>
                </a:solidFill>
              </a:rPr>
              <a:t>للوقاية</a:t>
            </a:r>
            <a:r>
              <a:rPr lang="da-DK" dirty="0">
                <a:solidFill>
                  <a:schemeClr val="accent1"/>
                </a:solidFill>
              </a:rPr>
              <a:t> </a:t>
            </a:r>
            <a:r>
              <a:rPr lang="da-DK" dirty="0" err="1">
                <a:solidFill>
                  <a:schemeClr val="accent1"/>
                </a:solidFill>
              </a:rPr>
              <a:t>والاستجابة</a:t>
            </a:r>
            <a:r>
              <a:rPr lang="da-DK" dirty="0">
                <a:solidFill>
                  <a:schemeClr val="accent1"/>
                </a:solidFill>
              </a:rPr>
              <a:t> </a:t>
            </a:r>
            <a:r>
              <a:rPr lang="da-DK" dirty="0" err="1">
                <a:solidFill>
                  <a:schemeClr val="accent1"/>
                </a:solidFill>
              </a:rPr>
              <a:t>المبكرة</a:t>
            </a:r>
            <a:endParaRPr lang="en-SE" dirty="0">
              <a:solidFill>
                <a:schemeClr val="accent1"/>
              </a:solidFill>
            </a:endParaRPr>
          </a:p>
          <a:p>
            <a:pPr marL="342900" lvl="0" indent="-342900" rtl="1">
              <a:buFont typeface="Arial" panose="020B0604020202020204" pitchFamily="34" charset="0"/>
              <a:buChar char="•"/>
            </a:pPr>
            <a:r>
              <a:rPr lang="da-DK" b="0" dirty="0" err="1"/>
              <a:t>ضمان</a:t>
            </a:r>
            <a:r>
              <a:rPr lang="da-DK" b="0" dirty="0"/>
              <a:t> </a:t>
            </a:r>
            <a:r>
              <a:rPr lang="ar-SA" b="0" dirty="0"/>
              <a:t> </a:t>
            </a:r>
            <a:r>
              <a:rPr lang="ar-SA" dirty="0">
                <a:solidFill>
                  <a:schemeClr val="accent1"/>
                </a:solidFill>
              </a:rPr>
              <a:t>توفير </a:t>
            </a:r>
            <a:r>
              <a:rPr lang="da-DK" dirty="0" err="1">
                <a:solidFill>
                  <a:schemeClr val="accent1"/>
                </a:solidFill>
              </a:rPr>
              <a:t>الدعم</a:t>
            </a:r>
            <a:r>
              <a:rPr lang="da-DK" dirty="0">
                <a:solidFill>
                  <a:schemeClr val="accent1"/>
                </a:solidFill>
              </a:rPr>
              <a:t> </a:t>
            </a:r>
            <a:r>
              <a:rPr lang="da-DK" dirty="0" err="1">
                <a:solidFill>
                  <a:schemeClr val="accent1"/>
                </a:solidFill>
              </a:rPr>
              <a:t>والرعاية</a:t>
            </a:r>
            <a:r>
              <a:rPr lang="da-DK" dirty="0">
                <a:solidFill>
                  <a:schemeClr val="accent1"/>
                </a:solidFill>
              </a:rPr>
              <a:t> </a:t>
            </a:r>
            <a:r>
              <a:rPr lang="ar-SA" dirty="0">
                <a:solidFill>
                  <a:schemeClr val="accent1"/>
                </a:solidFill>
              </a:rPr>
              <a:t> الشاملين والمتكاملين </a:t>
            </a:r>
            <a:r>
              <a:rPr lang="da-DK" b="0" dirty="0" err="1"/>
              <a:t>للأشخاص</a:t>
            </a:r>
            <a:r>
              <a:rPr lang="da-DK" b="0" dirty="0"/>
              <a:t> </a:t>
            </a:r>
            <a:r>
              <a:rPr lang="da-DK" b="0" dirty="0" err="1"/>
              <a:t>ذوي</a:t>
            </a:r>
            <a:r>
              <a:rPr lang="da-DK" b="0" dirty="0"/>
              <a:t> </a:t>
            </a:r>
            <a:r>
              <a:rPr lang="da-DK" b="0" dirty="0" err="1"/>
              <a:t>احتياجات</a:t>
            </a:r>
            <a:r>
              <a:rPr lang="da-DK" b="0" dirty="0"/>
              <a:t> </a:t>
            </a:r>
            <a:r>
              <a:rPr lang="da-DK" b="0" dirty="0" err="1"/>
              <a:t>الصحة</a:t>
            </a:r>
            <a:r>
              <a:rPr lang="da-DK" b="0" dirty="0"/>
              <a:t> </a:t>
            </a:r>
            <a:r>
              <a:rPr lang="da-DK" b="0" dirty="0" err="1"/>
              <a:t>النفسية</a:t>
            </a:r>
            <a:r>
              <a:rPr lang="da-DK" b="0" dirty="0"/>
              <a:t> </a:t>
            </a:r>
            <a:r>
              <a:rPr lang="ar-SA" b="0" dirty="0"/>
              <a:t> والاحتياجات النفسية الاجتماعية</a:t>
            </a:r>
            <a:endParaRPr lang="en-SE" b="0" dirty="0"/>
          </a:p>
          <a:p>
            <a:pPr marL="342900" lvl="0" indent="-342900" rtl="1">
              <a:buFont typeface="Arial" panose="020B0604020202020204" pitchFamily="34" charset="0"/>
              <a:buChar char="•"/>
            </a:pPr>
            <a:r>
              <a:rPr lang="ar-SA" b="0" dirty="0"/>
              <a:t>الإقرار </a:t>
            </a:r>
            <a:r>
              <a:rPr lang="ar-SA" dirty="0">
                <a:solidFill>
                  <a:schemeClr val="accent1"/>
                </a:solidFill>
              </a:rPr>
              <a:t>بمرونة الأفراد، وتنوعهم، وإشراكهم  </a:t>
            </a:r>
            <a:r>
              <a:rPr lang="da-DK" b="0" dirty="0" err="1"/>
              <a:t>في</a:t>
            </a:r>
            <a:r>
              <a:rPr lang="da-DK" b="0" dirty="0"/>
              <a:t> </a:t>
            </a:r>
            <a:r>
              <a:rPr lang="da-DK" b="0" dirty="0" err="1"/>
              <a:t>جميع</a:t>
            </a:r>
            <a:r>
              <a:rPr lang="da-DK" b="0" dirty="0"/>
              <a:t> </a:t>
            </a:r>
            <a:r>
              <a:rPr lang="da-DK" b="0" dirty="0" err="1"/>
              <a:t>أنشطة</a:t>
            </a:r>
            <a:r>
              <a:rPr lang="da-DK" b="0" dirty="0"/>
              <a:t> </a:t>
            </a:r>
            <a:r>
              <a:rPr lang="da-DK" b="0" dirty="0" err="1"/>
              <a:t>الصحة</a:t>
            </a:r>
            <a:r>
              <a:rPr lang="da-DK" b="0" dirty="0"/>
              <a:t> </a:t>
            </a:r>
            <a:r>
              <a:rPr lang="da-DK" b="0" dirty="0" err="1"/>
              <a:t>النفسية</a:t>
            </a:r>
            <a:r>
              <a:rPr lang="da-DK" b="0" dirty="0"/>
              <a:t> </a:t>
            </a:r>
            <a:r>
              <a:rPr lang="da-DK" b="0" dirty="0" err="1"/>
              <a:t>والأنشطة</a:t>
            </a:r>
            <a:r>
              <a:rPr lang="da-DK" b="0" dirty="0"/>
              <a:t> </a:t>
            </a:r>
            <a:r>
              <a:rPr lang="da-DK" b="0" dirty="0" err="1"/>
              <a:t>النفسية</a:t>
            </a:r>
            <a:r>
              <a:rPr lang="da-DK" b="0" dirty="0"/>
              <a:t> </a:t>
            </a:r>
            <a:r>
              <a:rPr lang="da-DK" b="0" dirty="0" err="1"/>
              <a:t>الاجتماعية</a:t>
            </a:r>
            <a:endParaRPr lang="en-SE" b="0" dirty="0"/>
          </a:p>
          <a:p>
            <a:pPr marL="342900" lvl="0" indent="-342900" rtl="1">
              <a:buFont typeface="Arial" panose="020B0604020202020204" pitchFamily="34" charset="0"/>
              <a:buChar char="•"/>
            </a:pPr>
            <a:r>
              <a:rPr lang="da-DK" b="0" dirty="0" err="1"/>
              <a:t>ضمان</a:t>
            </a:r>
            <a:r>
              <a:rPr lang="da-DK" b="0" dirty="0"/>
              <a:t> </a:t>
            </a:r>
            <a:r>
              <a:rPr lang="da-DK" dirty="0" err="1">
                <a:solidFill>
                  <a:schemeClr val="accent1"/>
                </a:solidFill>
              </a:rPr>
              <a:t>حماية</a:t>
            </a:r>
            <a:r>
              <a:rPr lang="da-DK" dirty="0">
                <a:solidFill>
                  <a:schemeClr val="accent1"/>
                </a:solidFill>
              </a:rPr>
              <a:t> </a:t>
            </a:r>
            <a:r>
              <a:rPr lang="da-DK" dirty="0" err="1">
                <a:solidFill>
                  <a:schemeClr val="accent1"/>
                </a:solidFill>
              </a:rPr>
              <a:t>السلامة</a:t>
            </a:r>
            <a:r>
              <a:rPr lang="da-DK" dirty="0">
                <a:solidFill>
                  <a:schemeClr val="accent1"/>
                </a:solidFill>
              </a:rPr>
              <a:t> </a:t>
            </a:r>
            <a:r>
              <a:rPr lang="da-DK" dirty="0" err="1">
                <a:solidFill>
                  <a:schemeClr val="accent1"/>
                </a:solidFill>
              </a:rPr>
              <a:t>والكرامة</a:t>
            </a:r>
            <a:r>
              <a:rPr lang="da-DK" dirty="0">
                <a:solidFill>
                  <a:schemeClr val="accent1"/>
                </a:solidFill>
              </a:rPr>
              <a:t> </a:t>
            </a:r>
            <a:r>
              <a:rPr lang="da-DK" dirty="0" err="1">
                <a:solidFill>
                  <a:schemeClr val="accent1"/>
                </a:solidFill>
              </a:rPr>
              <a:t>والحقوق</a:t>
            </a:r>
            <a:endParaRPr lang="en-US" sz="6600" dirty="0">
              <a:solidFill>
                <a:schemeClr val="accent1"/>
              </a:solidFill>
            </a:endParaRPr>
          </a:p>
        </p:txBody>
      </p:sp>
      <p:sp>
        <p:nvSpPr>
          <p:cNvPr id="4" name="Text Placeholder 3">
            <a:extLst>
              <a:ext uri="{FF2B5EF4-FFF2-40B4-BE49-F238E27FC236}">
                <a16:creationId xmlns:a16="http://schemas.microsoft.com/office/drawing/2014/main" id="{CD04915D-6F8F-4C21-9D23-07CE11BE6F64}"/>
              </a:ext>
            </a:extLst>
          </p:cNvPr>
          <p:cNvSpPr>
            <a:spLocks noGrp="1"/>
          </p:cNvSpPr>
          <p:nvPr>
            <p:ph type="body" sz="quarter" idx="12"/>
          </p:nvPr>
        </p:nvSpPr>
        <p:spPr>
          <a:xfrm>
            <a:off x="550863" y="6138546"/>
            <a:ext cx="8364537" cy="307671"/>
          </a:xfrm>
        </p:spPr>
        <p:txBody>
          <a:bodyPr/>
          <a:lstStyle/>
          <a:p>
            <a:pPr algn="l">
              <a:spcAft>
                <a:spcPts val="600"/>
              </a:spcAft>
            </a:pPr>
            <a:r>
              <a:rPr lang="en-GB" dirty="0">
                <a:hlinkClick r:id="rId3">
                  <a:extLst>
                    <a:ext uri="{A12FA001-AC4F-418D-AE19-62706E023703}">
                      <ahyp:hlinkClr xmlns:ahyp="http://schemas.microsoft.com/office/drawing/2018/hyperlinkcolor" val="tx"/>
                    </a:ext>
                  </a:extLst>
                </a:hlinkClick>
              </a:rPr>
              <a:t>https://pscentre.org/movement-resource-room-mhpss-policy-and-resolution/</a:t>
            </a:r>
            <a:endParaRPr lang="da-DK" dirty="0"/>
          </a:p>
        </p:txBody>
      </p:sp>
      <p:sp>
        <p:nvSpPr>
          <p:cNvPr id="5" name="Title 4">
            <a:extLst>
              <a:ext uri="{FF2B5EF4-FFF2-40B4-BE49-F238E27FC236}">
                <a16:creationId xmlns:a16="http://schemas.microsoft.com/office/drawing/2014/main" id="{1C393F68-0C48-4306-B7F6-BAC851B03809}"/>
              </a:ext>
            </a:extLst>
          </p:cNvPr>
          <p:cNvSpPr>
            <a:spLocks noGrp="1"/>
          </p:cNvSpPr>
          <p:nvPr>
            <p:ph type="title"/>
          </p:nvPr>
        </p:nvSpPr>
        <p:spPr/>
        <p:txBody>
          <a:bodyPr/>
          <a:lstStyle/>
          <a:p>
            <a:pPr rtl="1"/>
            <a:r>
              <a:rPr lang="da-DK" dirty="0" err="1"/>
              <a:t>بنود</a:t>
            </a:r>
            <a:r>
              <a:rPr lang="da-DK" dirty="0"/>
              <a:t> </a:t>
            </a:r>
            <a:r>
              <a:rPr lang="da-DK" dirty="0" err="1"/>
              <a:t>السياسة</a:t>
            </a:r>
            <a:r>
              <a:rPr lang="da-DK" dirty="0"/>
              <a:t> </a:t>
            </a:r>
            <a:r>
              <a:rPr lang="da-DK" dirty="0" err="1"/>
              <a:t>الثمانية</a:t>
            </a:r>
            <a:endParaRPr lang="en-SE" dirty="0"/>
          </a:p>
        </p:txBody>
      </p:sp>
    </p:spTree>
    <p:extLst>
      <p:ext uri="{BB962C8B-B14F-4D97-AF65-F5344CB8AC3E}">
        <p14:creationId xmlns:p14="http://schemas.microsoft.com/office/powerpoint/2010/main" val="702207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3E25-C060-4899-A168-9AD877C69113}"/>
              </a:ext>
            </a:extLst>
          </p:cNvPr>
          <p:cNvSpPr>
            <a:spLocks noGrp="1"/>
          </p:cNvSpPr>
          <p:nvPr>
            <p:ph type="title"/>
          </p:nvPr>
        </p:nvSpPr>
        <p:spPr/>
        <p:txBody>
          <a:bodyPr/>
          <a:lstStyle/>
          <a:p>
            <a:pPr rtl="1"/>
            <a:r>
              <a:rPr lang="da-DK" sz="3800" dirty="0" err="1"/>
              <a:t>إطار</a:t>
            </a:r>
            <a:r>
              <a:rPr lang="da-DK" sz="3800" dirty="0"/>
              <a:t> </a:t>
            </a:r>
            <a:r>
              <a:rPr lang="da-DK" sz="3800" dirty="0" err="1"/>
              <a:t>عمل</a:t>
            </a:r>
            <a:r>
              <a:rPr lang="da-DK" sz="3800" dirty="0"/>
              <a:t> </a:t>
            </a:r>
            <a:r>
              <a:rPr lang="da-DK" sz="3800" dirty="0" err="1"/>
              <a:t>الصحة</a:t>
            </a:r>
            <a:r>
              <a:rPr lang="da-DK" sz="3800" dirty="0"/>
              <a:t> </a:t>
            </a:r>
            <a:r>
              <a:rPr lang="da-DK" sz="3800" dirty="0" err="1"/>
              <a:t>النفسية</a:t>
            </a:r>
            <a:r>
              <a:rPr lang="da-DK" sz="3800" dirty="0"/>
              <a:t> </a:t>
            </a:r>
            <a:r>
              <a:rPr lang="da-DK" sz="3800" dirty="0" err="1"/>
              <a:t>والدعم</a:t>
            </a:r>
            <a:r>
              <a:rPr lang="da-DK" sz="3800" dirty="0"/>
              <a:t> </a:t>
            </a:r>
            <a:r>
              <a:rPr lang="da-DK" sz="3800" dirty="0" err="1"/>
              <a:t>النفسي</a:t>
            </a:r>
            <a:r>
              <a:rPr lang="da-DK" sz="3800" dirty="0"/>
              <a:t> </a:t>
            </a:r>
            <a:r>
              <a:rPr lang="da-DK" sz="3800" dirty="0" err="1"/>
              <a:t>الاجتماعي</a:t>
            </a:r>
            <a:r>
              <a:rPr lang="da-DK" sz="3800" dirty="0"/>
              <a:t> </a:t>
            </a:r>
            <a:r>
              <a:rPr lang="da-DK" sz="3800" dirty="0" err="1"/>
              <a:t>للحركة</a:t>
            </a:r>
            <a:endParaRPr lang="en-SE" sz="3800" dirty="0"/>
          </a:p>
        </p:txBody>
      </p:sp>
      <p:sp>
        <p:nvSpPr>
          <p:cNvPr id="3" name="Text Placeholder 2">
            <a:extLst>
              <a:ext uri="{FF2B5EF4-FFF2-40B4-BE49-F238E27FC236}">
                <a16:creationId xmlns:a16="http://schemas.microsoft.com/office/drawing/2014/main" id="{BABB1367-59A7-4758-A334-2F2E12F9A2FD}"/>
              </a:ext>
            </a:extLst>
          </p:cNvPr>
          <p:cNvSpPr>
            <a:spLocks noGrp="1"/>
          </p:cNvSpPr>
          <p:nvPr>
            <p:ph type="body" sz="quarter" idx="10"/>
          </p:nvPr>
        </p:nvSpPr>
        <p:spPr/>
        <p:txBody>
          <a:bodyPr/>
          <a:lstStyle/>
          <a:p>
            <a:pPr marL="342900" lvl="0" indent="-342900" rtl="1">
              <a:buFont typeface="Arial" panose="020B0604020202020204" pitchFamily="34" charset="0"/>
              <a:buChar char="•"/>
            </a:pPr>
            <a:r>
              <a:rPr lang="ar-YE" sz="2000" b="0" dirty="0"/>
              <a:t>أربعة </a:t>
            </a:r>
            <a:r>
              <a:rPr lang="da-DK" sz="2000" b="0" dirty="0" err="1"/>
              <a:t>مستويات</a:t>
            </a:r>
            <a:r>
              <a:rPr lang="da-DK" sz="2000" b="0" dirty="0"/>
              <a:t> </a:t>
            </a:r>
            <a:r>
              <a:rPr lang="da-DK" sz="2000" b="0" dirty="0" err="1"/>
              <a:t>ودائرة</a:t>
            </a:r>
            <a:r>
              <a:rPr lang="da-DK" sz="2000" b="0" dirty="0"/>
              <a:t> </a:t>
            </a:r>
            <a:r>
              <a:rPr lang="da-DK" sz="2000" b="0" dirty="0" err="1"/>
              <a:t>واقية</a:t>
            </a:r>
            <a:endParaRPr lang="en-SE" sz="2000" b="0" dirty="0"/>
          </a:p>
          <a:p>
            <a:pPr marL="342900" lvl="0" indent="-342900" rtl="1">
              <a:buFont typeface="Arial" panose="020B0604020202020204" pitchFamily="34" charset="0"/>
              <a:buChar char="•"/>
            </a:pPr>
            <a:r>
              <a:rPr lang="da-DK" sz="2000" b="0" dirty="0" err="1"/>
              <a:t>التركيز</a:t>
            </a:r>
            <a:r>
              <a:rPr lang="da-DK" sz="2000" b="0" dirty="0"/>
              <a:t> </a:t>
            </a:r>
            <a:r>
              <a:rPr lang="da-DK" sz="2000" b="0" dirty="0" err="1"/>
              <a:t>على</a:t>
            </a:r>
            <a:r>
              <a:rPr lang="da-DK" sz="2000" b="0" dirty="0"/>
              <a:t> </a:t>
            </a:r>
            <a:r>
              <a:rPr lang="da-DK" sz="2000" b="0" dirty="0" err="1"/>
              <a:t>المهارات</a:t>
            </a:r>
            <a:r>
              <a:rPr lang="da-DK" sz="2000" b="0" dirty="0"/>
              <a:t> </a:t>
            </a:r>
            <a:r>
              <a:rPr lang="da-DK" sz="2000" b="0" dirty="0" err="1"/>
              <a:t>والإشراف</a:t>
            </a:r>
            <a:endParaRPr lang="en-SE" sz="2000" b="0" dirty="0"/>
          </a:p>
          <a:p>
            <a:pPr marL="342900" lvl="0" indent="-342900" rtl="1">
              <a:buFont typeface="Arial" panose="020B0604020202020204" pitchFamily="34" charset="0"/>
              <a:buChar char="•"/>
            </a:pPr>
            <a:r>
              <a:rPr lang="da-DK" sz="2000" b="0" dirty="0" err="1"/>
              <a:t>جميع</a:t>
            </a:r>
            <a:r>
              <a:rPr lang="da-DK" sz="2000" b="0" dirty="0"/>
              <a:t> </a:t>
            </a:r>
            <a:r>
              <a:rPr lang="da-DK" sz="2000" b="0" dirty="0" err="1"/>
              <a:t>الجمعيات</a:t>
            </a:r>
            <a:r>
              <a:rPr lang="da-DK" sz="2000" b="0" dirty="0"/>
              <a:t> </a:t>
            </a:r>
            <a:r>
              <a:rPr lang="da-DK" sz="2000" b="0" dirty="0" err="1"/>
              <a:t>الوطنية</a:t>
            </a:r>
            <a:r>
              <a:rPr lang="da-DK" sz="2000" b="0" dirty="0"/>
              <a:t> </a:t>
            </a:r>
            <a:r>
              <a:rPr lang="da-DK" sz="2000" b="0" dirty="0" err="1"/>
              <a:t>والاتحاد</a:t>
            </a:r>
            <a:r>
              <a:rPr lang="da-DK" sz="2000" b="0" dirty="0"/>
              <a:t> </a:t>
            </a:r>
            <a:r>
              <a:rPr lang="da-DK" sz="2000" b="0" dirty="0" err="1"/>
              <a:t>الدولي</a:t>
            </a:r>
            <a:r>
              <a:rPr lang="da-DK" sz="2000" b="0" dirty="0"/>
              <a:t> </a:t>
            </a:r>
            <a:r>
              <a:rPr lang="da-DK" sz="2000" b="0" dirty="0" err="1"/>
              <a:t>لجمعيات</a:t>
            </a:r>
            <a:r>
              <a:rPr lang="da-DK" sz="2000" b="0" dirty="0"/>
              <a:t> </a:t>
            </a:r>
            <a:r>
              <a:rPr lang="da-DK" sz="2000" b="0" dirty="0" err="1"/>
              <a:t>الصليب</a:t>
            </a:r>
            <a:r>
              <a:rPr lang="da-DK" sz="2000" b="0" dirty="0"/>
              <a:t> </a:t>
            </a:r>
            <a:r>
              <a:rPr lang="da-DK" sz="2000" b="0" dirty="0" err="1"/>
              <a:t>الأحمر</a:t>
            </a:r>
            <a:r>
              <a:rPr lang="da-DK" sz="2000" b="0" dirty="0"/>
              <a:t> </a:t>
            </a:r>
            <a:r>
              <a:rPr lang="da-DK" sz="2000" b="0" dirty="0" err="1"/>
              <a:t>والهلال</a:t>
            </a:r>
            <a:r>
              <a:rPr lang="da-DK" sz="2000" b="0" dirty="0"/>
              <a:t> </a:t>
            </a:r>
            <a:r>
              <a:rPr lang="da-DK" sz="2000" b="0" dirty="0" err="1"/>
              <a:t>الأحمر</a:t>
            </a:r>
            <a:r>
              <a:rPr lang="da-DK" sz="2000" b="0" dirty="0"/>
              <a:t> </a:t>
            </a:r>
            <a:r>
              <a:rPr lang="da-DK" sz="2000" b="0" dirty="0" err="1"/>
              <a:t>واللجنة</a:t>
            </a:r>
            <a:r>
              <a:rPr lang="da-DK" sz="2000" b="0" dirty="0"/>
              <a:t> </a:t>
            </a:r>
            <a:r>
              <a:rPr lang="da-DK" sz="2000" b="0" dirty="0" err="1"/>
              <a:t>الدولية</a:t>
            </a:r>
            <a:r>
              <a:rPr lang="da-DK" sz="2000" b="0" dirty="0"/>
              <a:t> </a:t>
            </a:r>
            <a:r>
              <a:rPr lang="da-DK" sz="2000" b="0" dirty="0" err="1"/>
              <a:t>للصليب</a:t>
            </a:r>
            <a:r>
              <a:rPr lang="da-DK" sz="2000" b="0" dirty="0"/>
              <a:t> </a:t>
            </a:r>
            <a:r>
              <a:rPr lang="da-DK" sz="2000" b="0" dirty="0" err="1"/>
              <a:t>الأحمر</a:t>
            </a:r>
            <a:r>
              <a:rPr lang="da-DK" sz="2000" b="0" dirty="0"/>
              <a:t> </a:t>
            </a:r>
            <a:r>
              <a:rPr lang="da-DK" sz="2000" b="0" dirty="0" err="1"/>
              <a:t>تكون</a:t>
            </a:r>
            <a:r>
              <a:rPr lang="da-DK" sz="2000" b="0" dirty="0"/>
              <a:t> </a:t>
            </a:r>
            <a:r>
              <a:rPr lang="da-DK" sz="2000" b="0" dirty="0" err="1"/>
              <a:t>لديها</a:t>
            </a:r>
            <a:r>
              <a:rPr lang="da-DK" sz="2000" b="0" dirty="0"/>
              <a:t> </a:t>
            </a:r>
            <a:r>
              <a:rPr lang="da-DK" sz="2000" b="0" dirty="0" err="1"/>
              <a:t>القدرة</a:t>
            </a:r>
            <a:r>
              <a:rPr lang="da-DK" sz="2000" b="0" dirty="0"/>
              <a:t> </a:t>
            </a:r>
            <a:r>
              <a:rPr lang="da-DK" sz="2000" b="0" dirty="0" err="1"/>
              <a:t>على</a:t>
            </a:r>
            <a:r>
              <a:rPr lang="ar-SA" sz="2000" b="0" dirty="0"/>
              <a:t>:</a:t>
            </a:r>
            <a:endParaRPr lang="en-SE" sz="2000" b="0" dirty="0"/>
          </a:p>
          <a:p>
            <a:pPr lvl="2" rtl="1"/>
            <a:r>
              <a:rPr lang="da-DK" sz="2000" dirty="0"/>
              <a:t> </a:t>
            </a:r>
            <a:r>
              <a:rPr lang="da-DK" sz="2000" dirty="0" err="1"/>
              <a:t>تقييم</a:t>
            </a:r>
            <a:r>
              <a:rPr lang="da-DK" sz="2000" dirty="0"/>
              <a:t> </a:t>
            </a:r>
            <a:r>
              <a:rPr lang="da-DK" sz="2000" dirty="0" err="1"/>
              <a:t>الاحتياجات</a:t>
            </a:r>
            <a:endParaRPr lang="en-SE" sz="2000" dirty="0"/>
          </a:p>
          <a:p>
            <a:pPr lvl="2" rtl="1"/>
            <a:r>
              <a:rPr lang="da-DK" sz="2000" dirty="0"/>
              <a:t> </a:t>
            </a:r>
            <a:r>
              <a:rPr lang="da-DK" sz="2000" dirty="0" err="1"/>
              <a:t>مناصرة</a:t>
            </a:r>
            <a:r>
              <a:rPr lang="da-DK" sz="2000" dirty="0"/>
              <a:t> </a:t>
            </a:r>
            <a:r>
              <a:rPr lang="da-DK" sz="2000" dirty="0" err="1"/>
              <a:t>الصحة</a:t>
            </a:r>
            <a:r>
              <a:rPr lang="da-DK" sz="2000" dirty="0"/>
              <a:t> </a:t>
            </a:r>
            <a:r>
              <a:rPr lang="da-DK" sz="2000" dirty="0" err="1"/>
              <a:t>النفسية</a:t>
            </a:r>
            <a:r>
              <a:rPr lang="da-DK" sz="2000" dirty="0"/>
              <a:t> </a:t>
            </a:r>
            <a:r>
              <a:rPr lang="da-DK" sz="2000" dirty="0" err="1"/>
              <a:t>والدعم</a:t>
            </a:r>
            <a:r>
              <a:rPr lang="da-DK" sz="2000" dirty="0"/>
              <a:t> </a:t>
            </a:r>
            <a:r>
              <a:rPr lang="da-DK" sz="2000" dirty="0" err="1"/>
              <a:t>النفسي</a:t>
            </a:r>
            <a:r>
              <a:rPr lang="da-DK" sz="2000" dirty="0"/>
              <a:t> </a:t>
            </a:r>
            <a:r>
              <a:rPr lang="da-DK" sz="2000" dirty="0" err="1"/>
              <a:t>الاجتماعي</a:t>
            </a:r>
            <a:endParaRPr lang="en-SE" sz="2000" dirty="0"/>
          </a:p>
          <a:p>
            <a:pPr lvl="2" rtl="1"/>
            <a:r>
              <a:rPr lang="da-DK" sz="2000" dirty="0"/>
              <a:t> </a:t>
            </a:r>
            <a:r>
              <a:rPr lang="da-DK" sz="2000" dirty="0" err="1"/>
              <a:t>الإحالة</a:t>
            </a:r>
            <a:r>
              <a:rPr lang="da-DK" sz="2000" dirty="0"/>
              <a:t> </a:t>
            </a:r>
            <a:r>
              <a:rPr lang="da-DK" sz="2000" dirty="0" err="1"/>
              <a:t>للخدمات</a:t>
            </a:r>
            <a:r>
              <a:rPr lang="da-DK" sz="2000" dirty="0"/>
              <a:t> </a:t>
            </a:r>
            <a:r>
              <a:rPr lang="da-DK" sz="2000" dirty="0" err="1"/>
              <a:t>المناسبة</a:t>
            </a:r>
            <a:endParaRPr lang="en-SE" sz="2000" dirty="0"/>
          </a:p>
        </p:txBody>
      </p:sp>
      <p:sp>
        <p:nvSpPr>
          <p:cNvPr id="4" name="Text Placeholder 3">
            <a:extLst>
              <a:ext uri="{FF2B5EF4-FFF2-40B4-BE49-F238E27FC236}">
                <a16:creationId xmlns:a16="http://schemas.microsoft.com/office/drawing/2014/main" id="{210DAA81-05E3-4B46-898F-265FB6A19868}"/>
              </a:ext>
            </a:extLst>
          </p:cNvPr>
          <p:cNvSpPr>
            <a:spLocks noGrp="1"/>
          </p:cNvSpPr>
          <p:nvPr>
            <p:ph type="body" sz="quarter" idx="12"/>
          </p:nvPr>
        </p:nvSpPr>
        <p:spPr/>
        <p:txBody>
          <a:bodyPr/>
          <a:lstStyle/>
          <a:p>
            <a:pPr lvl="1" algn="l" rtl="1"/>
            <a:r>
              <a:rPr lang="da-DK" b="1" u="sng" dirty="0">
                <a:hlinkClick r:id="rId3"/>
              </a:rPr>
              <a:t>https://youtu.be/jV8Sc552g1Q</a:t>
            </a:r>
            <a:endParaRPr lang="da-DK" b="1" u="sng" dirty="0"/>
          </a:p>
          <a:p>
            <a:pPr lvl="1" algn="l" rtl="1"/>
            <a:endParaRPr lang="en-SE" b="1" dirty="0"/>
          </a:p>
        </p:txBody>
      </p:sp>
      <p:pic>
        <p:nvPicPr>
          <p:cNvPr id="13" name="Picture Placeholder 12" descr="Diagram&#10;&#10;Description automatically generated">
            <a:extLst>
              <a:ext uri="{FF2B5EF4-FFF2-40B4-BE49-F238E27FC236}">
                <a16:creationId xmlns:a16="http://schemas.microsoft.com/office/drawing/2014/main" id="{E8EEEB7D-B4F0-8843-98BB-C777E201EE8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2477" b="2477"/>
          <a:stretch>
            <a:fillRect/>
          </a:stretch>
        </p:blipFill>
        <p:spPr/>
      </p:pic>
    </p:spTree>
    <p:extLst>
      <p:ext uri="{BB962C8B-B14F-4D97-AF65-F5344CB8AC3E}">
        <p14:creationId xmlns:p14="http://schemas.microsoft.com/office/powerpoint/2010/main" val="147014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E9E289-950E-4DAC-BBA1-F8335348A996}"/>
              </a:ext>
            </a:extLst>
          </p:cNvPr>
          <p:cNvSpPr>
            <a:spLocks noGrp="1"/>
          </p:cNvSpPr>
          <p:nvPr>
            <p:ph type="body" sz="quarter" idx="10"/>
          </p:nvPr>
        </p:nvSpPr>
        <p:spPr/>
        <p:txBody>
          <a:bodyPr/>
          <a:lstStyle/>
          <a:p>
            <a:pPr marL="342900" lvl="0" indent="-342900" rtl="1">
              <a:buFont typeface="Arial" panose="020B0604020202020204" pitchFamily="34" charset="0"/>
              <a:buChar char="•"/>
            </a:pPr>
            <a:r>
              <a:rPr lang="da-DK" b="0" dirty="0" err="1"/>
              <a:t>موقَّع</a:t>
            </a:r>
            <a:r>
              <a:rPr lang="da-DK" b="0" dirty="0"/>
              <a:t> </a:t>
            </a:r>
            <a:r>
              <a:rPr lang="da-DK" b="0" dirty="0" err="1"/>
              <a:t>من</a:t>
            </a:r>
            <a:r>
              <a:rPr lang="da-DK" b="0" dirty="0"/>
              <a:t> </a:t>
            </a:r>
            <a:r>
              <a:rPr lang="da-DK" b="0" dirty="0" err="1"/>
              <a:t>جانب</a:t>
            </a:r>
            <a:r>
              <a:rPr lang="da-DK" b="0" dirty="0"/>
              <a:t> 196 </a:t>
            </a:r>
            <a:r>
              <a:rPr lang="da-DK" b="0" dirty="0" err="1"/>
              <a:t>من</a:t>
            </a:r>
            <a:r>
              <a:rPr lang="da-DK" b="0" dirty="0"/>
              <a:t> </a:t>
            </a:r>
            <a:r>
              <a:rPr lang="da-DK" b="0" dirty="0" err="1"/>
              <a:t>الدول</a:t>
            </a:r>
            <a:r>
              <a:rPr lang="da-DK" b="0" dirty="0"/>
              <a:t> </a:t>
            </a:r>
            <a:r>
              <a:rPr lang="da-DK" b="0" dirty="0" err="1"/>
              <a:t>الأطراف</a:t>
            </a:r>
            <a:r>
              <a:rPr lang="da-DK" b="0" dirty="0"/>
              <a:t> </a:t>
            </a:r>
            <a:r>
              <a:rPr lang="da-DK" b="0" dirty="0" err="1"/>
              <a:t>في</a:t>
            </a:r>
            <a:r>
              <a:rPr lang="da-DK" b="0" dirty="0"/>
              <a:t> </a:t>
            </a:r>
            <a:r>
              <a:rPr lang="da-DK" b="0" dirty="0" err="1"/>
              <a:t>اتفاقيات</a:t>
            </a:r>
            <a:r>
              <a:rPr lang="da-DK" b="0" dirty="0"/>
              <a:t> </a:t>
            </a:r>
            <a:r>
              <a:rPr lang="da-DK" b="0" dirty="0" err="1"/>
              <a:t>جنيف</a:t>
            </a:r>
            <a:endParaRPr lang="en-SE" b="0" dirty="0"/>
          </a:p>
          <a:p>
            <a:pPr marL="342900" lvl="0" indent="-342900" rtl="1">
              <a:buFont typeface="Arial" panose="020B0604020202020204" pitchFamily="34" charset="0"/>
              <a:buChar char="•"/>
            </a:pPr>
            <a:r>
              <a:rPr lang="da-DK" b="0" dirty="0" err="1"/>
              <a:t>الدعوة</a:t>
            </a:r>
            <a:r>
              <a:rPr lang="da-DK" b="0" dirty="0"/>
              <a:t> </a:t>
            </a:r>
            <a:r>
              <a:rPr lang="da-DK" b="0" dirty="0" err="1"/>
              <a:t>إلى</a:t>
            </a:r>
            <a:r>
              <a:rPr lang="da-DK" b="0" dirty="0"/>
              <a:t> </a:t>
            </a:r>
            <a:r>
              <a:rPr lang="da-DK" b="0" dirty="0" err="1"/>
              <a:t>عمل</a:t>
            </a:r>
            <a:r>
              <a:rPr lang="da-DK" b="0" dirty="0"/>
              <a:t> </a:t>
            </a:r>
            <a:r>
              <a:rPr lang="da-DK" b="0" dirty="0" err="1"/>
              <a:t>مشترك</a:t>
            </a:r>
            <a:r>
              <a:rPr lang="da-DK" b="0" dirty="0"/>
              <a:t> </a:t>
            </a:r>
            <a:r>
              <a:rPr lang="da-DK" b="0" dirty="0" err="1"/>
              <a:t>ومتماسك</a:t>
            </a:r>
            <a:r>
              <a:rPr lang="da-DK" b="0" dirty="0"/>
              <a:t> </a:t>
            </a:r>
            <a:r>
              <a:rPr lang="da-DK" b="0" dirty="0" err="1"/>
              <a:t>بين</a:t>
            </a:r>
            <a:r>
              <a:rPr lang="da-DK" b="0" dirty="0"/>
              <a:t> </a:t>
            </a:r>
            <a:r>
              <a:rPr lang="da-DK" b="0" dirty="0" err="1"/>
              <a:t>الدول</a:t>
            </a:r>
            <a:r>
              <a:rPr lang="da-DK" b="0" dirty="0"/>
              <a:t> </a:t>
            </a:r>
            <a:r>
              <a:rPr lang="da-DK" b="0" dirty="0" err="1"/>
              <a:t>والحركة</a:t>
            </a:r>
            <a:r>
              <a:rPr lang="da-DK" b="0" dirty="0"/>
              <a:t> </a:t>
            </a:r>
            <a:r>
              <a:rPr lang="da-DK" b="0" dirty="0" err="1"/>
              <a:t>والجهات</a:t>
            </a:r>
            <a:r>
              <a:rPr lang="da-DK" b="0" dirty="0"/>
              <a:t> </a:t>
            </a:r>
            <a:r>
              <a:rPr lang="da-DK" b="0" dirty="0" err="1"/>
              <a:t>الأخرى</a:t>
            </a:r>
            <a:r>
              <a:rPr lang="da-DK" b="0" dirty="0"/>
              <a:t> </a:t>
            </a:r>
            <a:r>
              <a:rPr lang="da-DK" b="0" dirty="0" err="1"/>
              <a:t>الفاعلة</a:t>
            </a:r>
            <a:endParaRPr lang="en-SE" b="0" dirty="0"/>
          </a:p>
          <a:p>
            <a:pPr marL="342900" lvl="0" indent="-342900" rtl="1">
              <a:buFont typeface="Arial" panose="020B0604020202020204" pitchFamily="34" charset="0"/>
              <a:buChar char="•"/>
            </a:pPr>
            <a:r>
              <a:rPr lang="da-DK" b="0" dirty="0" err="1"/>
              <a:t>في</a:t>
            </a:r>
            <a:r>
              <a:rPr lang="da-DK" b="0" dirty="0"/>
              <a:t> </a:t>
            </a:r>
            <a:r>
              <a:rPr lang="da-DK" b="0" dirty="0" err="1"/>
              <a:t>سياق</a:t>
            </a:r>
            <a:r>
              <a:rPr lang="da-DK" b="0" dirty="0"/>
              <a:t> </a:t>
            </a:r>
            <a:r>
              <a:rPr lang="da-DK" b="0" dirty="0" err="1"/>
              <a:t>النزاع</a:t>
            </a:r>
            <a:r>
              <a:rPr lang="da-DK" b="0" dirty="0"/>
              <a:t> </a:t>
            </a:r>
            <a:r>
              <a:rPr lang="da-DK" b="0" dirty="0" err="1"/>
              <a:t>المسلح</a:t>
            </a:r>
            <a:r>
              <a:rPr lang="da-DK" b="0" dirty="0"/>
              <a:t> </a:t>
            </a:r>
            <a:r>
              <a:rPr lang="da-DK" b="0" dirty="0" err="1"/>
              <a:t>والكوارث</a:t>
            </a:r>
            <a:r>
              <a:rPr lang="da-DK" b="0" dirty="0"/>
              <a:t> </a:t>
            </a:r>
            <a:r>
              <a:rPr lang="da-DK" b="0" dirty="0" err="1"/>
              <a:t>الطبيعية</a:t>
            </a:r>
            <a:r>
              <a:rPr lang="da-DK" b="0" dirty="0"/>
              <a:t> </a:t>
            </a:r>
            <a:r>
              <a:rPr lang="da-DK" b="0" dirty="0" err="1"/>
              <a:t>وسياقات</a:t>
            </a:r>
            <a:r>
              <a:rPr lang="da-DK" b="0" dirty="0"/>
              <a:t> </a:t>
            </a:r>
            <a:r>
              <a:rPr lang="da-DK" b="0" dirty="0" err="1"/>
              <a:t>الطوارئ</a:t>
            </a:r>
            <a:r>
              <a:rPr lang="da-DK" b="0" dirty="0"/>
              <a:t> </a:t>
            </a:r>
            <a:r>
              <a:rPr lang="da-DK" b="0" dirty="0" err="1"/>
              <a:t>الأخرى</a:t>
            </a:r>
            <a:endParaRPr lang="en-SE" b="0" dirty="0"/>
          </a:p>
          <a:p>
            <a:pPr lvl="2" rtl="1"/>
            <a:r>
              <a:rPr lang="da-DK" dirty="0" err="1"/>
              <a:t>غالبًا</a:t>
            </a:r>
            <a:r>
              <a:rPr lang="da-DK" dirty="0"/>
              <a:t> </a:t>
            </a:r>
            <a:r>
              <a:rPr lang="da-DK" dirty="0" err="1"/>
              <a:t>ما</a:t>
            </a:r>
            <a:r>
              <a:rPr lang="da-DK" dirty="0"/>
              <a:t> </a:t>
            </a:r>
            <a:r>
              <a:rPr lang="ar-SA" dirty="0"/>
              <a:t> تزداد احتياجات  </a:t>
            </a:r>
            <a:r>
              <a:rPr lang="da-DK" dirty="0" err="1"/>
              <a:t>الصحة</a:t>
            </a:r>
            <a:r>
              <a:rPr lang="da-DK" dirty="0"/>
              <a:t> </a:t>
            </a:r>
            <a:r>
              <a:rPr lang="da-DK" dirty="0" err="1"/>
              <a:t>النفسية</a:t>
            </a:r>
            <a:r>
              <a:rPr lang="da-DK" dirty="0"/>
              <a:t> </a:t>
            </a:r>
            <a:r>
              <a:rPr lang="da-DK" dirty="0" err="1"/>
              <a:t>والدعم</a:t>
            </a:r>
            <a:r>
              <a:rPr lang="da-DK" dirty="0"/>
              <a:t> </a:t>
            </a:r>
            <a:r>
              <a:rPr lang="da-DK" dirty="0" err="1"/>
              <a:t>النفسي</a:t>
            </a:r>
            <a:r>
              <a:rPr lang="da-DK" dirty="0"/>
              <a:t> </a:t>
            </a:r>
            <a:r>
              <a:rPr lang="da-DK" dirty="0" err="1"/>
              <a:t>الاجتماعي</a:t>
            </a:r>
            <a:r>
              <a:rPr lang="da-DK" dirty="0"/>
              <a:t> </a:t>
            </a:r>
            <a:r>
              <a:rPr lang="da-DK" dirty="0" err="1"/>
              <a:t>في</a:t>
            </a:r>
            <a:r>
              <a:rPr lang="da-DK" dirty="0"/>
              <a:t> </a:t>
            </a:r>
            <a:r>
              <a:rPr lang="da-DK" dirty="0" err="1"/>
              <a:t>هذه</a:t>
            </a:r>
            <a:r>
              <a:rPr lang="da-DK" dirty="0"/>
              <a:t> </a:t>
            </a:r>
            <a:r>
              <a:rPr lang="ar-SA" dirty="0"/>
              <a:t>الظروف</a:t>
            </a:r>
            <a:endParaRPr lang="en-SE" dirty="0"/>
          </a:p>
        </p:txBody>
      </p:sp>
      <p:pic>
        <p:nvPicPr>
          <p:cNvPr id="7" name="Picture Placeholder 6" descr="Drawing of the mental health resolution">
            <a:extLst>
              <a:ext uri="{FF2B5EF4-FFF2-40B4-BE49-F238E27FC236}">
                <a16:creationId xmlns:a16="http://schemas.microsoft.com/office/drawing/2014/main" id="{1C96629B-8DEB-42DE-84D9-C95152FF1798}"/>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8310" b="8399"/>
          <a:stretch/>
        </p:blipFill>
        <p:spPr>
          <a:xfrm>
            <a:off x="5650725" y="873125"/>
            <a:ext cx="6127373" cy="5099050"/>
          </a:xfrm>
        </p:spPr>
      </p:pic>
      <p:sp>
        <p:nvSpPr>
          <p:cNvPr id="5" name="Title 4">
            <a:extLst>
              <a:ext uri="{FF2B5EF4-FFF2-40B4-BE49-F238E27FC236}">
                <a16:creationId xmlns:a16="http://schemas.microsoft.com/office/drawing/2014/main" id="{75E4FE10-5BBD-4F0E-966B-95604CFBC870}"/>
              </a:ext>
            </a:extLst>
          </p:cNvPr>
          <p:cNvSpPr>
            <a:spLocks noGrp="1"/>
          </p:cNvSpPr>
          <p:nvPr>
            <p:ph type="title"/>
          </p:nvPr>
        </p:nvSpPr>
        <p:spPr>
          <a:xfrm>
            <a:off x="550863" y="784747"/>
            <a:ext cx="4860925" cy="655433"/>
          </a:xfrm>
        </p:spPr>
        <p:txBody>
          <a:bodyPr/>
          <a:lstStyle/>
          <a:p>
            <a:pPr rtl="1"/>
            <a:r>
              <a:rPr lang="da-DK" dirty="0" err="1"/>
              <a:t>القرار</a:t>
            </a:r>
            <a:endParaRPr lang="en-SE" dirty="0"/>
          </a:p>
        </p:txBody>
      </p:sp>
    </p:spTree>
    <p:extLst>
      <p:ext uri="{BB962C8B-B14F-4D97-AF65-F5344CB8AC3E}">
        <p14:creationId xmlns:p14="http://schemas.microsoft.com/office/powerpoint/2010/main" val="3680161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n older lady sits looking wistfully at a picture of three people">
            <a:extLst>
              <a:ext uri="{FF2B5EF4-FFF2-40B4-BE49-F238E27FC236}">
                <a16:creationId xmlns:a16="http://schemas.microsoft.com/office/drawing/2014/main" id="{745322CB-49B2-40E7-A043-184F201E00F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185" r="3185"/>
          <a:stretch>
            <a:fillRect/>
          </a:stretch>
        </p:blipFill>
        <p:spPr>
          <a:xfrm flipH="1">
            <a:off x="8394258" y="1372418"/>
            <a:ext cx="3435792" cy="4697032"/>
          </a:xfrm>
        </p:spPr>
      </p:pic>
      <p:sp>
        <p:nvSpPr>
          <p:cNvPr id="3" name="Text Placeholder 2">
            <a:extLst>
              <a:ext uri="{FF2B5EF4-FFF2-40B4-BE49-F238E27FC236}">
                <a16:creationId xmlns:a16="http://schemas.microsoft.com/office/drawing/2014/main" id="{1634FCEE-A828-41EF-A87B-E3CCF5443B36}"/>
              </a:ext>
            </a:extLst>
          </p:cNvPr>
          <p:cNvSpPr>
            <a:spLocks noGrp="1"/>
          </p:cNvSpPr>
          <p:nvPr>
            <p:ph type="body" sz="quarter" idx="11"/>
          </p:nvPr>
        </p:nvSpPr>
        <p:spPr>
          <a:xfrm>
            <a:off x="550863" y="657225"/>
            <a:ext cx="6381750" cy="5543550"/>
          </a:xfrm>
        </p:spPr>
        <p:txBody>
          <a:bodyPr/>
          <a:lstStyle/>
          <a:p>
            <a:pPr marL="342900" lvl="0" indent="-342900" rtl="1">
              <a:buFont typeface="Arial" panose="020B0604020202020204" pitchFamily="34" charset="0"/>
              <a:buChar char="•"/>
            </a:pPr>
            <a:r>
              <a:rPr lang="ar-SA" sz="2100" b="0" dirty="0"/>
              <a:t>ضمان إمكانية الوصول إلى خدمات الصحة النفسية والدعم النفسي الاجتماعي في </a:t>
            </a:r>
            <a:r>
              <a:rPr lang="ar-SA" sz="2100" dirty="0">
                <a:solidFill>
                  <a:schemeClr val="accent1"/>
                </a:solidFill>
              </a:rPr>
              <a:t>مراحل مبكرة وبصورة مستدامة </a:t>
            </a:r>
            <a:r>
              <a:rPr lang="ar-SA" sz="2100" b="0" dirty="0"/>
              <a:t>للسكان المتضررين من حالات الطوارئ.</a:t>
            </a:r>
            <a:endParaRPr lang="en-SE" sz="2100" b="0" dirty="0"/>
          </a:p>
          <a:p>
            <a:pPr marL="342900" lvl="0" indent="-342900" rtl="1">
              <a:buFont typeface="Arial" panose="020B0604020202020204" pitchFamily="34" charset="0"/>
              <a:buChar char="•"/>
            </a:pPr>
            <a:r>
              <a:rPr lang="ar-SA" sz="2100" b="0" dirty="0"/>
              <a:t>زيادة </a:t>
            </a:r>
            <a:r>
              <a:rPr lang="ar-SA" sz="2100" dirty="0">
                <a:solidFill>
                  <a:schemeClr val="accent1"/>
                </a:solidFill>
              </a:rPr>
              <a:t>أشكال ال</a:t>
            </a:r>
            <a:r>
              <a:rPr lang="ar-YE" sz="2100" dirty="0">
                <a:solidFill>
                  <a:schemeClr val="accent1"/>
                </a:solidFill>
              </a:rPr>
              <a:t>تعاون والفعل المحلية </a:t>
            </a:r>
            <a:r>
              <a:rPr lang="ar-YE" sz="2100" b="0" dirty="0"/>
              <a:t>والقائمة على المجتمع.</a:t>
            </a:r>
            <a:endParaRPr lang="en-SE" sz="2100" b="0" dirty="0"/>
          </a:p>
          <a:p>
            <a:pPr marL="342900" lvl="0" indent="-342900" rtl="1">
              <a:buFont typeface="Arial" panose="020B0604020202020204" pitchFamily="34" charset="0"/>
              <a:buChar char="•"/>
            </a:pPr>
            <a:r>
              <a:rPr lang="ar-SA" sz="2100" b="0" dirty="0"/>
              <a:t>ضمان أن تكون الاستجابة </a:t>
            </a:r>
            <a:r>
              <a:rPr lang="ar-SA" sz="2100" dirty="0">
                <a:solidFill>
                  <a:schemeClr val="accent1"/>
                </a:solidFill>
              </a:rPr>
              <a:t>شاملة</a:t>
            </a:r>
            <a:r>
              <a:rPr lang="ar-SA" sz="2100" b="0" dirty="0"/>
              <a:t>، وأن تتضمن الرعاية النفسية الاجتماعية، والرعاية النفسية المتخصصة.</a:t>
            </a:r>
            <a:endParaRPr lang="en-SE" sz="2100" b="0" dirty="0"/>
          </a:p>
          <a:p>
            <a:pPr marL="342900" lvl="0" indent="-342900" rtl="1">
              <a:buFont typeface="Arial" panose="020B0604020202020204" pitchFamily="34" charset="0"/>
              <a:buChar char="•"/>
            </a:pPr>
            <a:r>
              <a:rPr lang="ar-SA" sz="2100" dirty="0">
                <a:solidFill>
                  <a:schemeClr val="accent1"/>
                </a:solidFill>
              </a:rPr>
              <a:t>دمج</a:t>
            </a:r>
            <a:r>
              <a:rPr lang="ar-SA" sz="2100" b="0" dirty="0"/>
              <a:t> الصحة النفسية والدعم النفسي الاجتماعي في جميع الأنشطة الهادفة إلى تلبية الاحتياجات الإنسانية مثل الرعاية الصحية والتعليم والحماية.</a:t>
            </a:r>
            <a:endParaRPr lang="en-SE" sz="2100" b="0" dirty="0"/>
          </a:p>
          <a:p>
            <a:pPr marL="342900" lvl="0" indent="-342900" rtl="1">
              <a:buFont typeface="Arial" panose="020B0604020202020204" pitchFamily="34" charset="0"/>
              <a:buChar char="•"/>
            </a:pPr>
            <a:r>
              <a:rPr lang="ar-SA" sz="2100" b="0" dirty="0"/>
              <a:t>تعزيز قدرة وكفاءة </a:t>
            </a:r>
            <a:r>
              <a:rPr lang="ar-SA" sz="2100" dirty="0">
                <a:solidFill>
                  <a:schemeClr val="accent1"/>
                </a:solidFill>
              </a:rPr>
              <a:t>القوى العاملة </a:t>
            </a:r>
            <a:r>
              <a:rPr lang="ar-SA" sz="2100" b="0" dirty="0"/>
              <a:t>في مجال الصحة النفسية والدعم النفسي الاجتماعي، بما في ذلك المتطوعين.</a:t>
            </a:r>
            <a:endParaRPr lang="en-SE" sz="2100" b="0" dirty="0"/>
          </a:p>
          <a:p>
            <a:pPr marL="342900" lvl="0" indent="-342900" rtl="1">
              <a:buFont typeface="Arial" panose="020B0604020202020204" pitchFamily="34" charset="0"/>
              <a:buChar char="•"/>
            </a:pPr>
            <a:r>
              <a:rPr lang="da-DK" sz="2100" b="0" dirty="0"/>
              <a:t> </a:t>
            </a:r>
            <a:r>
              <a:rPr lang="ar-LB" sz="2100" b="0" dirty="0"/>
              <a:t>التصدي </a:t>
            </a:r>
            <a:r>
              <a:rPr lang="ar-SA" sz="2100" dirty="0">
                <a:solidFill>
                  <a:schemeClr val="accent1"/>
                </a:solidFill>
              </a:rPr>
              <a:t>للوصم والإقصاء والتمييز</a:t>
            </a:r>
            <a:r>
              <a:rPr lang="ar-SA" sz="2100" b="0" dirty="0"/>
              <a:t>.</a:t>
            </a:r>
            <a:endParaRPr lang="en-SE" sz="2100" b="0" dirty="0"/>
          </a:p>
          <a:p>
            <a:pPr marL="342900" lvl="0" indent="-342900" rtl="1">
              <a:buFont typeface="Arial" panose="020B0604020202020204" pitchFamily="34" charset="0"/>
              <a:buChar char="•"/>
            </a:pPr>
            <a:r>
              <a:rPr lang="ar-SA" sz="2100" b="0" dirty="0"/>
              <a:t>وحماية الصحة النفسية والسلامة النفسية الاجتماعية </a:t>
            </a:r>
            <a:r>
              <a:rPr lang="ar-SA" sz="2100" dirty="0">
                <a:solidFill>
                  <a:schemeClr val="accent1"/>
                </a:solidFill>
              </a:rPr>
              <a:t>للموظفين والمتطوعين.</a:t>
            </a:r>
            <a:endParaRPr lang="en-SE" sz="2100" dirty="0">
              <a:solidFill>
                <a:schemeClr val="accent1"/>
              </a:solidFill>
            </a:endParaRPr>
          </a:p>
        </p:txBody>
      </p:sp>
      <p:sp>
        <p:nvSpPr>
          <p:cNvPr id="4" name="Text Placeholder 3">
            <a:extLst>
              <a:ext uri="{FF2B5EF4-FFF2-40B4-BE49-F238E27FC236}">
                <a16:creationId xmlns:a16="http://schemas.microsoft.com/office/drawing/2014/main" id="{6795B21B-55B1-4E02-A0D4-BEF702A1896F}"/>
              </a:ext>
            </a:extLst>
          </p:cNvPr>
          <p:cNvSpPr>
            <a:spLocks noGrp="1"/>
          </p:cNvSpPr>
          <p:nvPr>
            <p:ph type="body" sz="quarter" idx="12"/>
          </p:nvPr>
        </p:nvSpPr>
        <p:spPr/>
        <p:txBody>
          <a:bodyPr/>
          <a:lstStyle/>
          <a:p>
            <a:r>
              <a:rPr lang="en-GB" dirty="0">
                <a:solidFill>
                  <a:schemeClr val="tx1"/>
                </a:solidFill>
                <a:hlinkClick r:id="rId4"/>
              </a:rPr>
              <a:t>https://youtu.be/D21DAufSYfo</a:t>
            </a:r>
            <a:endParaRPr lang="en-GB" dirty="0">
              <a:solidFill>
                <a:schemeClr val="tx1"/>
              </a:solidFill>
            </a:endParaRPr>
          </a:p>
          <a:p>
            <a:endParaRPr lang="da-DK" dirty="0">
              <a:solidFill>
                <a:schemeClr val="tx1"/>
              </a:solidFill>
            </a:endParaRPr>
          </a:p>
        </p:txBody>
      </p:sp>
      <p:sp>
        <p:nvSpPr>
          <p:cNvPr id="5" name="Title 4">
            <a:extLst>
              <a:ext uri="{FF2B5EF4-FFF2-40B4-BE49-F238E27FC236}">
                <a16:creationId xmlns:a16="http://schemas.microsoft.com/office/drawing/2014/main" id="{2C7744B6-7787-4073-A2F8-DD2CDB9F967D}"/>
              </a:ext>
            </a:extLst>
          </p:cNvPr>
          <p:cNvSpPr>
            <a:spLocks noGrp="1"/>
          </p:cNvSpPr>
          <p:nvPr>
            <p:ph type="title"/>
          </p:nvPr>
        </p:nvSpPr>
        <p:spPr>
          <a:xfrm>
            <a:off x="7595553" y="579007"/>
            <a:ext cx="4234497" cy="655433"/>
          </a:xfrm>
        </p:spPr>
        <p:txBody>
          <a:bodyPr/>
          <a:lstStyle/>
          <a:p>
            <a:pPr rtl="1"/>
            <a:r>
              <a:rPr lang="da-DK" dirty="0" err="1"/>
              <a:t>القرار</a:t>
            </a:r>
            <a:endParaRPr lang="en-SE" dirty="0"/>
          </a:p>
        </p:txBody>
      </p:sp>
    </p:spTree>
    <p:extLst>
      <p:ext uri="{BB962C8B-B14F-4D97-AF65-F5344CB8AC3E}">
        <p14:creationId xmlns:p14="http://schemas.microsoft.com/office/powerpoint/2010/main" val="2997927003"/>
      </p:ext>
    </p:extLst>
  </p:cSld>
  <p:clrMapOvr>
    <a:masterClrMapping/>
  </p:clrMapOvr>
</p:sld>
</file>

<file path=ppt/theme/theme1.xml><?xml version="1.0" encoding="utf-8"?>
<a:theme xmlns:a="http://schemas.openxmlformats.org/drawingml/2006/main" name="Office Theme">
  <a:themeElements>
    <a:clrScheme name="Mental Health Matters_2021">
      <a:dk1>
        <a:srgbClr val="000000"/>
      </a:dk1>
      <a:lt1>
        <a:srgbClr val="FFFFFF"/>
      </a:lt1>
      <a:dk2>
        <a:srgbClr val="44546A"/>
      </a:dk2>
      <a:lt2>
        <a:srgbClr val="E7E6E6"/>
      </a:lt2>
      <a:accent1>
        <a:srgbClr val="007BB3"/>
      </a:accent1>
      <a:accent2>
        <a:srgbClr val="CD0014"/>
      </a:accent2>
      <a:accent3>
        <a:srgbClr val="E7F3F7"/>
      </a:accent3>
      <a:accent4>
        <a:srgbClr val="58595B"/>
      </a:accent4>
      <a:accent5>
        <a:srgbClr val="000000"/>
      </a:accent5>
      <a:accent6>
        <a:srgbClr val="000000"/>
      </a:accent6>
      <a:hlink>
        <a:srgbClr val="0563C1"/>
      </a:hlink>
      <a:folHlink>
        <a:srgbClr val="000000"/>
      </a:folHlink>
    </a:clrScheme>
    <a:fontScheme name="Mental Health Matters_202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Mental Health Matters.potx" id="{E5EB8618-0BCB-4F76-9F8F-301CFE2716A0}" vid="{81B54AED-1519-44A2-9AE9-EBB8568D53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2152</TotalTime>
  <Words>4783</Words>
  <Application>Microsoft Office PowerPoint</Application>
  <PresentationFormat>Widescreen</PresentationFormat>
  <Paragraphs>296</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Arabic Typesetting</vt:lpstr>
      <vt:lpstr>Arial</vt:lpstr>
      <vt:lpstr>Calibri</vt:lpstr>
      <vt:lpstr>Courier New</vt:lpstr>
      <vt:lpstr>Office Theme</vt:lpstr>
      <vt:lpstr>أمور متعلقة بالصحة النفسية</vt:lpstr>
      <vt:lpstr>لماذا الصحة  النفسية ذات أهمية؟</vt:lpstr>
      <vt:lpstr>التزامات الحركة فيما يتعلق بالصحة النفسية والدعم النفسي الاجتماعي</vt:lpstr>
      <vt:lpstr>القرار</vt:lpstr>
      <vt:lpstr>السياسة</vt:lpstr>
      <vt:lpstr>بنود السياسة الثمانية</vt:lpstr>
      <vt:lpstr>إطار عمل الصحة النفسية والدعم النفسي الاجتماعي للحركة</vt:lpstr>
      <vt:lpstr>القرار</vt:lpstr>
      <vt:lpstr>القرار</vt:lpstr>
      <vt:lpstr>خارطة طريق للتنفيذ 2020 - 2023</vt:lpstr>
      <vt:lpstr>المصادر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 Henricsson</dc:creator>
  <cp:lastModifiedBy>Barbara Levin</cp:lastModifiedBy>
  <cp:revision>66</cp:revision>
  <dcterms:created xsi:type="dcterms:W3CDTF">2021-03-11T16:35:58Z</dcterms:created>
  <dcterms:modified xsi:type="dcterms:W3CDTF">2021-05-18T14:26:20Z</dcterms:modified>
</cp:coreProperties>
</file>