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ustom.xml" ContentType="application/vnd.openxmlformats-officedocument.custom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6" r:id="rId5"/>
    <p:sldMasterId id="2147483666" r:id="rId6"/>
    <p:sldMasterId id="2147483678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</p:sldIdLst>
  <p:sldSz cy="6858000" cx="9144000"/>
  <p:notesSz cx="6888150" cy="10018700"/>
  <p:embeddedFontLst>
    <p:embeddedFont>
      <p:font typeface="Helvetica Neue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3156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27" roundtripDataSignature="AMtx7mgnbdKL2bo1M+u2Rl0+8B1K1D5VU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56" orient="horz"/>
        <p:guide pos="2170"/>
      </p:guideLst>
    </p:cSldViewPr>
  </p:notes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font" Target="fonts/HelveticaNeue-boldItalic.fntdata"/><Relationship Id="rId8" Type="http://schemas.openxmlformats.org/officeDocument/2006/relationships/notesMaster" Target="notesMasters/notesMaster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1" Type="http://schemas.openxmlformats.org/officeDocument/2006/relationships/slide" Target="slides/slide13.xml"/><Relationship Id="rId3" Type="http://schemas.openxmlformats.org/officeDocument/2006/relationships/presProps" Target="presProps.xml"/><Relationship Id="rId25" Type="http://schemas.openxmlformats.org/officeDocument/2006/relationships/font" Target="fonts/HelveticaNeue-italic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0" Type="http://schemas.openxmlformats.org/officeDocument/2006/relationships/slide" Target="slides/slide12.xml"/><Relationship Id="rId2" Type="http://schemas.openxmlformats.org/officeDocument/2006/relationships/viewProps" Target="viewProps.xml"/><Relationship Id="rId16" Type="http://schemas.openxmlformats.org/officeDocument/2006/relationships/slide" Target="slides/slide8.xml"/><Relationship Id="rId29" Type="http://schemas.openxmlformats.org/officeDocument/2006/relationships/customXml" Target="../customXml/item2.xml"/><Relationship Id="rId24" Type="http://schemas.openxmlformats.org/officeDocument/2006/relationships/font" Target="fonts/HelveticaNeue-bold.fntdata"/><Relationship Id="rId1" Type="http://schemas.openxmlformats.org/officeDocument/2006/relationships/theme" Target="theme/theme3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3" Type="http://schemas.openxmlformats.org/officeDocument/2006/relationships/font" Target="fonts/HelveticaNeue-regular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8" Type="http://schemas.openxmlformats.org/officeDocument/2006/relationships/customXml" Target="../customXml/item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22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27" Type="http://customschemas.google.com/relationships/presentationmetadata" Target="metadata"/><Relationship Id="rId14" Type="http://schemas.openxmlformats.org/officeDocument/2006/relationships/slide" Target="slides/slide6.xml"/><Relationship Id="rId30" Type="http://schemas.openxmlformats.org/officeDocument/2006/relationships/customXml" Target="../customXml/item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02075" y="0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2" name="Google Shape;182;p1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0" name="Google Shape;250;p11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Good practice indicates that safety plans should also be followed up where possible, they need to be reviewed and possibly amended over time to indicate any changes in circumstances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Stay alive app – safety planning app which can be downloaded (aimed at workers and people with suicidal thoughts) </a:t>
            </a:r>
            <a:endParaRPr/>
          </a:p>
        </p:txBody>
      </p:sp>
      <p:sp>
        <p:nvSpPr>
          <p:cNvPr id="251" name="Google Shape;251;p11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2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8" name="Google Shape;258;p12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Stay alive app – safety planning app which can be downloaded (aimed at workers and people with suicidal thoughts) </a:t>
            </a:r>
            <a:endParaRPr/>
          </a:p>
        </p:txBody>
      </p:sp>
      <p:sp>
        <p:nvSpPr>
          <p:cNvPr id="259" name="Google Shape;259;p12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3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6" name="Google Shape;266;p13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3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4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6" name="Google Shape;276;p14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14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5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4" name="Google Shape;284;p15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5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1" name="Google Shape;191;p2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Greisy 1 min</a:t>
            </a:r>
            <a:endParaRPr/>
          </a:p>
        </p:txBody>
      </p:sp>
      <p:sp>
        <p:nvSpPr>
          <p:cNvPr id="192" name="Google Shape;192;p2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3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7" name="Google Shape;207;p4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4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5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6" name="Google Shape;216;p5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5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6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6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7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7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8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4" name="Google Shape;234;p8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8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0:notes"/>
          <p:cNvSpPr/>
          <p:nvPr>
            <p:ph idx="2" type="sldImg"/>
          </p:nvPr>
        </p:nvSpPr>
        <p:spPr>
          <a:xfrm>
            <a:off x="938213" y="750888"/>
            <a:ext cx="5011737" cy="37576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2" name="Google Shape;242;p10:notes"/>
          <p:cNvSpPr txBox="1"/>
          <p:nvPr>
            <p:ph idx="1" type="body"/>
          </p:nvPr>
        </p:nvSpPr>
        <p:spPr>
          <a:xfrm>
            <a:off x="919163" y="4759325"/>
            <a:ext cx="504983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8300" lIns="96600" spcFirstLastPara="1" rIns="96600" wrap="square" tIns="48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0:notes"/>
          <p:cNvSpPr txBox="1"/>
          <p:nvPr>
            <p:ph idx="12" type="sldNum"/>
          </p:nvPr>
        </p:nvSpPr>
        <p:spPr>
          <a:xfrm>
            <a:off x="3902075" y="9517063"/>
            <a:ext cx="2986088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48300" lIns="96600" spcFirstLastPara="1" rIns="96600" wrap="square" tIns="483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slide" Target="/ppt/slides/slide4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slide" Target="/ppt/slides/slide8.xml"/><Relationship Id="rId3" Type="http://schemas.openxmlformats.org/officeDocument/2006/relationships/image" Target="../media/image9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slide" Target="/ppt/slides/slide4.xml"/><Relationship Id="rId3" Type="http://schemas.openxmlformats.org/officeDocument/2006/relationships/image" Target="../media/image9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slide" Target="/ppt/slides/slide4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hyperlink" Target="http://media/Picture%20Library.ppt" TargetMode="External"/><Relationship Id="rId3" Type="http://schemas.openxmlformats.org/officeDocument/2006/relationships/hyperlink" Target="http://media/Video" TargetMode="External"/><Relationship Id="rId4" Type="http://schemas.openxmlformats.org/officeDocument/2006/relationships/hyperlink" Target="http://media/Picture%20Library.ppt" TargetMode="External"/><Relationship Id="rId9" Type="http://schemas.openxmlformats.org/officeDocument/2006/relationships/hyperlink" Target="http://media/Picture%20Library.ppsx" TargetMode="External"/><Relationship Id="rId5" Type="http://schemas.openxmlformats.org/officeDocument/2006/relationships/hyperlink" Target="http://media/Video" TargetMode="External"/><Relationship Id="rId6" Type="http://schemas.openxmlformats.org/officeDocument/2006/relationships/image" Target="../media/image8.png"/><Relationship Id="rId7" Type="http://schemas.openxmlformats.org/officeDocument/2006/relationships/image" Target="../media/image3.png"/><Relationship Id="rId8" Type="http://schemas.openxmlformats.org/officeDocument/2006/relationships/hyperlink" Target="http://media/Video" TargetMode="Externa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slide" Target="/ppt/slides/slide3.xml"/><Relationship Id="rId3" Type="http://schemas.openxmlformats.org/officeDocument/2006/relationships/image" Target="../media/image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slide" Target="/ppt/slides/slide4.xml"/><Relationship Id="rId3" Type="http://schemas.openxmlformats.org/officeDocument/2006/relationships/image" Target="../media/image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verall master">
  <p:cSld name="overall mast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:\CT\Education Marketing2\B2B\Photography\icons\Red png files_print\Red_Home.png" id="16" name="Google Shape;16;p17">
            <a:hlinkClick action="ppaction://hlinksldjump"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48175" y="6524625"/>
            <a:ext cx="195263" cy="19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6080125"/>
            <a:ext cx="2540000" cy="77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rt page">
  <p:cSld name="Start pag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4"/>
          <p:cNvSpPr txBox="1"/>
          <p:nvPr>
            <p:ph type="title"/>
          </p:nvPr>
        </p:nvSpPr>
        <p:spPr>
          <a:xfrm>
            <a:off x="413147" y="1511257"/>
            <a:ext cx="364569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4"/>
          <p:cNvSpPr txBox="1"/>
          <p:nvPr>
            <p:ph idx="1" type="body"/>
          </p:nvPr>
        </p:nvSpPr>
        <p:spPr>
          <a:xfrm>
            <a:off x="413147" y="3350997"/>
            <a:ext cx="3645000" cy="23830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53" name="Google Shape;53;p44"/>
          <p:cNvSpPr/>
          <p:nvPr>
            <p:ph idx="2" type="pic"/>
          </p:nvPr>
        </p:nvSpPr>
        <p:spPr>
          <a:xfrm>
            <a:off x="4058841" y="0"/>
            <a:ext cx="5074919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(2 rows)_Text and Picture">
  <p:cSld name="Title (2 rows)_Text and Pictur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5"/>
          <p:cNvSpPr txBox="1"/>
          <p:nvPr>
            <p:ph type="title"/>
          </p:nvPr>
        </p:nvSpPr>
        <p:spPr>
          <a:xfrm>
            <a:off x="413148" y="784748"/>
            <a:ext cx="364569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5"/>
          <p:cNvSpPr txBox="1"/>
          <p:nvPr>
            <p:ph idx="1" type="body"/>
          </p:nvPr>
        </p:nvSpPr>
        <p:spPr>
          <a:xfrm>
            <a:off x="413146" y="2492376"/>
            <a:ext cx="3645695" cy="3241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57" name="Google Shape;57;p45"/>
          <p:cNvSpPr txBox="1"/>
          <p:nvPr>
            <p:ph idx="2" type="body"/>
          </p:nvPr>
        </p:nvSpPr>
        <p:spPr>
          <a:xfrm>
            <a:off x="413148" y="6207430"/>
            <a:ext cx="3645693" cy="2685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Arial"/>
              <a:buNone/>
              <a:defRPr b="0" sz="1350" u="sng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5pPr>
            <a:lvl6pPr indent="-3429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58" name="Google Shape;58;p45"/>
          <p:cNvSpPr/>
          <p:nvPr>
            <p:ph idx="3" type="pic"/>
          </p:nvPr>
        </p:nvSpPr>
        <p:spPr>
          <a:xfrm>
            <a:off x="4491038" y="873125"/>
            <a:ext cx="4239816" cy="5334305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(1 row)_Text and Picture">
  <p:cSld name="Title (1 row)_Text and Pictur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6"/>
          <p:cNvSpPr txBox="1"/>
          <p:nvPr>
            <p:ph idx="1" type="body"/>
          </p:nvPr>
        </p:nvSpPr>
        <p:spPr>
          <a:xfrm>
            <a:off x="413146" y="1844675"/>
            <a:ext cx="3645695" cy="3889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61" name="Google Shape;61;p46"/>
          <p:cNvSpPr txBox="1"/>
          <p:nvPr>
            <p:ph idx="2" type="body"/>
          </p:nvPr>
        </p:nvSpPr>
        <p:spPr>
          <a:xfrm>
            <a:off x="413148" y="6207430"/>
            <a:ext cx="3645693" cy="2685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Arial"/>
              <a:buNone/>
              <a:defRPr b="0" sz="1350" u="sng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5pPr>
            <a:lvl6pPr indent="-3429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62" name="Google Shape;62;p46"/>
          <p:cNvSpPr/>
          <p:nvPr>
            <p:ph idx="3" type="pic"/>
          </p:nvPr>
        </p:nvSpPr>
        <p:spPr>
          <a:xfrm>
            <a:off x="4491037" y="657225"/>
            <a:ext cx="4239815" cy="5543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63" name="Google Shape;63;p46"/>
          <p:cNvSpPr txBox="1"/>
          <p:nvPr>
            <p:ph type="title"/>
          </p:nvPr>
        </p:nvSpPr>
        <p:spPr>
          <a:xfrm>
            <a:off x="413148" y="784748"/>
            <a:ext cx="8317706" cy="6554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Picture + Text">
  <p:cSld name="Title_Picture + 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7"/>
          <p:cNvSpPr/>
          <p:nvPr>
            <p:ph idx="2" type="pic"/>
          </p:nvPr>
        </p:nvSpPr>
        <p:spPr>
          <a:xfrm>
            <a:off x="1" y="0"/>
            <a:ext cx="3762374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66" name="Google Shape;66;p47"/>
          <p:cNvSpPr txBox="1"/>
          <p:nvPr>
            <p:ph idx="1" type="body"/>
          </p:nvPr>
        </p:nvSpPr>
        <p:spPr>
          <a:xfrm>
            <a:off x="4086225" y="657225"/>
            <a:ext cx="4644232" cy="5543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67" name="Google Shape;67;p47"/>
          <p:cNvSpPr txBox="1"/>
          <p:nvPr>
            <p:ph idx="3" type="body"/>
          </p:nvPr>
        </p:nvSpPr>
        <p:spPr>
          <a:xfrm>
            <a:off x="413148" y="6207430"/>
            <a:ext cx="3175873" cy="2685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Arial"/>
              <a:buNone/>
              <a:defRPr b="0" sz="1350" u="sng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5pPr>
            <a:lvl6pPr indent="-3429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68" name="Google Shape;68;p47"/>
          <p:cNvSpPr txBox="1"/>
          <p:nvPr>
            <p:ph type="title"/>
          </p:nvPr>
        </p:nvSpPr>
        <p:spPr>
          <a:xfrm>
            <a:off x="413148" y="579008"/>
            <a:ext cx="3175873" cy="6554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Text (2 columns)">
  <p:cSld name="Title_Text (2 columns)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8"/>
          <p:cNvSpPr txBox="1"/>
          <p:nvPr>
            <p:ph idx="1" type="body"/>
          </p:nvPr>
        </p:nvSpPr>
        <p:spPr>
          <a:xfrm>
            <a:off x="413148" y="1844676"/>
            <a:ext cx="3969544" cy="38893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71" name="Google Shape;71;p48"/>
          <p:cNvSpPr txBox="1"/>
          <p:nvPr>
            <p:ph idx="2" type="body"/>
          </p:nvPr>
        </p:nvSpPr>
        <p:spPr>
          <a:xfrm>
            <a:off x="4760913" y="1844676"/>
            <a:ext cx="3969544" cy="38893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72" name="Google Shape;72;p48"/>
          <p:cNvSpPr txBox="1"/>
          <p:nvPr>
            <p:ph idx="3" type="body"/>
          </p:nvPr>
        </p:nvSpPr>
        <p:spPr>
          <a:xfrm>
            <a:off x="413148" y="6207430"/>
            <a:ext cx="3969544" cy="2685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Arial"/>
              <a:buNone/>
              <a:defRPr b="0" sz="1350" u="sng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5pPr>
            <a:lvl6pPr indent="-3429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73" name="Google Shape;73;p48"/>
          <p:cNvSpPr txBox="1"/>
          <p:nvPr>
            <p:ph type="title"/>
          </p:nvPr>
        </p:nvSpPr>
        <p:spPr>
          <a:xfrm>
            <a:off x="413148" y="784748"/>
            <a:ext cx="8317706" cy="6554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Text (2 Blocks)">
  <p:cSld name="Title_Text (2 Blocks)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9"/>
          <p:cNvSpPr txBox="1"/>
          <p:nvPr>
            <p:ph idx="1" type="body"/>
          </p:nvPr>
        </p:nvSpPr>
        <p:spPr>
          <a:xfrm>
            <a:off x="413148" y="2565400"/>
            <a:ext cx="3969544" cy="3168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76" name="Google Shape;76;p49"/>
          <p:cNvSpPr txBox="1"/>
          <p:nvPr>
            <p:ph idx="2" type="body"/>
          </p:nvPr>
        </p:nvSpPr>
        <p:spPr>
          <a:xfrm>
            <a:off x="4760913" y="2565400"/>
            <a:ext cx="3969544" cy="3168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77" name="Google Shape;77;p49"/>
          <p:cNvSpPr txBox="1"/>
          <p:nvPr>
            <p:ph idx="3" type="body"/>
          </p:nvPr>
        </p:nvSpPr>
        <p:spPr>
          <a:xfrm>
            <a:off x="413148" y="6207430"/>
            <a:ext cx="3969544" cy="2685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Arial"/>
              <a:buNone/>
              <a:defRPr b="0" sz="1350" u="sng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5pPr>
            <a:lvl6pPr indent="-3429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78" name="Google Shape;78;p49"/>
          <p:cNvSpPr txBox="1"/>
          <p:nvPr>
            <p:ph type="title"/>
          </p:nvPr>
        </p:nvSpPr>
        <p:spPr>
          <a:xfrm>
            <a:off x="413148" y="1735730"/>
            <a:ext cx="3969544" cy="6554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9"/>
          <p:cNvSpPr txBox="1"/>
          <p:nvPr>
            <p:ph idx="4" type="body"/>
          </p:nvPr>
        </p:nvSpPr>
        <p:spPr>
          <a:xfrm>
            <a:off x="4760914" y="1735730"/>
            <a:ext cx="3969941" cy="65543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3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0"/>
          <p:cNvSpPr txBox="1"/>
          <p:nvPr>
            <p:ph type="title"/>
          </p:nvPr>
        </p:nvSpPr>
        <p:spPr>
          <a:xfrm>
            <a:off x="413148" y="784748"/>
            <a:ext cx="8317706" cy="6554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3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91" name="Google Shape;91;p23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3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4"/>
          <p:cNvSpPr txBox="1"/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4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24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5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5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3" name="Google Shape;103;p35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5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5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0" type="dt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6"/>
          <p:cNvSpPr txBox="1"/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6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9" name="Google Shape;109;p36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36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6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36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7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7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16" name="Google Shape;116;p37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p37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18" name="Google Shape;118;p37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37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7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7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8"/>
          <p:cNvSpPr txBox="1"/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8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8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38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9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9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9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0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40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34" name="Google Shape;134;p40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135" name="Google Shape;135;p40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40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40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1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41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1" name="Google Shape;141;p41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142" name="Google Shape;142;p41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41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41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2"/>
          <p:cNvSpPr txBox="1"/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42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8" name="Google Shape;148;p42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42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42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3"/>
          <p:cNvSpPr txBox="1"/>
          <p:nvPr>
            <p:ph type="title"/>
          </p:nvPr>
        </p:nvSpPr>
        <p:spPr>
          <a:xfrm rot="5400000">
            <a:off x="4623594" y="2285207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43"/>
          <p:cNvSpPr txBox="1"/>
          <p:nvPr>
            <p:ph idx="1" type="body"/>
          </p:nvPr>
        </p:nvSpPr>
        <p:spPr>
          <a:xfrm rot="5400000">
            <a:off x="623094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43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43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43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ult master">
  <p:cSld name="adult master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:\CT\Education Marketing2\B2B\Photography\icons\Red png files_print\Red_Home.png" id="164" name="Google Shape;164;p26">
            <a:hlinkClick action="ppaction://hlinksldjump"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48175" y="6524625"/>
            <a:ext cx="195263" cy="19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C master">
  <p:cSld name="BC master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:\CT\Education Marketing2\B2B\Photography\icons\Red png files_print\Red_Home.png" id="166" name="Google Shape;166;p27">
            <a:hlinkClick/>
          </p:cNvPr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48175" y="6524625"/>
            <a:ext cx="195263" cy="19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C master">
  <p:cSld name="BC mast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:\CT\Education Marketing2\B2B\Photography\icons\Red png files_print\Red_Home.png" id="24" name="Google Shape;24;p28">
            <a:hlinkClick action="ppaction://hlinksldjump"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48175" y="6524625"/>
            <a:ext cx="195263" cy="19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verall master">
  <p:cSld name="overall master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:\CT\Education Marketing2\B2B\Photography\icons\Red png files_print\Red_Home.png" id="168" name="Google Shape;168;p33">
            <a:hlinkClick action="ppaction://hlinksldjump"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48175" y="6524625"/>
            <a:ext cx="195263" cy="19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6080125"/>
            <a:ext cx="2540000" cy="77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4">
            <a:hlinkClick r:id="rId2"/>
          </p:cNvPr>
          <p:cNvSpPr txBox="1"/>
          <p:nvPr/>
        </p:nvSpPr>
        <p:spPr>
          <a:xfrm>
            <a:off x="250825" y="5680075"/>
            <a:ext cx="414178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4">
            <a:hlinkClick r:id="rId3"/>
          </p:cNvPr>
          <p:cNvSpPr txBox="1"/>
          <p:nvPr/>
        </p:nvSpPr>
        <p:spPr>
          <a:xfrm>
            <a:off x="4841875" y="5665788"/>
            <a:ext cx="4140200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34"/>
          <p:cNvSpPr/>
          <p:nvPr/>
        </p:nvSpPr>
        <p:spPr>
          <a:xfrm>
            <a:off x="150813" y="5707063"/>
            <a:ext cx="8828087" cy="981075"/>
          </a:xfrm>
          <a:prstGeom prst="rect">
            <a:avLst/>
          </a:prstGeom>
          <a:solidFill>
            <a:srgbClr val="607775"/>
          </a:solidFill>
          <a:ln>
            <a:noFill/>
          </a:ln>
        </p:spPr>
        <p:txBody>
          <a:bodyPr anchorCtr="0" anchor="t" bIns="32125" lIns="64275" spcFirstLastPara="1" rIns="64275" wrap="square" tIns="321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4">
            <a:hlinkClick r:id="rId4"/>
          </p:cNvPr>
          <p:cNvSpPr txBox="1"/>
          <p:nvPr/>
        </p:nvSpPr>
        <p:spPr>
          <a:xfrm>
            <a:off x="250825" y="5680075"/>
            <a:ext cx="414178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4">
            <a:hlinkClick r:id="rId5"/>
          </p:cNvPr>
          <p:cNvSpPr txBox="1"/>
          <p:nvPr/>
        </p:nvSpPr>
        <p:spPr>
          <a:xfrm>
            <a:off x="4841875" y="5665788"/>
            <a:ext cx="4140200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:\CT\Education Team\Product development\Adult_Workplace\Workplace course resources project 2015\presentation\PowerPoint - Concepts\Concepts Draft 3\Modified Photos (Copies)\Misc\BRC.png" id="176" name="Google Shape;176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-323850" y="6181725"/>
            <a:ext cx="2909888" cy="4857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:\CT\Education Team\Product development\Adult_Workplace\Workplace course resources project 2015\presentation\PowerPoint - Concepts\Concepts Draft 3\Images\Misc\refuse.png" id="177" name="Google Shape;177;p3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561013" y="6181725"/>
            <a:ext cx="3290887" cy="54927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4">
            <a:hlinkClick r:id="rId8"/>
          </p:cNvPr>
          <p:cNvSpPr txBox="1"/>
          <p:nvPr/>
        </p:nvSpPr>
        <p:spPr>
          <a:xfrm>
            <a:off x="4994275" y="5818188"/>
            <a:ext cx="4140200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34">
            <a:hlinkClick r:id="rId9"/>
          </p:cNvPr>
          <p:cNvSpPr txBox="1"/>
          <p:nvPr/>
        </p:nvSpPr>
        <p:spPr>
          <a:xfrm>
            <a:off x="403225" y="5832475"/>
            <a:ext cx="414178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ult master">
  <p:cSld name="adult mast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:\CT\Education Marketing2\B2B\Photography\icons\Red png files_print\Red_Home.png" id="26" name="Google Shape;26;p29">
            <a:hlinkClick action="ppaction://hlinksldjump"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48175" y="6524625"/>
            <a:ext cx="195263" cy="19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overall master">
  <p:cSld name="1_overall mast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:\CT\Education Marketing2\B2B\Photography\icons\Red png files_print\Red_Home.png" id="28" name="Google Shape;28;p30">
            <a:hlinkClick action="ppaction://hlinksldjump"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48175" y="6524625"/>
            <a:ext cx="195263" cy="19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uble - title and bullets ">
  <p:cSld name="Double - title and bullets 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1"/>
          <p:cNvSpPr txBox="1"/>
          <p:nvPr>
            <p:ph type="title"/>
          </p:nvPr>
        </p:nvSpPr>
        <p:spPr>
          <a:xfrm>
            <a:off x="395536" y="404664"/>
            <a:ext cx="1378496" cy="634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1"/>
          <p:cNvSpPr txBox="1"/>
          <p:nvPr>
            <p:ph idx="1" type="body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4325" lvl="0" marL="457200" algn="l">
              <a:spcBef>
                <a:spcPts val="270"/>
              </a:spcBef>
              <a:spcAft>
                <a:spcPts val="0"/>
              </a:spcAft>
              <a:buClr>
                <a:srgbClr val="EE2A24"/>
              </a:buClr>
              <a:buSzPts val="1350"/>
              <a:buFont typeface="Arial"/>
              <a:buChar char="­"/>
              <a:defRPr sz="135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indent="-323850" lvl="2" marL="1371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indent="-314325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/>
            </a:lvl4pPr>
            <a:lvl5pPr indent="-314325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/>
            </a:lvl5pPr>
            <a:lvl6pPr indent="-314325" lvl="5" marL="27432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indent="-314325" lvl="6" marL="3200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indent="-314325" lvl="7" marL="3657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indent="-314325" lvl="8" marL="4114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/>
        </p:txBody>
      </p:sp>
      <p:sp>
        <p:nvSpPr>
          <p:cNvPr id="32" name="Google Shape;32;p31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4325" lvl="0" marL="457200" algn="l">
              <a:spcBef>
                <a:spcPts val="270"/>
              </a:spcBef>
              <a:spcAft>
                <a:spcPts val="0"/>
              </a:spcAft>
              <a:buClr>
                <a:srgbClr val="EE2A24"/>
              </a:buClr>
              <a:buSzPts val="1350"/>
              <a:buFont typeface="Arial"/>
              <a:buChar char="­"/>
              <a:defRPr sz="135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indent="-323850" lvl="2" marL="1371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indent="-314325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/>
            </a:lvl4pPr>
            <a:lvl5pPr indent="-314325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/>
            </a:lvl5pPr>
            <a:lvl6pPr indent="-314325" lvl="5" marL="27432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indent="-314325" lvl="6" marL="3200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indent="-314325" lvl="7" marL="3657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indent="-314325" lvl="8" marL="4114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ullets ">
  <p:cSld name="Title and bullets 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2"/>
          <p:cNvSpPr txBox="1"/>
          <p:nvPr>
            <p:ph type="title"/>
          </p:nvPr>
        </p:nvSpPr>
        <p:spPr>
          <a:xfrm>
            <a:off x="395536" y="404664"/>
            <a:ext cx="1368152" cy="648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sz="24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2"/>
          <p:cNvSpPr txBox="1"/>
          <p:nvPr>
            <p:ph idx="1" type="body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14325" lvl="0" marL="457200" algn="l">
              <a:spcBef>
                <a:spcPts val="270"/>
              </a:spcBef>
              <a:spcAft>
                <a:spcPts val="0"/>
              </a:spcAft>
              <a:buClr>
                <a:srgbClr val="EE2A24"/>
              </a:buClr>
              <a:buSzPts val="1350"/>
              <a:buFont typeface="Arial"/>
              <a:buChar char="­"/>
              <a:defRPr sz="135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ecial page_Road picture">
  <p:cSld name="Special page_Road picture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rrow&#10;&#10;Description automatically generated with low confidence" id="40" name="Google Shape;40;p19"/>
          <p:cNvPicPr preferRelativeResize="0"/>
          <p:nvPr/>
        </p:nvPicPr>
        <p:blipFill rotWithShape="1">
          <a:blip r:embed="rId2">
            <a:alphaModFix/>
          </a:blip>
          <a:srcRect b="1189" l="2" r="14610" t="0"/>
          <a:stretch/>
        </p:blipFill>
        <p:spPr>
          <a:xfrm>
            <a:off x="5722938" y="1581150"/>
            <a:ext cx="3421062" cy="527685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19"/>
          <p:cNvSpPr txBox="1"/>
          <p:nvPr>
            <p:ph idx="1" type="body"/>
          </p:nvPr>
        </p:nvSpPr>
        <p:spPr>
          <a:xfrm>
            <a:off x="413148" y="1665289"/>
            <a:ext cx="3158728" cy="45354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500"/>
            </a:lvl1pPr>
            <a:lvl2pPr indent="-304800" lvl="1" marL="9144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/>
            </a:lvl3pPr>
            <a:lvl4pPr indent="-304800" lvl="3" marL="1828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  <a:defRPr sz="1200"/>
            </a:lvl4pPr>
            <a:lvl5pPr indent="-304800" lvl="4" marL="2286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2" type="body"/>
          </p:nvPr>
        </p:nvSpPr>
        <p:spPr>
          <a:xfrm>
            <a:off x="3834765" y="1665289"/>
            <a:ext cx="4895692" cy="45354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500"/>
            </a:lvl1pPr>
            <a:lvl2pPr indent="-304800" lvl="1" marL="9144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  <a:defRPr sz="1200"/>
            </a:lvl2pPr>
            <a:lvl3pPr indent="-304800" lvl="2" marL="1371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  <a:defRPr sz="1200"/>
            </a:lvl3pPr>
            <a:lvl4pPr indent="-304800" lvl="3" marL="1828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  <a:defRPr sz="1200"/>
            </a:lvl4pPr>
            <a:lvl5pPr indent="-304800" lvl="4" marL="2286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43" name="Google Shape;43;p19"/>
          <p:cNvSpPr txBox="1"/>
          <p:nvPr>
            <p:ph type="title"/>
          </p:nvPr>
        </p:nvSpPr>
        <p:spPr>
          <a:xfrm>
            <a:off x="413148" y="598772"/>
            <a:ext cx="8317706" cy="65543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(2 rows)_Text and Picture (Blue backgound)">
  <p:cSld name="Title (2 rows)_Text and Picture (Blue backgound)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/>
          <p:nvPr/>
        </p:nvSpPr>
        <p:spPr>
          <a:xfrm>
            <a:off x="4268788" y="0"/>
            <a:ext cx="4875212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1"/>
          <p:cNvSpPr txBox="1"/>
          <p:nvPr>
            <p:ph type="title"/>
          </p:nvPr>
        </p:nvSpPr>
        <p:spPr>
          <a:xfrm>
            <a:off x="413148" y="784748"/>
            <a:ext cx="364569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" type="body"/>
          </p:nvPr>
        </p:nvSpPr>
        <p:spPr>
          <a:xfrm>
            <a:off x="413146" y="2492376"/>
            <a:ext cx="3645695" cy="3241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2" type="body"/>
          </p:nvPr>
        </p:nvSpPr>
        <p:spPr>
          <a:xfrm>
            <a:off x="413148" y="6207430"/>
            <a:ext cx="3645693" cy="2685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Arial"/>
              <a:buNone/>
              <a:defRPr b="0" sz="1350" u="sng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0" sz="1350"/>
            </a:lvl5pPr>
            <a:lvl6pPr indent="-3429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Char char="o"/>
              <a:defRPr/>
            </a:lvl9pPr>
          </a:lstStyle>
          <a:p/>
        </p:txBody>
      </p:sp>
      <p:sp>
        <p:nvSpPr>
          <p:cNvPr id="49" name="Google Shape;49;p21"/>
          <p:cNvSpPr/>
          <p:nvPr>
            <p:ph idx="3" type="pic"/>
          </p:nvPr>
        </p:nvSpPr>
        <p:spPr>
          <a:xfrm>
            <a:off x="4275535" y="0"/>
            <a:ext cx="4868465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hyperlink" Target="http://media/Picture%20Library.ppt" TargetMode="Externa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0" Type="http://schemas.openxmlformats.org/officeDocument/2006/relationships/theme" Target="../theme/theme3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10" Type="http://schemas.openxmlformats.org/officeDocument/2006/relationships/theme" Target="../theme/theme4.xml"/><Relationship Id="rId9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hyperlink" Target="http://media/Picture%20Library.ppt" TargetMode="Externa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6">
            <a:hlinkClick r:id="rId1"/>
          </p:cNvPr>
          <p:cNvSpPr txBox="1"/>
          <p:nvPr/>
        </p:nvSpPr>
        <p:spPr>
          <a:xfrm>
            <a:off x="-2916238" y="6858000"/>
            <a:ext cx="720725" cy="92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6"/>
          <p:cNvSpPr txBox="1"/>
          <p:nvPr/>
        </p:nvSpPr>
        <p:spPr>
          <a:xfrm>
            <a:off x="6911975" y="5665788"/>
            <a:ext cx="2070100" cy="92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owerOfKindnessLockup (1).png" id="14" name="Google Shape;14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6188" y="6284913"/>
            <a:ext cx="1463675" cy="47783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/>
          <p:nvPr>
            <p:ph type="title"/>
          </p:nvPr>
        </p:nvSpPr>
        <p:spPr>
          <a:xfrm>
            <a:off x="412750" y="784225"/>
            <a:ext cx="83185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18"/>
          <p:cNvSpPr txBox="1"/>
          <p:nvPr>
            <p:ph idx="1" type="body"/>
          </p:nvPr>
        </p:nvSpPr>
        <p:spPr>
          <a:xfrm>
            <a:off x="412750" y="2492375"/>
            <a:ext cx="8318500" cy="3241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800"/>
              <a:buFont typeface="Courier New"/>
              <a:buChar char="o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22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115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115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22"/>
          <p:cNvSpPr txBox="1"/>
          <p:nvPr>
            <p:ph idx="10" type="dt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22"/>
          <p:cNvSpPr txBox="1"/>
          <p:nvPr>
            <p:ph idx="11" type="ftr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Google Shape;87;p22"/>
          <p:cNvSpPr txBox="1"/>
          <p:nvPr>
            <p:ph idx="12" type="sldNum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9" name="Google Shape;159;p2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0" name="Google Shape;160;p25">
            <a:hlinkClick r:id="rId1"/>
          </p:cNvPr>
          <p:cNvSpPr txBox="1"/>
          <p:nvPr/>
        </p:nvSpPr>
        <p:spPr>
          <a:xfrm>
            <a:off x="-2916238" y="6858000"/>
            <a:ext cx="72072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5"/>
          <p:cNvSpPr txBox="1"/>
          <p:nvPr/>
        </p:nvSpPr>
        <p:spPr>
          <a:xfrm>
            <a:off x="6911975" y="5665788"/>
            <a:ext cx="2070100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PowerOfKindnessLockup (1).png" id="162" name="Google Shape;162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6188" y="6284913"/>
            <a:ext cx="1463675" cy="47783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3"/>
    <p:sldLayoutId id="2147483680" r:id="rId4"/>
    <p:sldLayoutId id="2147483681" r:id="rId5"/>
    <p:sldLayoutId id="2147483682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hyperlink" Target="https://www.youtube.com/watch?v=QUoLiPAAP4M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hyperlink" Target="https://www.interventionjournal.org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"/>
          <p:cNvSpPr/>
          <p:nvPr/>
        </p:nvSpPr>
        <p:spPr>
          <a:xfrm rot="5340000">
            <a:off x="4518025" y="476250"/>
            <a:ext cx="107950" cy="3816350"/>
          </a:xfrm>
          <a:prstGeom prst="rect">
            <a:avLst/>
          </a:prstGeom>
          <a:solidFill>
            <a:srgbClr val="EE2A2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"/>
          <p:cNvSpPr txBox="1"/>
          <p:nvPr/>
        </p:nvSpPr>
        <p:spPr>
          <a:xfrm>
            <a:off x="431800" y="549275"/>
            <a:ext cx="8280400" cy="501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9525" lvl="0" marL="9525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5400" u="none" cap="none" strike="noStrike">
                <a:solidFill>
                  <a:srgbClr val="1D1B1D"/>
                </a:solidFill>
                <a:latin typeface="Arial"/>
                <a:ea typeface="Arial"/>
                <a:cs typeface="Arial"/>
                <a:sym typeface="Arial"/>
              </a:rPr>
              <a:t>Cómo el apoyo Psicosocial básico puede ser útil … para ayudar a personas con ideación suicida</a:t>
            </a:r>
            <a:endParaRPr b="1" i="0" sz="5400" u="none" cap="none" strike="noStrike">
              <a:solidFill>
                <a:srgbClr val="1D1B1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9525" lvl="0" marL="9525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rgbClr val="1D1B1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9525" lvl="0" marL="9525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rgbClr val="1D1B1D"/>
                </a:solidFill>
                <a:latin typeface="Arial"/>
                <a:ea typeface="Arial"/>
                <a:cs typeface="Arial"/>
                <a:sym typeface="Arial"/>
              </a:rPr>
              <a:t>ENPS Forum 29</a:t>
            </a:r>
            <a:r>
              <a:rPr b="1" baseline="30000" i="0" lang="en-GB" sz="3200" u="none" cap="none" strike="noStrike">
                <a:solidFill>
                  <a:srgbClr val="1D1B1D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b="1" i="0" lang="en-GB" sz="3200" u="none" cap="none" strike="noStrike">
                <a:solidFill>
                  <a:srgbClr val="1D1B1D"/>
                </a:solidFill>
                <a:latin typeface="Arial"/>
                <a:ea typeface="Arial"/>
                <a:cs typeface="Arial"/>
                <a:sym typeface="Arial"/>
              </a:rPr>
              <a:t> October, 2021</a:t>
            </a:r>
            <a:endParaRPr b="1" i="0" sz="3200" u="none" cap="none" strike="noStrike">
              <a:solidFill>
                <a:srgbClr val="1D1B1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"/>
          <p:cNvSpPr/>
          <p:nvPr/>
        </p:nvSpPr>
        <p:spPr>
          <a:xfrm rot="5340000">
            <a:off x="3651250" y="-17462"/>
            <a:ext cx="115888" cy="2881312"/>
          </a:xfrm>
          <a:prstGeom prst="rect">
            <a:avLst/>
          </a:prstGeom>
          <a:solidFill>
            <a:srgbClr val="EE2A2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"/>
          <p:cNvSpPr txBox="1"/>
          <p:nvPr/>
        </p:nvSpPr>
        <p:spPr>
          <a:xfrm>
            <a:off x="1331913" y="5264150"/>
            <a:ext cx="6480175" cy="830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 Sarah Davidson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Head of Psychosocial and Mental Health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1"/>
          <p:cNvSpPr/>
          <p:nvPr/>
        </p:nvSpPr>
        <p:spPr>
          <a:xfrm flipH="1" rot="5340000">
            <a:off x="2703513" y="149225"/>
            <a:ext cx="134937" cy="1293813"/>
          </a:xfrm>
          <a:prstGeom prst="rect">
            <a:avLst/>
          </a:prstGeom>
          <a:solidFill>
            <a:srgbClr val="E51A1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1"/>
          <p:cNvSpPr txBox="1"/>
          <p:nvPr/>
        </p:nvSpPr>
        <p:spPr>
          <a:xfrm>
            <a:off x="1979613" y="0"/>
            <a:ext cx="8642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Planificación de la seguridad</a:t>
            </a:r>
            <a:endParaRPr b="1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1"/>
          <p:cNvSpPr txBox="1"/>
          <p:nvPr/>
        </p:nvSpPr>
        <p:spPr>
          <a:xfrm>
            <a:off x="323850" y="944563"/>
            <a:ext cx="8642350" cy="4968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l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guía recomienda planes de seguridad, que deberían ser:</a:t>
            </a:r>
            <a:endParaRPr/>
          </a:p>
          <a:p>
            <a:pPr indent="-4572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Accesible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Simple</a:t>
            </a:r>
            <a:endParaRPr/>
          </a:p>
          <a:p>
            <a:pPr indent="-4572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Flexible</a:t>
            </a:r>
            <a:endParaRPr/>
          </a:p>
          <a:p>
            <a:pPr indent="-4572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Propiedad del individuo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350" lvl="0" marL="51435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plan de seguridad debe ser co-creado, para que sea más efectivo.</a:t>
            </a:r>
            <a:endParaRPr/>
          </a:p>
          <a:p>
            <a:pPr indent="-387350" lvl="0" marL="51435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Los planes de seguridad deben revisarse periódicamente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7350" lvl="0" marL="51435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4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ha demostrado que los planes de seguridad reducen el comportamiento suicida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2"/>
          <p:cNvSpPr/>
          <p:nvPr/>
        </p:nvSpPr>
        <p:spPr>
          <a:xfrm flipH="1" rot="5340000">
            <a:off x="7199157" y="381619"/>
            <a:ext cx="73025" cy="1293813"/>
          </a:xfrm>
          <a:prstGeom prst="rect">
            <a:avLst/>
          </a:prstGeom>
          <a:solidFill>
            <a:srgbClr val="E51A1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2"/>
          <p:cNvSpPr txBox="1"/>
          <p:nvPr/>
        </p:nvSpPr>
        <p:spPr>
          <a:xfrm>
            <a:off x="107504" y="5332"/>
            <a:ext cx="864235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Elementos de los planes de seguridad</a:t>
            </a:r>
            <a:endParaRPr b="1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2"/>
          <p:cNvSpPr txBox="1"/>
          <p:nvPr/>
        </p:nvSpPr>
        <p:spPr>
          <a:xfrm>
            <a:off x="683568" y="1628800"/>
            <a:ext cx="6985000" cy="4967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 plan de seguridad debe incluir…</a:t>
            </a:r>
            <a:endParaRPr/>
          </a:p>
          <a:p>
            <a:pPr indent="-336550" lvl="0" marL="514350" marR="0" rtl="0" algn="l">
              <a:spcBef>
                <a:spcPts val="56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56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Char char="–"/>
            </a:pPr>
            <a:r>
              <a:rPr b="0" i="0" lang="en-GB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Cómo afrontar el ahora mismo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56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Char char="–"/>
            </a:pPr>
            <a:r>
              <a:rPr b="0" i="0" lang="en-GB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Cómo hacer que su situación sea más segura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56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Char char="–"/>
            </a:pPr>
            <a:r>
              <a:rPr b="0" i="0" lang="en-GB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Cosas para levantar o calmar su estado de ánimo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56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Char char="–"/>
            </a:pPr>
            <a:r>
              <a:rPr b="0" i="0" lang="en-GB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Cosas para distraerlos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spcBef>
                <a:spcPts val="56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Arial"/>
              <a:buChar char="–"/>
            </a:pPr>
            <a:r>
              <a:rPr b="0" i="0" lang="en-GB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Personas que pueden brindar apoyo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3"/>
          <p:cNvSpPr/>
          <p:nvPr/>
        </p:nvSpPr>
        <p:spPr>
          <a:xfrm rot="5340000">
            <a:off x="1367631" y="224632"/>
            <a:ext cx="60325" cy="1284288"/>
          </a:xfrm>
          <a:prstGeom prst="rect">
            <a:avLst/>
          </a:prstGeom>
          <a:solidFill>
            <a:srgbClr val="EE2A2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3"/>
          <p:cNvSpPr txBox="1"/>
          <p:nvPr/>
        </p:nvSpPr>
        <p:spPr>
          <a:xfrm>
            <a:off x="628650" y="188913"/>
            <a:ext cx="8385175" cy="127952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7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None/>
            </a:pPr>
            <a:r>
              <a:rPr b="1" i="0" lang="en-GB" sz="3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Autocuidado</a:t>
            </a:r>
            <a:r>
              <a:rPr b="1" i="0" lang="en-GB" sz="3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None/>
            </a:pPr>
            <a:r>
              <a:rPr b="1" i="0" lang="en-GB" sz="3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i="0" sz="3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3"/>
          <p:cNvSpPr txBox="1"/>
          <p:nvPr/>
        </p:nvSpPr>
        <p:spPr>
          <a:xfrm>
            <a:off x="415925" y="1784350"/>
            <a:ext cx="8597900" cy="38147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close up of an animal&#10;&#10;Description automatically generated" id="272" name="Google Shape;27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220" y="1258887"/>
            <a:ext cx="7054421" cy="3965067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13"/>
          <p:cNvSpPr txBox="1"/>
          <p:nvPr/>
        </p:nvSpPr>
        <p:spPr>
          <a:xfrm>
            <a:off x="415925" y="4437112"/>
            <a:ext cx="7840915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“La expectativa de que podemos estar sumergidos en el sufrimiento y la pérdida diariamente y no ser tocados por ello es tan poco realista como esperar poder caminar a través del agua sin mojarnos”                                                                     Remen 2006</a:t>
            </a:r>
            <a:endParaRPr i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"/>
          <p:cNvSpPr/>
          <p:nvPr/>
        </p:nvSpPr>
        <p:spPr>
          <a:xfrm rot="5340000">
            <a:off x="1367631" y="224632"/>
            <a:ext cx="60325" cy="1284288"/>
          </a:xfrm>
          <a:prstGeom prst="rect">
            <a:avLst/>
          </a:prstGeom>
          <a:solidFill>
            <a:srgbClr val="EE2A2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4"/>
          <p:cNvSpPr txBox="1"/>
          <p:nvPr/>
        </p:nvSpPr>
        <p:spPr>
          <a:xfrm>
            <a:off x="628650" y="333375"/>
            <a:ext cx="8385175" cy="113506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7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None/>
            </a:pPr>
            <a:r>
              <a:rPr b="1" lang="en-GB" sz="37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Autocuidado – usando CALMAR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None/>
            </a:pPr>
            <a:r>
              <a:rPr b="1" lang="en-GB" sz="3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3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14"/>
          <p:cNvSpPr txBox="1"/>
          <p:nvPr/>
        </p:nvSpPr>
        <p:spPr>
          <a:xfrm>
            <a:off x="415925" y="1279525"/>
            <a:ext cx="8597900" cy="431958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EF1829"/>
              </a:buClr>
              <a:buSzPts val="3200"/>
              <a:buFont typeface="Arial"/>
              <a:buNone/>
            </a:pPr>
            <a:r>
              <a:rPr b="1" lang="en-GB" sz="3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onsidera 	   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challenges and what causes you stress</a:t>
            </a:r>
            <a:endParaRPr/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EF1829"/>
              </a:buClr>
              <a:buSzPts val="3200"/>
              <a:buFont typeface="Arial"/>
              <a:buNone/>
            </a:pPr>
            <a:r>
              <a:rPr b="1" lang="en-GB" sz="3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cknowledge</a:t>
            </a: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impact that stress can have on you</a:t>
            </a:r>
            <a:endParaRPr/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EF1829"/>
              </a:buClr>
              <a:buSzPts val="3200"/>
              <a:buFont typeface="Arial"/>
              <a:buNone/>
            </a:pPr>
            <a:r>
              <a:rPr b="1" lang="en-GB" sz="3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isten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    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empathy to what you need</a:t>
            </a:r>
            <a:endParaRPr/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EF1829"/>
              </a:buClr>
              <a:buSzPts val="3200"/>
              <a:buFont typeface="Arial"/>
              <a:buNone/>
            </a:pPr>
            <a:r>
              <a:rPr b="1" lang="en-GB" sz="3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anage 	   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situation to reduce the stress</a:t>
            </a:r>
            <a:endParaRPr/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EF1829"/>
              </a:buClr>
              <a:buSzPts val="3200"/>
              <a:buFont typeface="Arial"/>
              <a:buNone/>
            </a:pPr>
            <a:r>
              <a:rPr b="1" lang="en-GB" sz="3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nable </a:t>
            </a: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 to additional support</a:t>
            </a:r>
            <a:endParaRPr/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EF1829"/>
              </a:buClr>
              <a:buSzPts val="3200"/>
              <a:buFont typeface="Arial"/>
              <a:buNone/>
            </a:pPr>
            <a:r>
              <a:rPr b="1" lang="en-GB" sz="32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esource </a:t>
            </a: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    </a:t>
            </a:r>
            <a:r>
              <a:rPr lang="en-GB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recognise that providing support can create     			    many familiar and unfamiliar emotions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5"/>
          <p:cNvSpPr/>
          <p:nvPr/>
        </p:nvSpPr>
        <p:spPr>
          <a:xfrm flipH="1" rot="5340000">
            <a:off x="2684463" y="71437"/>
            <a:ext cx="103188" cy="1655763"/>
          </a:xfrm>
          <a:prstGeom prst="rect">
            <a:avLst/>
          </a:prstGeom>
          <a:solidFill>
            <a:srgbClr val="EE2A2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5"/>
          <p:cNvSpPr txBox="1"/>
          <p:nvPr>
            <p:ph idx="4294967295" type="title"/>
          </p:nvPr>
        </p:nvSpPr>
        <p:spPr>
          <a:xfrm>
            <a:off x="250825" y="0"/>
            <a:ext cx="8713788" cy="1377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/>
              <a:t>Algunos consejos importantes para permanecer resiliente</a:t>
            </a:r>
            <a:endParaRPr b="1" sz="4000"/>
          </a:p>
        </p:txBody>
      </p:sp>
      <p:sp>
        <p:nvSpPr>
          <p:cNvPr id="289" name="Google Shape;289;p15"/>
          <p:cNvSpPr txBox="1"/>
          <p:nvPr>
            <p:ph idx="4294967295" type="body"/>
          </p:nvPr>
        </p:nvSpPr>
        <p:spPr>
          <a:xfrm>
            <a:off x="90487" y="1628800"/>
            <a:ext cx="8963025" cy="4619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2000"/>
              <a:buFont typeface="Calibri"/>
              <a:buChar char="–"/>
            </a:pPr>
            <a:r>
              <a:rPr lang="en-GB" sz="2000"/>
              <a:t>Estas conversaciones pueden ser uno de los encuentros más difíciles de presenciar, pueden provocar emociones fuertes y dejarnos con un sentido de responsabilidad demasiado marcado.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EF1829"/>
              </a:buClr>
              <a:buSzPts val="2000"/>
              <a:buFont typeface="Calibri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EF1829"/>
              </a:buClr>
              <a:buSzPts val="2000"/>
              <a:buFont typeface="Calibri"/>
              <a:buChar char="–"/>
            </a:pPr>
            <a:r>
              <a:rPr lang="en-GB" sz="2000"/>
              <a:t>Es importante no reflejar su sensación de aislamiento, maximizar el apoyo y los consejos siempre que pueda recordar la importancia de involucrar a los demás.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EF1829"/>
              </a:buClr>
              <a:buSzPts val="2000"/>
              <a:buFont typeface="Calibri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EF1829"/>
              </a:buClr>
              <a:buSzPts val="2000"/>
              <a:buFont typeface="Calibri"/>
              <a:buChar char="–"/>
            </a:pPr>
            <a:r>
              <a:rPr lang="en-GB" sz="2000"/>
              <a:t>Es 'normal' preguntarse si 'podría haber hecho más'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rgbClr val="EF1829"/>
              </a:buClr>
              <a:buSzPts val="2000"/>
              <a:buFont typeface="Calibri"/>
              <a:buNone/>
            </a:pPr>
            <a:r>
              <a:t/>
            </a:r>
            <a:endParaRPr sz="2000"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EF1829"/>
              </a:buClr>
              <a:buSzPts val="2000"/>
              <a:buFont typeface="Calibri"/>
              <a:buChar char="–"/>
            </a:pPr>
            <a:r>
              <a:rPr lang="en-GB" sz="2000"/>
              <a:t>Evite preocuparse por decir algo 'incorrecto': una respuesta efectiva consiste más en escuchar con empatía, compasión y comprensión.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"/>
          <p:cNvSpPr/>
          <p:nvPr/>
        </p:nvSpPr>
        <p:spPr>
          <a:xfrm rot="5400000">
            <a:off x="1657986" y="2972438"/>
            <a:ext cx="3689498" cy="1867068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"/>
          <p:cNvSpPr txBox="1"/>
          <p:nvPr>
            <p:ph idx="1" type="body"/>
          </p:nvPr>
        </p:nvSpPr>
        <p:spPr>
          <a:xfrm>
            <a:off x="179512" y="1665289"/>
            <a:ext cx="3158728" cy="45354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Áreas de acción prioritarias: 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Garantizar un nivel básico de apoyo psicosocial e integrar de forma intersectorial la salud mental y el apoyo psicosocial  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Desarrollar un enfoque de SMAPS integral entre los miembros del Movimiento y en colaboración con otros actores  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Proteger y promover la salud mental y el bienestar psicosocial del personal y el voluntariado  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Demostrar el impacto de las intervenciones de SMAPS a través de investigación, evidencia, monitoreo y evaluación 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Fortalecer la movilización de recursos para SMAPS en la respuesta humanitaria  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Movilizar el apoyo político para SMAPS, diplomacia y promoción humanitarias  </a:t>
            </a:r>
            <a:endParaRPr/>
          </a:p>
          <a:p>
            <a:pPr indent="-1809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"/>
          <p:cNvSpPr txBox="1"/>
          <p:nvPr>
            <p:ph idx="2" type="body"/>
          </p:nvPr>
        </p:nvSpPr>
        <p:spPr>
          <a:xfrm>
            <a:off x="3502735" y="1728192"/>
            <a:ext cx="4895692" cy="34016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Para finales de 2023, los resultados esperados son: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Se ha establecido un nivel básico de apoyo psicosocial en </a:t>
            </a:r>
            <a:br>
              <a:rPr lang="en-GB" sz="1400"/>
            </a:br>
            <a:r>
              <a:rPr lang="en-GB" sz="1400"/>
              <a:t>las Sociedades Nacionales, la IFRC y el CICR, y aspectos de </a:t>
            </a:r>
            <a:br>
              <a:rPr lang="en-GB" sz="1400"/>
            </a:br>
            <a:r>
              <a:rPr lang="en-GB" sz="1400"/>
              <a:t>SMAPS están integrados en otros servicios humanitarios clave.  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Hay un mayor acceso a servicios de SMAPS de calidad en </a:t>
            </a:r>
            <a:br>
              <a:rPr lang="en-GB" sz="1400"/>
            </a:br>
            <a:r>
              <a:rPr lang="en-GB" sz="1400"/>
              <a:t>toda la estructura de SMAPS del Movimiento2 en los </a:t>
            </a:r>
            <a:br>
              <a:rPr lang="en-GB" sz="1400"/>
            </a:br>
            <a:r>
              <a:rPr lang="en-GB" sz="1400"/>
              <a:t>contextos operativos seleccionados</a:t>
            </a:r>
            <a:endParaRPr sz="1400"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Se ha logrado un entorno laboral de apoyo y </a:t>
            </a:r>
            <a:br>
              <a:rPr lang="en-GB" sz="1400"/>
            </a:br>
            <a:r>
              <a:rPr lang="en-GB" sz="1400"/>
              <a:t>cuidado en todo el Movimiento  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El impacto de las intervenciones de SMAPS y los enfoques </a:t>
            </a:r>
            <a:br>
              <a:rPr lang="en-GB" sz="1400"/>
            </a:br>
            <a:r>
              <a:rPr lang="en-GB" sz="1400"/>
              <a:t>innovadores se está documentando más ampliamente 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-GB" sz="1400"/>
              <a:t>Los recursos financieros del Movimiento para SMAPS han </a:t>
            </a:r>
            <a:br>
              <a:rPr lang="en-GB" sz="1400"/>
            </a:br>
            <a:r>
              <a:rPr lang="en-GB" sz="1400"/>
              <a:t>aumentado en línea con los objetivos de financiamiento definidos </a:t>
            </a:r>
            <a:br>
              <a:rPr lang="en-GB" sz="1400"/>
            </a:br>
            <a:r>
              <a:rPr lang="en-GB" sz="1400"/>
              <a:t>en una estrategia de obtención de recursos del Movimiento </a:t>
            </a:r>
            <a:br>
              <a:rPr lang="en-GB" sz="1400"/>
            </a:br>
            <a:r>
              <a:rPr lang="en-GB" sz="1400"/>
              <a:t>para SMAPS.</a:t>
            </a:r>
            <a:endParaRPr/>
          </a:p>
          <a:p>
            <a:pPr indent="-2571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b="1" lang="en-GB" sz="1400"/>
              <a:t>Los compromisos establecidos en la resolución 2 están </a:t>
            </a:r>
            <a:br>
              <a:rPr b="1" lang="en-GB" sz="1400"/>
            </a:br>
            <a:r>
              <a:rPr b="1" lang="en-GB" sz="1400"/>
              <a:t>reflejados en la política nacional e internacional y en los </a:t>
            </a:r>
            <a:br>
              <a:rPr b="1" lang="en-GB" sz="1400"/>
            </a:br>
            <a:r>
              <a:rPr b="1" lang="en-GB" sz="1400"/>
              <a:t>marcos jurídicos</a:t>
            </a:r>
            <a:endParaRPr b="1" sz="1400"/>
          </a:p>
          <a:p>
            <a:pPr indent="-180975" lvl="1" marL="257175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97" name="Google Shape;197;p2"/>
          <p:cNvSpPr txBox="1"/>
          <p:nvPr>
            <p:ph type="title"/>
          </p:nvPr>
        </p:nvSpPr>
        <p:spPr>
          <a:xfrm>
            <a:off x="539552" y="743029"/>
            <a:ext cx="8317706" cy="49157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300"/>
              <a:t>Un plan de acción para la implementación </a:t>
            </a:r>
            <a:br>
              <a:rPr lang="en-GB" sz="3300"/>
            </a:br>
            <a:r>
              <a:rPr lang="en-GB" sz="3300"/>
              <a:t>2020 – 2023</a:t>
            </a:r>
            <a:endParaRPr sz="3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"/>
          <p:cNvSpPr txBox="1"/>
          <p:nvPr>
            <p:ph type="title"/>
          </p:nvPr>
        </p:nvSpPr>
        <p:spPr>
          <a:xfrm>
            <a:off x="0" y="0"/>
            <a:ext cx="8964613" cy="11255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latin typeface="Calibri"/>
                <a:ea typeface="Calibri"/>
                <a:cs typeface="Calibri"/>
                <a:sym typeface="Calibri"/>
              </a:rPr>
              <a:t>Área de Acción Prioritaria 1 Grupo de Trabajo</a:t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"/>
          <p:cNvSpPr txBox="1"/>
          <p:nvPr>
            <p:ph idx="1" type="body"/>
          </p:nvPr>
        </p:nvSpPr>
        <p:spPr>
          <a:xfrm>
            <a:off x="0" y="935038"/>
            <a:ext cx="9540875" cy="2147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GB"/>
              <a:t>Garantizar un nivel básico de apoyo psicosocial e integrar la salud mental y el apoyo psicosocial en todos los sectores</a:t>
            </a:r>
            <a:endParaRPr b="1"/>
          </a:p>
          <a:p>
            <a:pPr indent="-104775" lvl="0" marL="257175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104775" lvl="0" marL="257175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204" name="Google Shape;204;p3"/>
          <p:cNvSpPr txBox="1"/>
          <p:nvPr/>
        </p:nvSpPr>
        <p:spPr>
          <a:xfrm>
            <a:off x="158750" y="1585913"/>
            <a:ext cx="8963025" cy="49167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Outputs: </a:t>
            </a:r>
            <a:endParaRPr b="0" i="0" sz="2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El personal y los voluntarios tienen las habilidades y competencias requeridas para brindar el nivel básico de apoyo psicosocial relevante para sus tareas y pueden identificar necesidades más especializadas y derivar a los servicios relevantes</a:t>
            </a:r>
            <a:endParaRPr b="0" i="0" sz="2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Salud Mental y Apoyo Psicosocial (SMAPS) es una parte integral de los servicios humanitarios y la identidad del Movimiento</a:t>
            </a:r>
            <a:endParaRPr b="0" i="0" sz="2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 han desarrollado medidas para abordar el estigma, la discriminación y la exclusión.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Un grupo diversificado y aumentado de personal y voluntarios está equipado para brindar servicios de MHPSS de acuerdo con el marco de MHPSS del Movimiento</a:t>
            </a:r>
            <a:endParaRPr b="0" i="0" sz="20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"/>
          <p:cNvSpPr txBox="1"/>
          <p:nvPr>
            <p:ph type="title"/>
          </p:nvPr>
        </p:nvSpPr>
        <p:spPr>
          <a:xfrm>
            <a:off x="413147" y="1200682"/>
            <a:ext cx="3930253" cy="99417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El marco de SMAPS del Movimiento</a:t>
            </a:r>
            <a:endParaRPr/>
          </a:p>
        </p:txBody>
      </p:sp>
      <p:sp>
        <p:nvSpPr>
          <p:cNvPr id="211" name="Google Shape;211;p4"/>
          <p:cNvSpPr txBox="1"/>
          <p:nvPr>
            <p:ph idx="1" type="body"/>
          </p:nvPr>
        </p:nvSpPr>
        <p:spPr>
          <a:xfrm>
            <a:off x="413146" y="2241821"/>
            <a:ext cx="3645695" cy="24312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56223" lvl="1" marL="25622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/>
              <a:t>4 niveles y un círculo protector</a:t>
            </a:r>
            <a:endParaRPr/>
          </a:p>
          <a:p>
            <a:pPr indent="-256223" lvl="1" marL="256223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/>
              <a:t>Enfoque en habilidades y supervisión</a:t>
            </a:r>
            <a:endParaRPr/>
          </a:p>
          <a:p>
            <a:pPr indent="-256223" lvl="1" marL="256223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/>
              <a:t>Todas las Sociedades Nacionales, la IFRC y el CICR necesitan poder hacer lo siguiente:</a:t>
            </a:r>
            <a:endParaRPr/>
          </a:p>
          <a:p>
            <a:pPr indent="-202405" lvl="2" marL="566738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</a:pPr>
            <a:r>
              <a:rPr b="1" lang="en-GB"/>
              <a:t>Evaluar necesidades</a:t>
            </a:r>
            <a:endParaRPr b="1"/>
          </a:p>
          <a:p>
            <a:pPr indent="-202405" lvl="2" marL="566738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</a:pPr>
            <a:r>
              <a:rPr b="1" lang="en-GB"/>
              <a:t>Defender SMAPS</a:t>
            </a:r>
            <a:endParaRPr b="1"/>
          </a:p>
          <a:p>
            <a:pPr indent="-202405" lvl="2" marL="566738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</a:pPr>
            <a:r>
              <a:rPr b="1" lang="en-GB"/>
              <a:t>Derivar a servicios adecuados</a:t>
            </a:r>
            <a:endParaRPr b="1"/>
          </a:p>
          <a:p>
            <a:pPr indent="-141923" lvl="1" marL="256223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</p:txBody>
      </p:sp>
      <p:pic>
        <p:nvPicPr>
          <p:cNvPr descr="Diagram&#10;&#10;Description automatically generated" id="212" name="Google Shape;212;p4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-2911" l="-8815" r="-4253" t="-4261"/>
          <a:stretch/>
        </p:blipFill>
        <p:spPr>
          <a:xfrm>
            <a:off x="4258362" y="1200682"/>
            <a:ext cx="4761926" cy="451353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4"/>
          <p:cNvSpPr/>
          <p:nvPr/>
        </p:nvSpPr>
        <p:spPr>
          <a:xfrm>
            <a:off x="555029" y="6093296"/>
            <a:ext cx="3646488" cy="2682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50"/>
              <a:buFont typeface="Arial"/>
              <a:buNone/>
            </a:pPr>
            <a:r>
              <a:rPr b="0" i="0" lang="en-GB" sz="1350" u="sng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https://youtu.be/QUoLiPAAP4M </a:t>
            </a:r>
            <a:endParaRPr b="0" i="0" sz="1350" u="sng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"/>
          <p:cNvSpPr txBox="1"/>
          <p:nvPr/>
        </p:nvSpPr>
        <p:spPr>
          <a:xfrm>
            <a:off x="0" y="0"/>
            <a:ext cx="9144000" cy="6432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APOYO PSICOSOCIAL BASICO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primera capa de la pirámide.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Noto Sans Symbols"/>
              <a:buChar char="✔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Promueve actividades positivas de salud mental y bienestar, resiliencia, interacción social y cohesión social dentro de las comunidades.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Noto Sans Symbols"/>
              <a:buChar char="✔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Las actividades a menudo se integran en los sectores de salud, protección y educación y deben ser accesibles al 100% de la población afectada, cuando sea posible.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Noto Sans Symbols"/>
              <a:buChar char="✔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Los ejemplos incluyen Primeros Auxilios Psicológicos (PAP) y actividades recreativas.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Noto Sans Symbols"/>
              <a:buChar char="✔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apoyo psicosocial básico puede ser proporcionado por personal y voluntarios capacitados de la Cruz Roja y Media Luna Roja y/o miembros de la comunidad capacitados.</a:t>
            </a:r>
            <a:endParaRPr/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Noto Sans Symbols"/>
              <a:buChar char="✔"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Cuanto más arriba en la pirámide ocurra una intervención, mayor será el alcance de la capacitación formal y el nivel de supervisión continua que se requiere para brindar atención, tratamiento y apoyo seguros y efectivos.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6"/>
          <p:cNvSpPr txBox="1"/>
          <p:nvPr/>
        </p:nvSpPr>
        <p:spPr>
          <a:xfrm>
            <a:off x="323850" y="0"/>
            <a:ext cx="8280400" cy="71711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3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Formación básica de sensibilización sobre apoyo psicosocial para el movimiento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define como (generalmente una capacitación en línea) que se puede completar en una hora o menos y que incluye: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3600"/>
              <a:buFont typeface="Noto Sans Symbols"/>
              <a:buChar char="▪"/>
            </a:pPr>
            <a:r>
              <a:rPr b="0" i="0" lang="en-GB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Habilidades para escuchar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3600"/>
              <a:buFont typeface="Noto Sans Symbols"/>
              <a:buChar char="▪"/>
            </a:pPr>
            <a:r>
              <a:rPr b="0" i="0" lang="en-GB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Autocuidado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verpage" id="229" name="Google Shape;22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1925" y="844550"/>
            <a:ext cx="3740150" cy="5178425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7"/>
          <p:cNvSpPr txBox="1"/>
          <p:nvPr/>
        </p:nvSpPr>
        <p:spPr>
          <a:xfrm>
            <a:off x="1403350" y="5995988"/>
            <a:ext cx="7129463" cy="708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https://www.interventionjournal.org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endParaRPr/>
          </a:p>
        </p:txBody>
      </p:sp>
      <p:sp>
        <p:nvSpPr>
          <p:cNvPr id="231" name="Google Shape;231;p7"/>
          <p:cNvSpPr txBox="1"/>
          <p:nvPr/>
        </p:nvSpPr>
        <p:spPr>
          <a:xfrm>
            <a:off x="485775" y="163512"/>
            <a:ext cx="8964612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Sección especial sobre prevención y respuesta al suicidio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8"/>
          <p:cNvSpPr/>
          <p:nvPr/>
        </p:nvSpPr>
        <p:spPr>
          <a:xfrm rot="5340000">
            <a:off x="4092333" y="-71760"/>
            <a:ext cx="96837" cy="1584325"/>
          </a:xfrm>
          <a:prstGeom prst="rect">
            <a:avLst/>
          </a:prstGeom>
          <a:solidFill>
            <a:srgbClr val="E51A1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8"/>
          <p:cNvSpPr txBox="1"/>
          <p:nvPr/>
        </p:nvSpPr>
        <p:spPr>
          <a:xfrm>
            <a:off x="485775" y="-21771"/>
            <a:ext cx="8229600" cy="8509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Prevención del Suicidio</a:t>
            </a:r>
            <a:endParaRPr b="1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8"/>
          <p:cNvSpPr txBox="1"/>
          <p:nvPr/>
        </p:nvSpPr>
        <p:spPr>
          <a:xfrm>
            <a:off x="457200" y="782638"/>
            <a:ext cx="8286750" cy="4248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Arial"/>
              <a:buChar char="–"/>
            </a:pPr>
            <a:r>
              <a:rPr b="0" i="0" lang="en-GB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Cuando el personal bien capacitado responde con una actitud sin prejuicios, inclusiva y empática, las personas pueden sentirse más comprendidas que en sus propios círculos sociales (Ferguson et al., 2021; Procter et al., 2021).</a:t>
            </a:r>
            <a:endParaRPr/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Arial"/>
              <a:buChar char="–"/>
            </a:pPr>
            <a:r>
              <a:rPr b="0" i="0" lang="en-GB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Apoyar a los líderes religiosos y comunitarios para reducir la presión y la noción de vergüenza inducida por las normas religiosas y culturales y, en su lugar, aprovechar el potencial protector de la religión y los lazos sociales (El Halabi et al., 2020).</a:t>
            </a:r>
            <a:endParaRPr/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EF1829"/>
              </a:buClr>
              <a:buSzPts val="2400"/>
              <a:buFont typeface="Arial"/>
              <a:buChar char="–"/>
            </a:pPr>
            <a:r>
              <a:rPr b="0" i="0" lang="en-GB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Responder con  sensibilizar a los periodistas sobre su responsabilidad de proteger a su comunidad es otro componente importante hacia la prevención holística (Arafat et al., 2021).).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"/>
          <p:cNvSpPr/>
          <p:nvPr/>
        </p:nvSpPr>
        <p:spPr>
          <a:xfrm flipH="1" rot="5340000">
            <a:off x="7769475" y="-469110"/>
            <a:ext cx="87312" cy="2160587"/>
          </a:xfrm>
          <a:prstGeom prst="rect">
            <a:avLst/>
          </a:prstGeom>
          <a:solidFill>
            <a:srgbClr val="E51A1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0"/>
          <p:cNvSpPr txBox="1"/>
          <p:nvPr/>
        </p:nvSpPr>
        <p:spPr>
          <a:xfrm>
            <a:off x="914400" y="-243725"/>
            <a:ext cx="8229600" cy="1225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Habilidades para escuchar</a:t>
            </a:r>
            <a:endParaRPr b="1" i="0" sz="3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0"/>
          <p:cNvSpPr/>
          <p:nvPr/>
        </p:nvSpPr>
        <p:spPr>
          <a:xfrm>
            <a:off x="755650" y="1117598"/>
            <a:ext cx="7632700" cy="46228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Las preguntas abiertas permiten que la persona amplíe y enmarque su experiencia en sus propias palabras.</a:t>
            </a:r>
            <a:endParaRPr/>
          </a:p>
          <a:p>
            <a:pPr indent="-330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Preguntas directas: no aumentarán la probabilidad de suicidio; de hecho, pueden conducir a una reducción del riesgo.</a:t>
            </a:r>
            <a:endParaRPr/>
          </a:p>
          <a:p>
            <a:pPr indent="-330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beneficio de nombrar palabras como suicidio puede animar a la persona a abrirse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Evite preguntar 'por qué'</a:t>
            </a:r>
            <a:endParaRPr/>
          </a:p>
          <a:p>
            <a:pPr indent="-330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Escuchar de manera compasiva, colaborativa y sin prejuicios.</a:t>
            </a:r>
            <a:endParaRPr/>
          </a:p>
          <a:p>
            <a:pPr indent="-330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Char char="–"/>
            </a:pPr>
            <a:r>
              <a:rPr b="0" i="0" lang="en-GB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Escuche para entender, no escuche para responder..</a:t>
            </a:r>
            <a:endParaRPr/>
          </a:p>
          <a:p>
            <a:pPr indent="-279400" lvl="0" marL="4572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BRCNew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Office Theme">
  <a:themeElements>
    <a:clrScheme name="Mental Health Matters_202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BB3"/>
      </a:accent1>
      <a:accent2>
        <a:srgbClr val="CD0014"/>
      </a:accent2>
      <a:accent3>
        <a:srgbClr val="E7F3F7"/>
      </a:accent3>
      <a:accent4>
        <a:srgbClr val="58595B"/>
      </a:accent4>
      <a:accent5>
        <a:srgbClr val="000000"/>
      </a:accent5>
      <a:accent6>
        <a:srgbClr val="000000"/>
      </a:accent6>
      <a:hlink>
        <a:srgbClr val="0563C1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2_BRCNew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RK Document" ma:contentTypeID="0x010100BAF7254234723E48BEAA5279D19E83B800EBB4AA2DC59ED041BFD0D8CBDBF3954F" ma:contentTypeVersion="33" ma:contentTypeDescription="Create a new document." ma:contentTypeScope="" ma:versionID="2da5aa059379aa7e45f1ae85439771e2">
  <xsd:schema xmlns:xsd="http://www.w3.org/2001/XMLSchema" xmlns:xs="http://www.w3.org/2001/XMLSchema" xmlns:p="http://schemas.microsoft.com/office/2006/metadata/properties" xmlns:ns2="d04ac8df-6fd2-482f-b819-b97b1136af7f" xmlns:ns3="9a29e298-6711-4c2e-b998-25b6d616e0da" xmlns:ns4="abbeec68-b05e-4e2e-88e5-2ac3e13fe809" xmlns:ns5="25a70923-3bf2-47cf-8b1f-69f36b134e00" xmlns:ns6="14bfd2bb-3d4a-4549-9197-f3410a8da64b" xmlns:ns7="74131ee8-6c2d-4140-b0ca-c2efcac0b45d" targetNamespace="http://schemas.microsoft.com/office/2006/metadata/properties" ma:root="true" ma:fieldsID="901eab1688bd018caad6231468834362" ns2:_="" ns3:_="" ns4:_="" ns5:_="" ns6:_="" ns7:_="">
    <xsd:import namespace="d04ac8df-6fd2-482f-b819-b97b1136af7f"/>
    <xsd:import namespace="9a29e298-6711-4c2e-b998-25b6d616e0da"/>
    <xsd:import namespace="abbeec68-b05e-4e2e-88e5-2ac3e13fe809"/>
    <xsd:import namespace="25a70923-3bf2-47cf-8b1f-69f36b134e00"/>
    <xsd:import namespace="14bfd2bb-3d4a-4549-9197-f3410a8da64b"/>
    <xsd:import namespace="74131ee8-6c2d-4140-b0ca-c2efcac0b45d"/>
    <xsd:element name="properties">
      <xsd:complexType>
        <xsd:sequence>
          <xsd:element name="documentManagement">
            <xsd:complexType>
              <xsd:all>
                <xsd:element ref="ns2:rkActDate" minOccurs="0"/>
                <xsd:element ref="ns2:rkDeletionDate" minOccurs="0"/>
                <xsd:element ref="ns2:rkYellowNoteDoc" minOccurs="0"/>
                <xsd:element ref="ns2:rkDocumentAdvis" minOccurs="0"/>
                <xsd:element ref="ns2:rkArchivingPeriod" minOccurs="0"/>
                <xsd:element ref="ns4:wp_tag" minOccurs="0"/>
                <xsd:element ref="ns4:wpDocumentId" minOccurs="0"/>
                <xsd:element ref="ns5:wp_entitynamefield" minOccurs="0"/>
                <xsd:element ref="ns2:wpBusinessModule" minOccurs="0"/>
                <xsd:element ref="ns2:rkProjectNumber" minOccurs="0"/>
                <xsd:element ref="ns2:rkCaseID" minOccurs="0"/>
                <xsd:element ref="ns5:rkParentCase" minOccurs="0"/>
                <xsd:element ref="ns5:rkParentCase_x003a_Name" minOccurs="0"/>
                <xsd:element ref="ns6:wpItemlocation" minOccurs="0"/>
                <xsd:element ref="ns7:rkRelatedDoc" minOccurs="0"/>
                <xsd:element ref="ns2:rkConfidential" minOccurs="0"/>
                <xsd:element ref="ns5:a132bdfb546f423c8c75fff6759d8c9c" minOccurs="0"/>
                <xsd:element ref="ns2:e5404abefda04403849637b8b186ca8b" minOccurs="0"/>
                <xsd:element ref="ns5:gd7dee90b1cc499f93481f7afe283926" minOccurs="0"/>
                <xsd:element ref="ns2:p8b010f7df5842dca681a0912c2bcab2" minOccurs="0"/>
                <xsd:element ref="ns3:TaxCatchAllLabel" minOccurs="0"/>
                <xsd:element ref="ns3:TaxCatchAll" minOccurs="0"/>
                <xsd:element ref="ns5:k2087b9f0eae462ba79b39e95b5da6c1" minOccurs="0"/>
                <xsd:element ref="ns2:a30301ec14f1485491da311a88d487d0" minOccurs="0"/>
                <xsd:element ref="ns5:MediaServiceMetadata" minOccurs="0"/>
                <xsd:element ref="ns5:MediaServiceFastMetadata" minOccurs="0"/>
                <xsd:element ref="ns5:MediaServiceAutoKeyPoints" minOccurs="0"/>
                <xsd:element ref="ns5:MediaServiceKeyPoints" minOccurs="0"/>
                <xsd:element ref="ns5:lcf76f155ced4ddcb4097134ff3c332f" minOccurs="0"/>
                <xsd:element ref="ns5:MediaServiceDateTaken" minOccurs="0"/>
                <xsd:element ref="ns5:MediaLengthInSeconds" minOccurs="0"/>
                <xsd:element ref="ns5:MediaServiceGenerationTime" minOccurs="0"/>
                <xsd:element ref="ns5:MediaServiceEventHashCode" minOccurs="0"/>
                <xsd:element ref="ns5:MediaServiceSearchProperties" minOccurs="0"/>
                <xsd:element ref="ns5:zpaGDPR_Sag_Beregnet" minOccurs="0"/>
                <xsd:element ref="ns7:SharedWithUsers" minOccurs="0"/>
                <xsd:element ref="ns7:SharedWithDetails" minOccurs="0"/>
                <xsd:element ref="ns5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ac8df-6fd2-482f-b819-b97b1136af7f" elementFormDefault="qualified">
    <xsd:import namespace="http://schemas.microsoft.com/office/2006/documentManagement/types"/>
    <xsd:import namespace="http://schemas.microsoft.com/office/infopath/2007/PartnerControls"/>
    <xsd:element name="rkActDate" ma:index="2" nillable="true" ma:displayName="Date of document creation" ma:description="If you upload an already existing document, you can use this field to note the original date of creating the document." ma:format="DateOnly" ma:internalName="rkActDate" ma:readOnly="false">
      <xsd:simpleType>
        <xsd:restriction base="dms:DateTime"/>
      </xsd:simpleType>
    </xsd:element>
    <xsd:element name="rkDeletionDate" ma:index="3" nillable="true" ma:displayName="Deletion Date" ma:description="" ma:format="DateOnly" ma:internalName="rkDeletionDate" ma:readOnly="false">
      <xsd:simpleType>
        <xsd:restriction base="dms:DateTime"/>
      </xsd:simpleType>
    </xsd:element>
    <xsd:element name="rkYellowNoteDoc" ma:index="4" nillable="true" ma:displayName="Yellow Note Doc" ma:internalName="rkYellowNoteDoc" ma:readOnly="false">
      <xsd:simpleType>
        <xsd:restriction base="dms:Note">
          <xsd:maxLength value="255"/>
        </xsd:restriction>
      </xsd:simpleType>
    </xsd:element>
    <xsd:element name="rkDocumentAdvis" ma:index="7" nillable="true" ma:displayName="Document Advis" ma:hidden="true" ma:internalName="rkDocumentAdvis" ma:readOnly="false">
      <xsd:simpleType>
        <xsd:restriction base="dms:Note"/>
      </xsd:simpleType>
    </xsd:element>
    <xsd:element name="rkArchivingPeriod" ma:index="8" nillable="true" ma:displayName="Archiving Period" ma:default="2019-2024" ma:hidden="true" ma:internalName="rkArchivingPeriod" ma:readOnly="false">
      <xsd:simpleType>
        <xsd:restriction base="dms:Text">
          <xsd:maxLength value="255"/>
        </xsd:restriction>
      </xsd:simpleType>
    </xsd:element>
    <xsd:element name="wpBusinessModule" ma:index="12" nillable="true" ma:displayName="Business Module" ma:default="LK Sager" ma:hidden="true" ma:internalName="wpBusinessModule" ma:readOnly="false">
      <xsd:simpleType>
        <xsd:restriction base="dms:Text"/>
      </xsd:simpleType>
    </xsd:element>
    <xsd:element name="rkProjectNumber" ma:index="13" nillable="true" ma:displayName="Project Number" ma:default="" ma:hidden="true" ma:internalName="rkProjectNumber" ma:readOnly="false">
      <xsd:simpleType>
        <xsd:restriction base="dms:Text">
          <xsd:maxLength value="255"/>
        </xsd:restriction>
      </xsd:simpleType>
    </xsd:element>
    <xsd:element name="rkCaseID" ma:index="16" nillable="true" ma:displayName="Case ID" ma:default="LK-2022-000402" ma:hidden="true" ma:internalName="rkCaseID" ma:readOnly="false">
      <xsd:simpleType>
        <xsd:restriction base="dms:Text">
          <xsd:maxLength value="255"/>
        </xsd:restriction>
      </xsd:simpleType>
    </xsd:element>
    <xsd:element name="rkConfidential" ma:index="26" nillable="true" ma:displayName="Confidential" ma:default="False" ma:description="" ma:internalName="rkConfidential" ma:readOnly="false">
      <xsd:simpleType>
        <xsd:restriction base="dms:Boolean"/>
      </xsd:simpleType>
    </xsd:element>
    <xsd:element name="e5404abefda04403849637b8b186ca8b" ma:index="28" nillable="true" ma:taxonomy="true" ma:internalName="e5404abefda04403849637b8b186ca8b" ma:taxonomyFieldName="rkDocumentStatus" ma:displayName="Document Status" ma:readOnly="false" ma:default="2;#Final|9ae6fcd9-b451-46c0-9019-188a10b11456" ma:fieldId="{e5404abe-fda0-4403-8496-37b8b186ca8b}" ma:sspId="a6bba7c3-5107-49f1-abb3-1b46ebc15f72" ma:termSetId="78361e7a-d923-40e8-a730-0048d23b6454" ma:anchorId="a29111a7-f711-4224-8350-0bd8393b3a0f" ma:open="false" ma:isKeyword="false">
      <xsd:complexType>
        <xsd:sequence>
          <xsd:element ref="pc:Terms" minOccurs="0" maxOccurs="1"/>
        </xsd:sequence>
      </xsd:complexType>
    </xsd:element>
    <xsd:element name="p8b010f7df5842dca681a0912c2bcab2" ma:index="31" nillable="true" ma:taxonomy="true" ma:internalName="p8b010f7df5842dca681a0912c2bcab2" ma:taxonomyFieldName="rkDocDirection" ma:displayName="Document Direction" ma:readOnly="false" ma:default="1;#Internal|bf6bc60c-60b7-4f48-b412-c18e1ee58d20" ma:fieldId="{98b010f7-df58-42dc-a681-a0912c2bcab2}" ma:sspId="a6bba7c3-5107-49f1-abb3-1b46ebc15f72" ma:termSetId="79fb452f-4e81-49d7-bc6b-6702f6ca3880" ma:anchorId="ff9dba2f-780a-414f-8471-20c97a51bfc6" ma:open="false" ma:isKeyword="false">
      <xsd:complexType>
        <xsd:sequence>
          <xsd:element ref="pc:Terms" minOccurs="0" maxOccurs="1"/>
        </xsd:sequence>
      </xsd:complexType>
    </xsd:element>
    <xsd:element name="a30301ec14f1485491da311a88d487d0" ma:index="37" nillable="true" ma:taxonomy="true" ma:internalName="a30301ec14f1485491da311a88d487d0" ma:taxonomyFieldName="rkOpenConfidential" ma:displayName="Open/Confidential" ma:readOnly="false" ma:default="" ma:fieldId="{a30301ec-14f1-4854-91da-311a88d487d0}" ma:sspId="a6bba7c3-5107-49f1-abb3-1b46ebc15f72" ma:termSetId="a89445e1-73f4-4940-9c6c-20c6e19149d6" ma:anchorId="38c548bf-e54a-488a-9205-2631695ae108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29e298-6711-4c2e-b998-25b6d616e0da" elementFormDefault="qualified">
    <xsd:import namespace="http://schemas.microsoft.com/office/2006/documentManagement/types"/>
    <xsd:import namespace="http://schemas.microsoft.com/office/infopath/2007/PartnerControls"/>
    <xsd:element name="TaxCatchAllLabel" ma:index="32" nillable="true" ma:displayName="Taxonomy Catch All Column1" ma:hidden="true" ma:list="{23018d78-2d73-4d4e-a452-5c0405b59f4b}" ma:internalName="TaxCatchAllLabel" ma:readOnly="true" ma:showField="CatchAllDataLabel" ma:web="9a29e298-6711-4c2e-b998-25b6d616e0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33" nillable="true" ma:displayName="Taxonomy Catch All Column" ma:hidden="true" ma:list="{23018d78-2d73-4d4e-a452-5c0405b59f4b}" ma:internalName="TaxCatchAll" ma:showField="CatchAllData" ma:web="9a29e298-6711-4c2e-b998-25b6d616e0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beec68-b05e-4e2e-88e5-2ac3e13fe809" elementFormDefault="qualified">
    <xsd:import namespace="http://schemas.microsoft.com/office/2006/documentManagement/types"/>
    <xsd:import namespace="http://schemas.microsoft.com/office/infopath/2007/PartnerControls"/>
    <xsd:element name="wp_tag" ma:index="9" nillable="true" ma:displayName="Stage tag" ma:default="Open" ma:internalName="wp_tag" ma:readOnly="false">
      <xsd:simpleType>
        <xsd:restriction base="dms:Text"/>
      </xsd:simpleType>
    </xsd:element>
    <xsd:element name="wpDocumentId" ma:index="10" nillable="true" ma:displayName="Document ID" ma:description="This field is can be used as a unique Document ID set by the WorkPoint Numerator Service" ma:hidden="true" ma:internalName="wpDocumentId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a70923-3bf2-47cf-8b1f-69f36b134e00" elementFormDefault="qualified">
    <xsd:import namespace="http://schemas.microsoft.com/office/2006/documentManagement/types"/>
    <xsd:import namespace="http://schemas.microsoft.com/office/infopath/2007/PartnerControls"/>
    <xsd:element name="wp_entitynamefield" ma:index="11" nillable="true" ma:displayName="Case name" ma:default="PS Centre Training Curriculum" ma:hidden="true" ma:internalName="wp_entitynamefield" ma:readOnly="false">
      <xsd:simpleType>
        <xsd:restriction base="dms:Text"/>
      </xsd:simpleType>
    </xsd:element>
    <xsd:element name="rkParentCase" ma:index="18" nillable="true" ma:displayName="Parent Case ID" ma:default="" ma:hidden="true" ma:internalName="rkParentCase" ma:readOnly="false">
      <xsd:simpleType>
        <xsd:restriction base="dms:Text"/>
      </xsd:simpleType>
    </xsd:element>
    <xsd:element name="rkParentCase_x003a_Name" ma:index="19" nillable="true" ma:displayName="Parent Case" ma:default="" ma:hidden="true" ma:internalName="rkParentCase_x003a_Name" ma:readOnly="false">
      <xsd:simpleType>
        <xsd:restriction base="dms:Text"/>
      </xsd:simpleType>
    </xsd:element>
    <xsd:element name="a132bdfb546f423c8c75fff6759d8c9c" ma:index="27" nillable="true" ma:taxonomy="true" ma:internalName="a132bdfb546f423c8c75fff6759d8c9c" ma:taxonomyFieldName="rkProcess" ma:displayName="Process" ma:readOnly="false" ma:default="" ma:fieldId="{a132bdfb-546f-423c-8c75-fff6759d8c9c}" ma:sspId="a6bba7c3-5107-49f1-abb3-1b46ebc15f72" ma:termSetId="00571633-8780-43e7-b6b1-637829dbeb78" ma:anchorId="22bfe7ec-e31c-43a5-822a-3141cd045829" ma:open="false" ma:isKeyword="false">
      <xsd:complexType>
        <xsd:sequence>
          <xsd:element ref="pc:Terms" minOccurs="0" maxOccurs="1"/>
        </xsd:sequence>
      </xsd:complexType>
    </xsd:element>
    <xsd:element name="gd7dee90b1cc499f93481f7afe283926" ma:index="30" nillable="true" ma:taxonomy="true" ma:internalName="gd7dee90b1cc499f93481f7afe283926" ma:taxonomyFieldName="rkCaseRespUnit" ma:displayName="Case Responsible Unit" ma:readOnly="false" ma:default="201;#Psykosociale Referencecenter:PSP Operations|64f39463-cbcd-4306-81e0-8c9d43d647f9" ma:fieldId="{0d7dee90-b1cc-499f-9348-1f7afe283926}" ma:sspId="a6bba7c3-5107-49f1-abb3-1b46ebc15f72" ma:termSetId="8e0c7b93-44db-40e5-8783-45b8f0433ae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2087b9f0eae462ba79b39e95b5da6c1" ma:index="34" nillable="true" ma:taxonomy="true" ma:internalName="k2087b9f0eae462ba79b39e95b5da6c1" ma:taxonomyFieldName="rkSubject" ma:displayName="Subject" ma:readOnly="false" ma:default="58;#Mental Health and Psychosocial Support|c3d237ec-4728-4433-8c55-55bdd81b6d7c;#1;##Internal administration|612d00ef-247d-434e-82e1-015cd6d837a0" ma:fieldId="{42087b9f-0eae-462b-a79b-39e95b5da6c1}" ma:taxonomyMulti="true" ma:sspId="a6bba7c3-5107-49f1-abb3-1b46ebc15f72" ma:termSetId="c39bd6dd-8752-448c-817a-60b94217b09a" ma:anchorId="877d3b0b-78a5-436d-b780-b7d2507d4384" ma:open="false" ma:isKeyword="false">
      <xsd:complexType>
        <xsd:sequence>
          <xsd:element ref="pc:Terms" minOccurs="0" maxOccurs="1"/>
        </xsd:sequence>
      </xsd:complexType>
    </xsd:element>
    <xsd:element name="MediaServiceMetadata" ma:index="3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43" nillable="true" ma:taxonomy="true" ma:internalName="lcf76f155ced4ddcb4097134ff3c332f" ma:taxonomyFieldName="MediaServiceImageTags" ma:displayName="Image Tags" ma:readOnly="false" ma:fieldId="{5cf76f15-5ced-4ddc-b409-7134ff3c332f}" ma:taxonomyMulti="true" ma:sspId="a6bba7c3-5107-49f1-abb3-1b46ebc15f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4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4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zpaGDPR_Sag_Beregnet" ma:index="49" nillable="true" ma:displayName="GDPR_Sag_Beregnet" ma:default="" ma:internalName="zpaGDPR_Sag_Beregnet" ma:readOnly="false">
      <xsd:simpleType>
        <xsd:restriction base="dms:Text"/>
      </xsd:simpleType>
    </xsd:element>
    <xsd:element name="MediaServiceObjectDetectorVersions" ma:index="5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bfd2bb-3d4a-4549-9197-f3410a8da64b" elementFormDefault="qualified">
    <xsd:import namespace="http://schemas.microsoft.com/office/2006/documentManagement/types"/>
    <xsd:import namespace="http://schemas.microsoft.com/office/infopath/2007/PartnerControls"/>
    <xsd:element name="wpItemlocation" ma:index="22" nillable="true" ma:displayName="wpItemLocation" ma:default="52f89f3b39354c7c9851847cb57fcabb;4a4729547dea44959d8bce78817e3c8e;8557;" ma:internalName="wpItem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131ee8-6c2d-4140-b0ca-c2efcac0b45d" elementFormDefault="qualified">
    <xsd:import namespace="http://schemas.microsoft.com/office/2006/documentManagement/types"/>
    <xsd:import namespace="http://schemas.microsoft.com/office/infopath/2007/PartnerControls"/>
    <xsd:element name="rkRelatedDoc" ma:index="25" nillable="true" ma:displayName="Related document" ma:hidden="true" ma:list="{25a70923-3bf2-47cf-8b1f-69f36b134e00}" ma:internalName="rkRelatedDoc" ma:readOnly="false" ma:showField="Title">
      <xsd:simpleType>
        <xsd:restriction base="dms:Lookup"/>
      </xsd:simpleType>
    </xsd:element>
    <xsd:element name="SharedWithUsers" ma:index="5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5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kYellowNoteDoc xmlns="d04ac8df-6fd2-482f-b819-b97b1136af7f" xsi:nil="true"/>
    <rkParentCase xmlns="25a70923-3bf2-47cf-8b1f-69f36b134e00" xsi:nil="true"/>
    <gd7dee90b1cc499f93481f7afe283926 xmlns="25a70923-3bf2-47cf-8b1f-69f36b134e00">
      <Terms xmlns="http://schemas.microsoft.com/office/infopath/2007/PartnerControls">
        <TermInfo xmlns="http://schemas.microsoft.com/office/infopath/2007/PartnerControls">
          <TermName xmlns="http://schemas.microsoft.com/office/infopath/2007/PartnerControls">Psykosociale Referencecenter:PSP Operations</TermName>
          <TermId xmlns="http://schemas.microsoft.com/office/infopath/2007/PartnerControls">64f39463-cbcd-4306-81e0-8c9d43d647f9</TermId>
        </TermInfo>
      </Terms>
    </gd7dee90b1cc499f93481f7afe283926>
    <rkDocumentAdvis xmlns="d04ac8df-6fd2-482f-b819-b97b1136af7f" xsi:nil="true"/>
    <p8b010f7df5842dca681a0912c2bcab2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</TermName>
          <TermId xmlns="http://schemas.microsoft.com/office/infopath/2007/PartnerControls">bf6bc60c-60b7-4f48-b412-c18e1ee58d20</TermId>
        </TermInfo>
      </Terms>
    </p8b010f7df5842dca681a0912c2bcab2>
    <lcf76f155ced4ddcb4097134ff3c332f xmlns="25a70923-3bf2-47cf-8b1f-69f36b134e00">
      <Terms xmlns="http://schemas.microsoft.com/office/infopath/2007/PartnerControls"/>
    </lcf76f155ced4ddcb4097134ff3c332f>
    <zpaGDPR_Sag_Beregnet xmlns="25a70923-3bf2-47cf-8b1f-69f36b134e00" xsi:nil="true"/>
    <a132bdfb546f423c8c75fff6759d8c9c xmlns="25a70923-3bf2-47cf-8b1f-69f36b134e00">
      <Terms xmlns="http://schemas.microsoft.com/office/infopath/2007/PartnerControls"/>
    </a132bdfb546f423c8c75fff6759d8c9c>
    <wpBusinessModule xmlns="d04ac8df-6fd2-482f-b819-b97b1136af7f">LK Sager</wpBusinessModule>
    <rkConfidential xmlns="d04ac8df-6fd2-482f-b819-b97b1136af7f">false</rkConfidential>
    <wp_tag xmlns="abbeec68-b05e-4e2e-88e5-2ac3e13fe809">Open</wp_tag>
    <rkCaseID xmlns="d04ac8df-6fd2-482f-b819-b97b1136af7f">LK-2022-000402</rkCaseID>
    <wpDocumentId xmlns="abbeec68-b05e-4e2e-88e5-2ac3e13fe809">2024-193196</wpDocumentId>
    <e5404abefda04403849637b8b186ca8b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Final</TermName>
          <TermId xmlns="http://schemas.microsoft.com/office/infopath/2007/PartnerControls">9ae6fcd9-b451-46c0-9019-188a10b11456</TermId>
        </TermInfo>
      </Terms>
    </e5404abefda04403849637b8b186ca8b>
    <rkActDate xmlns="d04ac8df-6fd2-482f-b819-b97b1136af7f" xsi:nil="true"/>
    <rkRelatedDoc xmlns="74131ee8-6c2d-4140-b0ca-c2efcac0b45d" xsi:nil="true"/>
    <rkProjectNumber xmlns="d04ac8df-6fd2-482f-b819-b97b1136af7f" xsi:nil="true"/>
    <k2087b9f0eae462ba79b39e95b5da6c1 xmlns="25a70923-3bf2-47cf-8b1f-69f36b134e00">
      <Terms xmlns="http://schemas.microsoft.com/office/infopath/2007/PartnerControls">
        <TermInfo xmlns="http://schemas.microsoft.com/office/infopath/2007/PartnerControls">
          <TermName xmlns="http://schemas.microsoft.com/office/infopath/2007/PartnerControls">Mental Health and Psychosocial Support</TermName>
          <TermId xmlns="http://schemas.microsoft.com/office/infopath/2007/PartnerControls">c3d237ec-4728-4433-8c55-55bdd81b6d7c</TermId>
        </TermInfo>
        <TermInfo xmlns="http://schemas.microsoft.com/office/infopath/2007/PartnerControls">
          <TermName xmlns="http://schemas.microsoft.com/office/infopath/2007/PartnerControls">#Internal administration</TermName>
          <TermId xmlns="http://schemas.microsoft.com/office/infopath/2007/PartnerControls">612d00ef-247d-434e-82e1-015cd6d837a0</TermId>
        </TermInfo>
      </Terms>
    </k2087b9f0eae462ba79b39e95b5da6c1>
    <rkArchivingPeriod xmlns="d04ac8df-6fd2-482f-b819-b97b1136af7f">2019-2024</rkArchivingPeriod>
    <wp_entitynamefield xmlns="25a70923-3bf2-47cf-8b1f-69f36b134e00">PS Centre Training Curriculum</wp_entitynamefield>
    <rkDeletionDate xmlns="d04ac8df-6fd2-482f-b819-b97b1136af7f" xsi:nil="true"/>
    <TaxCatchAll xmlns="9a29e298-6711-4c2e-b998-25b6d616e0da">
      <Value>201</Value>
      <Value>11</Value>
      <Value>10</Value>
      <Value>9</Value>
      <Value>58</Value>
      <Value>1</Value>
    </TaxCatchAll>
    <a30301ec14f1485491da311a88d487d0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Open</TermName>
          <TermId xmlns="http://schemas.microsoft.com/office/infopath/2007/PartnerControls">5b634c15-81a0-4474-a1b9-c7fcf95d35c4</TermId>
        </TermInfo>
      </Terms>
    </a30301ec14f1485491da311a88d487d0>
    <rkParentCase_x003a_Name xmlns="25a70923-3bf2-47cf-8b1f-69f36b134e00" xsi:nil="true"/>
    <wpItemlocation xmlns="14bfd2bb-3d4a-4549-9197-f3410a8da64b">52f89f3b39354c7c9851847cb57fcabb;4a4729547dea44959d8bce78817e3c8e;8557;</wpItemlocation>
  </documentManagement>
</p:properties>
</file>

<file path=customXml/itemProps1.xml><?xml version="1.0" encoding="utf-8"?>
<ds:datastoreItem xmlns:ds="http://schemas.openxmlformats.org/officeDocument/2006/customXml" ds:itemID="{D2872603-E667-475D-8425-81EED02397C1}"/>
</file>

<file path=customXml/itemProps2.xml><?xml version="1.0" encoding="utf-8"?>
<ds:datastoreItem xmlns:ds="http://schemas.openxmlformats.org/officeDocument/2006/customXml" ds:itemID="{930FE200-88BF-43D3-B4B2-6ABF524CE9DD}"/>
</file>

<file path=customXml/itemProps3.xml><?xml version="1.0" encoding="utf-8"?>
<ds:datastoreItem xmlns:ds="http://schemas.openxmlformats.org/officeDocument/2006/customXml" ds:itemID="{87A14581-68E2-4BD5-881B-7EF29B23C8BB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Nadia Somers</dc:creator>
  <dcterms:created xsi:type="dcterms:W3CDTF">2009-12-14T14:56:58Z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0008008e0c0000000000010271110207c84006b004c800</vt:lpwstr>
  </property>
  <property fmtid="{D5CDD505-2E9C-101B-9397-08002B2CF9AE}" pid="3" name="ContentTypeId">
    <vt:lpwstr>0x010100BAF7254234723E48BEAA5279D19E83B800EBB4AA2DC59ED041BFD0D8CBDBF3954F</vt:lpwstr>
  </property>
  <property fmtid="{D5CDD505-2E9C-101B-9397-08002B2CF9AE}" pid="4" name="rkSubject">
    <vt:lpwstr>58;#Mental Health and Psychosocial Support|c3d237ec-4728-4433-8c55-55bdd81b6d7c;#1;##Internal administration|612d00ef-247d-434e-82e1-015cd6d837a0</vt:lpwstr>
  </property>
  <property fmtid="{D5CDD505-2E9C-101B-9397-08002B2CF9AE}" pid="5" name="rkCaseRespUnit">
    <vt:lpwstr>201;#Psykosociale Referencecenter:PSP Operations|64f39463-cbcd-4306-81e0-8c9d43d647f9</vt:lpwstr>
  </property>
  <property fmtid="{D5CDD505-2E9C-101B-9397-08002B2CF9AE}" pid="6" name="rkProcess">
    <vt:lpwstr/>
  </property>
  <property fmtid="{D5CDD505-2E9C-101B-9397-08002B2CF9AE}" pid="7" name="rkOpenConfidential">
    <vt:lpwstr>9;#Open|5b634c15-81a0-4474-a1b9-c7fcf95d35c4</vt:lpwstr>
  </property>
  <property fmtid="{D5CDD505-2E9C-101B-9397-08002B2CF9AE}" pid="8" name="rkDocDirection">
    <vt:lpwstr>10;#Internal|bf6bc60c-60b7-4f48-b412-c18e1ee58d20</vt:lpwstr>
  </property>
  <property fmtid="{D5CDD505-2E9C-101B-9397-08002B2CF9AE}" pid="9" name="rkDocumentStatus">
    <vt:lpwstr>11;#Final|9ae6fcd9-b451-46c0-9019-188a10b11456</vt:lpwstr>
  </property>
  <property fmtid="{D5CDD505-2E9C-101B-9397-08002B2CF9AE}" pid="10" name="MediaServiceImageTags">
    <vt:lpwstr/>
  </property>
</Properties>
</file>