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embeddedFontLst>
    <p:embeddedFont>
      <p:font typeface="Montserrat"/>
      <p:regular r:id="rId22"/>
      <p:bold r:id="rId23"/>
      <p:italic r:id="rId24"/>
      <p:boldItalic r:id="rId25"/>
    </p:embeddedFont>
    <p:embeddedFont>
      <p:font typeface="Open Sans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jfCdzMNlLK8tBCgXulG4eBbEs+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OpenSans-regular.fntdata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1" Type="http://schemas.openxmlformats.org/officeDocument/2006/relationships/slide" Target="slides/slide16.xml"/><Relationship Id="rId3" Type="http://schemas.openxmlformats.org/officeDocument/2006/relationships/presProps" Target="presProps.xml"/><Relationship Id="rId25" Type="http://schemas.openxmlformats.org/officeDocument/2006/relationships/font" Target="fonts/Montserrat-boldItalic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3" Type="http://schemas.openxmlformats.org/officeDocument/2006/relationships/customXml" Target="../customXml/item3.xml"/><Relationship Id="rId20" Type="http://schemas.openxmlformats.org/officeDocument/2006/relationships/slide" Target="slides/slide15.xml"/><Relationship Id="rId2" Type="http://schemas.openxmlformats.org/officeDocument/2006/relationships/viewProps" Target="viewProps.xml"/><Relationship Id="rId29" Type="http://schemas.openxmlformats.org/officeDocument/2006/relationships/font" Target="fonts/OpenSans-boldItalic.fntdata"/><Relationship Id="rId16" Type="http://schemas.openxmlformats.org/officeDocument/2006/relationships/slide" Target="slides/slide11.xml"/><Relationship Id="rId24" Type="http://schemas.openxmlformats.org/officeDocument/2006/relationships/font" Target="fonts/Montserrat-italic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32" Type="http://schemas.openxmlformats.org/officeDocument/2006/relationships/customXml" Target="../customXml/item2.xml"/><Relationship Id="rId23" Type="http://schemas.openxmlformats.org/officeDocument/2006/relationships/font" Target="fonts/Montserrat-bold.fntdata"/><Relationship Id="rId28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1.xml"/><Relationship Id="rId22" Type="http://schemas.openxmlformats.org/officeDocument/2006/relationships/font" Target="fonts/Montserrat-regular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7" Type="http://schemas.openxmlformats.org/officeDocument/2006/relationships/font" Target="fonts/OpenSans-bold.fntdata"/><Relationship Id="rId30" Type="http://customschemas.google.com/relationships/presentationmetadata" Target="metadata"/><Relationship Id="rId14" Type="http://schemas.openxmlformats.org/officeDocument/2006/relationships/slide" Target="slides/slide9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Apoyar a alguien que desea poner fin a su vida puede ser enormemente diferente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Investigación de la Universidad de Nottingham, basada en los datos del gobierno de: Australia, Perú, Nueva Zelanda, Estados Unidos, Canadá, Noruega y Suecia.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Las estadísticas representan pérdidas de vidas reales y familias devastadas.  Ninguna tasa de suicidio es aceptable.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 riesgo durante la pandemia del C-19 puede provenir de: la ansiedad por la infección, la pérdida de ingresos/medios de vida, el aislamiento, la interrupción de los cuidados, la violencia doméstica, el abuso del alcohol, la recesión/la deuda.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Resultados de la Colaboración de Investigación para la Prevención del Suicidio (publicados en Lancet Psychiatry, Universidad de Manchester y Nottingham)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Los planes de seguridad deben ser accesibles, sencillos, flexibles y apropiados para el individuo.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Los planes de seguridad deben ser creados conjuntamente para que sean útiles (aspecto de autoeficacia de los Principios de Hobfoll).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Revisar los planes de seguridad regularmente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Se ha demostrado que los planes de seguridad disminuyen el comportamiento suicida.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-1524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Have they felt like this before?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What helped get them through it in the past?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What might help them get through it right now? (perhaps remembering positive aspects of life like photos, people, pets, holidays, special places)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Could they imagine feeling the same way next month or next year? Feelings of suicide can be temporary and can change over time.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Can the situation be made safer by removing triggers? (e.g., painful reminders, dangerous objects or substances, be accompanied, distracting activities)</a:t>
            </a:r>
            <a:endParaRPr/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/>
              <a:t>Can they think of anyone else who is there for them? (e.g., include family, friends, neighbours, 24-hour helplines, websites &amp; local supports, clergy/ religious/ tribal leaders).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Planificación de la seguridad (soluciones seguras, ayudarles a discutir las opciones y los servicios/apoyos disponibles).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Vijaykumar et al (2017) Tomado de su trabajo con equipos de voluntarios de salud comunitaria que operan en campos de desplazados internos y refugiados en el sur y sudeste de Asia.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¿CÓMO se puede dedicar al autocuidado? Todos sabemos que necesitamos hacerlo, pero cuando estamos estresados y nos sentimos abrumados es lo primero que dejamos de hacer.  Creer que tenemos horas extra en el día.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Escribe en el cuadro de chat ¿CÓMO crees que podemos involucrarnos mejor con el autocuidado? Y apoya a los voluntarios que se dedican a esta labor.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Alcanzar proactivamente a aquellos que han apoyado a alguien que está pensando/intentando suicidarse.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Celebrar reuniones de equipo y de control en las que se hable de las "profesiones de ayuda", la gestión de la ambigüedad, lo suficientemente bueno, la gestión de los límites y las responsabilidades - Supervisión de grupo.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Apoyo de pares y sistemas de compañeros, controles informales.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Ejercicios de autocuidado, por ejemplo, círculos de control (círculos internos y externos). Página de Facebook del PS Centre para los ejercicios del viernes.</a:t>
            </a:r>
            <a:endParaRPr/>
          </a:p>
        </p:txBody>
      </p:sp>
      <p:sp>
        <p:nvSpPr>
          <p:cNvPr id="209" name="Google Shape;209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¿CÓMO se puede dedicar al autocuidado? Todos sabemos que necesitamos hacerlo, pero cuando estamos estresados y nos sentimos abrumados es lo primero que dejamos de hacer.  Creer que tenemos horas extra en el día.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Escribe en el cuadro de chat ¿CÓMO crees que podemos involucrarnos mejor con el autocuidado? Y apoya a los voluntarios que se dedican a esta labor.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Alcanzar proactivamente a aquellos que han apoyado a alguien que está pensando/intentando suicidarse.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Celebrar reuniones de equipo y de control en las que se hable de las "profesiones de ayuda", la gestión de la ambigüedad, lo suficientemente bueno, la gestión de los límites y las responsabilidades - Supervisión de grupo.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Apoyo de pares y sistemas de compañeros, controles informales.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Ejercicios de autocuidado, por ejemplo, círculos de control (círculos internos y externos). Página de Facebook del PS Centre para los ejercicios del viernes.</a:t>
            </a:r>
            <a:endParaRPr/>
          </a:p>
        </p:txBody>
      </p:sp>
      <p:sp>
        <p:nvSpPr>
          <p:cNvPr id="216" name="Google Shape;216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5695e31089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5695e31089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5695e31089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5695e31089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5695e31089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5695e31089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5695e31089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g15695e31089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1B1E25"/>
              </a:buClr>
              <a:buSzPts val="1200"/>
              <a:buFont typeface="Arial"/>
              <a:buNone/>
            </a:pPr>
            <a:r>
              <a:rPr b="0" i="0" lang="en-GB">
                <a:solidFill>
                  <a:srgbClr val="1B1E25"/>
                </a:solidFill>
                <a:latin typeface="Arial"/>
                <a:ea typeface="Arial"/>
                <a:cs typeface="Arial"/>
                <a:sym typeface="Arial"/>
              </a:rPr>
              <a:t>Sept-Nov 2020 y encuesta MHPSS 2021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Investigación de la Universidad de Nottingham, basada en los datos del gobierno de: Australia, Perú, Nueva Zelanda, Estados Unidos, Canadá, Noruega y Suecia.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Las estadísticas representan pérdidas de vidas reales y familias devastadas.  Ninguna tasa de suicidio es aceptable.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 riesgo durante la pandemia del C-19 puede provenir de: la ansiedad por la infección, la pérdida de ingresos/medios de vida, el aislamiento, la interrupción de los cuidados, la violencia doméstica, el abuso del alcohol, la recesión/la deuda.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Resultados de la Colaboración de Investigación para la Prevención del Suicidio (publicados en Lancet Psychiatry, Universidad de Manchester y Nottingham)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4"/>
          <p:cNvSpPr txBox="1"/>
          <p:nvPr>
            <p:ph type="ctrTitle"/>
          </p:nvPr>
        </p:nvSpPr>
        <p:spPr>
          <a:xfrm>
            <a:off x="1524000" y="1356852"/>
            <a:ext cx="9144000" cy="23005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ontserrat"/>
              <a:buNone/>
              <a:defRPr sz="60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4"/>
          <p:cNvSpPr txBox="1"/>
          <p:nvPr>
            <p:ph idx="1" type="subTitle"/>
          </p:nvPr>
        </p:nvSpPr>
        <p:spPr>
          <a:xfrm>
            <a:off x="1524000" y="3864076"/>
            <a:ext cx="9144000" cy="13937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7" name="Google Shape;1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3"/>
          <p:cNvSpPr txBox="1"/>
          <p:nvPr>
            <p:ph type="title"/>
          </p:nvPr>
        </p:nvSpPr>
        <p:spPr>
          <a:xfrm>
            <a:off x="838200" y="1135625"/>
            <a:ext cx="10515600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3"/>
          <p:cNvSpPr txBox="1"/>
          <p:nvPr>
            <p:ph idx="1" type="body"/>
          </p:nvPr>
        </p:nvSpPr>
        <p:spPr>
          <a:xfrm rot="5400000">
            <a:off x="4084152" y="-1092686"/>
            <a:ext cx="4023697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4"/>
          <p:cNvSpPr txBox="1"/>
          <p:nvPr>
            <p:ph type="title"/>
          </p:nvPr>
        </p:nvSpPr>
        <p:spPr>
          <a:xfrm rot="5400000">
            <a:off x="7526055" y="2349218"/>
            <a:ext cx="502659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4"/>
          <p:cNvSpPr txBox="1"/>
          <p:nvPr>
            <p:ph idx="1" type="body"/>
          </p:nvPr>
        </p:nvSpPr>
        <p:spPr>
          <a:xfrm rot="5400000">
            <a:off x="2192056" y="-203482"/>
            <a:ext cx="5026589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5"/>
          <p:cNvSpPr txBox="1"/>
          <p:nvPr>
            <p:ph type="title"/>
          </p:nvPr>
        </p:nvSpPr>
        <p:spPr>
          <a:xfrm>
            <a:off x="838200" y="1135625"/>
            <a:ext cx="10515600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838200" y="2153265"/>
            <a:ext cx="10515600" cy="40236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ontserrat"/>
              <a:buNone/>
              <a:defRPr sz="60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8"/>
          <p:cNvSpPr txBox="1"/>
          <p:nvPr>
            <p:ph type="title"/>
          </p:nvPr>
        </p:nvSpPr>
        <p:spPr>
          <a:xfrm>
            <a:off x="838200" y="1220326"/>
            <a:ext cx="10515600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" type="body"/>
          </p:nvPr>
        </p:nvSpPr>
        <p:spPr>
          <a:xfrm>
            <a:off x="838200" y="2214663"/>
            <a:ext cx="5181600" cy="3962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2" type="body"/>
          </p:nvPr>
        </p:nvSpPr>
        <p:spPr>
          <a:xfrm>
            <a:off x="6172200" y="2214663"/>
            <a:ext cx="5181600" cy="39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9"/>
          <p:cNvSpPr txBox="1"/>
          <p:nvPr>
            <p:ph type="title"/>
          </p:nvPr>
        </p:nvSpPr>
        <p:spPr>
          <a:xfrm>
            <a:off x="836612" y="1194619"/>
            <a:ext cx="10515600" cy="10248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9"/>
          <p:cNvSpPr txBox="1"/>
          <p:nvPr>
            <p:ph idx="1" type="body"/>
          </p:nvPr>
        </p:nvSpPr>
        <p:spPr>
          <a:xfrm>
            <a:off x="836612" y="2315497"/>
            <a:ext cx="5157787" cy="6015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9"/>
          <p:cNvSpPr txBox="1"/>
          <p:nvPr>
            <p:ph idx="2" type="body"/>
          </p:nvPr>
        </p:nvSpPr>
        <p:spPr>
          <a:xfrm>
            <a:off x="839788" y="3006725"/>
            <a:ext cx="5157787" cy="3182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3" type="body"/>
          </p:nvPr>
        </p:nvSpPr>
        <p:spPr>
          <a:xfrm>
            <a:off x="6197603" y="2315497"/>
            <a:ext cx="5183188" cy="6078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9"/>
          <p:cNvSpPr txBox="1"/>
          <p:nvPr>
            <p:ph idx="4" type="body"/>
          </p:nvPr>
        </p:nvSpPr>
        <p:spPr>
          <a:xfrm>
            <a:off x="6172200" y="3006725"/>
            <a:ext cx="5183188" cy="31829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0"/>
          <p:cNvSpPr txBox="1"/>
          <p:nvPr>
            <p:ph type="title"/>
          </p:nvPr>
        </p:nvSpPr>
        <p:spPr>
          <a:xfrm>
            <a:off x="838200" y="1430592"/>
            <a:ext cx="10515600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sz="32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Open Sans"/>
                <a:ea typeface="Open Sans"/>
                <a:cs typeface="Open Sans"/>
                <a:sym typeface="Open Sans"/>
              </a:defRPr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Open Sans"/>
                <a:ea typeface="Open Sans"/>
                <a:cs typeface="Open Sans"/>
                <a:sym typeface="Open Sans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Open Sans"/>
                <a:ea typeface="Open Sans"/>
                <a:cs typeface="Open Sans"/>
                <a:sym typeface="Open Sans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Open Sans"/>
                <a:ea typeface="Open Sans"/>
                <a:cs typeface="Open Sans"/>
                <a:sym typeface="Open Sans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3" name="Google Shape;53;p3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4" name="Google Shape;54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  <a:defRPr sz="32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Google Shape;59;p3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Open Sans"/>
                <a:ea typeface="Open Sans"/>
                <a:cs typeface="Open Sans"/>
                <a:sym typeface="Open Sans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0" name="Google Shape;60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838200" y="1135625"/>
            <a:ext cx="10515600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 b="0" i="0" sz="4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838200" y="2153265"/>
            <a:ext cx="10515600" cy="40236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/>
          <p:nvPr/>
        </p:nvSpPr>
        <p:spPr>
          <a:xfrm>
            <a:off x="-1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2"/>
          <p:cNvPicPr preferRelativeResize="0"/>
          <p:nvPr/>
        </p:nvPicPr>
        <p:blipFill rotWithShape="1">
          <a:blip r:embed="rId3">
            <a:alphaModFix/>
          </a:blip>
          <a:srcRect b="12500" l="0" r="0" t="1250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"/>
          <p:cNvSpPr/>
          <p:nvPr/>
        </p:nvSpPr>
        <p:spPr>
          <a:xfrm>
            <a:off x="0" y="2207602"/>
            <a:ext cx="12191999" cy="316214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4901"/>
                </a:srgbClr>
              </a:gs>
              <a:gs pos="50000">
                <a:srgbClr val="000000">
                  <a:alpha val="29803"/>
                </a:srgbClr>
              </a:gs>
              <a:gs pos="75000">
                <a:srgbClr val="000000">
                  <a:alpha val="14901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/>
          <p:cNvSpPr txBox="1"/>
          <p:nvPr>
            <p:ph type="ctrTitle"/>
          </p:nvPr>
        </p:nvSpPr>
        <p:spPr>
          <a:xfrm>
            <a:off x="1097280" y="325550"/>
            <a:ext cx="10058400" cy="3574778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Montserrat"/>
              <a:buNone/>
            </a:pPr>
            <a:r>
              <a:rPr lang="en-GB" sz="5200">
                <a:solidFill>
                  <a:srgbClr val="FFFFFF"/>
                </a:solidFill>
              </a:rPr>
              <a:t>Entrenamiento en prevención y respuesta al suicidio </a:t>
            </a:r>
            <a:endParaRPr/>
          </a:p>
        </p:txBody>
      </p:sp>
      <p:sp>
        <p:nvSpPr>
          <p:cNvPr id="81" name="Google Shape;81;p2"/>
          <p:cNvSpPr txBox="1"/>
          <p:nvPr>
            <p:ph idx="1" type="subTitle"/>
          </p:nvPr>
        </p:nvSpPr>
        <p:spPr>
          <a:xfrm>
            <a:off x="1100051" y="4072043"/>
            <a:ext cx="10058400" cy="1282707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rPr lang="en-GB">
                <a:solidFill>
                  <a:srgbClr val="FFFFFF"/>
                </a:solidFill>
              </a:rPr>
              <a:t>Región de Las Américas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</a:pPr>
            <a:r>
              <a:rPr lang="en-GB">
                <a:solidFill>
                  <a:srgbClr val="FFFFFF"/>
                </a:solidFill>
              </a:rPr>
              <a:t>21 y 22 de Septiembre de 2022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1"/>
          <p:cNvSpPr txBox="1"/>
          <p:nvPr>
            <p:ph type="ctrTitle"/>
          </p:nvPr>
        </p:nvSpPr>
        <p:spPr>
          <a:xfrm>
            <a:off x="2002889" y="945420"/>
            <a:ext cx="8330156" cy="710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</a:pPr>
            <a:r>
              <a:rPr lang="en-GB" sz="3600"/>
              <a:t>Actualizaciones de investigación sobre suicidio</a:t>
            </a:r>
            <a:endParaRPr sz="3600"/>
          </a:p>
        </p:txBody>
      </p:sp>
      <p:sp>
        <p:nvSpPr>
          <p:cNvPr id="140" name="Google Shape;140;p11"/>
          <p:cNvSpPr txBox="1"/>
          <p:nvPr>
            <p:ph idx="1" type="subTitle"/>
          </p:nvPr>
        </p:nvSpPr>
        <p:spPr>
          <a:xfrm>
            <a:off x="1524000" y="2395330"/>
            <a:ext cx="9144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41" name="Google Shape;141;p11"/>
          <p:cNvSpPr txBox="1"/>
          <p:nvPr/>
        </p:nvSpPr>
        <p:spPr>
          <a:xfrm>
            <a:off x="516467" y="1823473"/>
            <a:ext cx="11303000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probable que surjan preguntas en el futuro: ¿quién, dónde y cuándo han incrementado las tasas de sucidio?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Factores de protección: personas manteniendo el contacto durante el “confinamiento”, mayor alerta a signos de alarma dentro de familias y amigos, mayor sentido de comunidad, la angustia no se convirtió en desesperación, más diálogos generales acerca de la salud mental y el bienestar, acceso limitado a medios (y privacidad).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oogle Shape;147;p13"/>
          <p:cNvGrpSpPr/>
          <p:nvPr/>
        </p:nvGrpSpPr>
        <p:grpSpPr>
          <a:xfrm>
            <a:off x="3581027" y="1024452"/>
            <a:ext cx="5084416" cy="5074676"/>
            <a:chOff x="1648617" y="51252"/>
            <a:chExt cx="5084416" cy="5074676"/>
          </a:xfrm>
        </p:grpSpPr>
        <p:sp>
          <p:nvSpPr>
            <p:cNvPr id="148" name="Google Shape;148;p13"/>
            <p:cNvSpPr/>
            <p:nvPr/>
          </p:nvSpPr>
          <p:spPr>
            <a:xfrm>
              <a:off x="2077573" y="320456"/>
              <a:ext cx="4348681" cy="4348681"/>
            </a:xfrm>
            <a:prstGeom prst="pie">
              <a:avLst>
                <a:gd fmla="val 16200000" name="adj1"/>
                <a:gd fmla="val 20520000" name="adj2"/>
              </a:avLst>
            </a:prstGeom>
            <a:solidFill>
              <a:srgbClr val="D66E2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3"/>
            <p:cNvSpPr txBox="1"/>
            <p:nvPr/>
          </p:nvSpPr>
          <p:spPr>
            <a:xfrm>
              <a:off x="4346136" y="1051449"/>
              <a:ext cx="1397790" cy="9318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Seguridad</a:t>
              </a:r>
              <a:endParaRPr b="1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2114848" y="436421"/>
              <a:ext cx="4348681" cy="4348681"/>
            </a:xfrm>
            <a:prstGeom prst="pie">
              <a:avLst>
                <a:gd fmla="val 20520000" name="adj1"/>
                <a:gd fmla="val 3240000" name="adj2"/>
              </a:avLst>
            </a:prstGeom>
            <a:solidFill>
              <a:srgbClr val="DE7D44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3"/>
            <p:cNvSpPr txBox="1"/>
            <p:nvPr/>
          </p:nvSpPr>
          <p:spPr>
            <a:xfrm>
              <a:off x="4915606" y="2423354"/>
              <a:ext cx="1294250" cy="10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Calma</a:t>
              </a:r>
              <a:endParaRPr b="1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2016485" y="507863"/>
              <a:ext cx="4348681" cy="4348681"/>
            </a:xfrm>
            <a:prstGeom prst="pie">
              <a:avLst>
                <a:gd fmla="val 3240000" name="adj1"/>
                <a:gd fmla="val 7560000" name="adj2"/>
              </a:avLst>
            </a:prstGeom>
            <a:solidFill>
              <a:srgbClr val="E58B5F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3"/>
            <p:cNvSpPr txBox="1"/>
            <p:nvPr/>
          </p:nvSpPr>
          <p:spPr>
            <a:xfrm>
              <a:off x="3569585" y="3562295"/>
              <a:ext cx="1242480" cy="11389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Autoeficacia</a:t>
              </a:r>
              <a:r>
                <a:rPr b="0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y eficacia colectiva</a:t>
              </a:r>
              <a:endParaRPr b="1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1918122" y="436421"/>
              <a:ext cx="4348681" cy="4348681"/>
            </a:xfrm>
            <a:prstGeom prst="pie">
              <a:avLst>
                <a:gd fmla="val 7560000" name="adj1"/>
                <a:gd fmla="val 11880000" name="adj2"/>
              </a:avLst>
            </a:prstGeom>
            <a:solidFill>
              <a:srgbClr val="EC9D7B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3"/>
            <p:cNvSpPr txBox="1"/>
            <p:nvPr/>
          </p:nvSpPr>
          <p:spPr>
            <a:xfrm>
              <a:off x="2171795" y="2423354"/>
              <a:ext cx="1294250" cy="10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Conexión</a:t>
              </a:r>
              <a:endParaRPr b="1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1955396" y="320456"/>
              <a:ext cx="4348681" cy="4348681"/>
            </a:xfrm>
            <a:prstGeom prst="pie">
              <a:avLst>
                <a:gd fmla="val 11880000" name="adj1"/>
                <a:gd fmla="val 16200000" name="adj2"/>
              </a:avLst>
            </a:prstGeom>
            <a:solidFill>
              <a:srgbClr val="F1B098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3"/>
            <p:cNvSpPr txBox="1"/>
            <p:nvPr/>
          </p:nvSpPr>
          <p:spPr>
            <a:xfrm>
              <a:off x="2637725" y="1051449"/>
              <a:ext cx="1397790" cy="9318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b="1" i="0" lang="en-GB" sz="14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Esperanza</a:t>
              </a:r>
              <a:endParaRPr b="1" i="0" sz="14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8" name="Google Shape;158;p13"/>
            <p:cNvSpPr/>
            <p:nvPr/>
          </p:nvSpPr>
          <p:spPr>
            <a:xfrm>
              <a:off x="1808164" y="51252"/>
              <a:ext cx="4887089" cy="4887089"/>
            </a:xfrm>
            <a:custGeom>
              <a:rect b="b" l="l" r="r" t="t"/>
              <a:pathLst>
                <a:path extrusionOk="0" h="120000" w="120000">
                  <a:moveTo>
                    <a:pt x="60005" y="4067"/>
                  </a:moveTo>
                  <a:lnTo>
                    <a:pt x="60005" y="4067"/>
                  </a:lnTo>
                  <a:cubicBezTo>
                    <a:pt x="82391" y="4070"/>
                    <a:pt x="102619" y="17419"/>
                    <a:pt x="111424" y="38000"/>
                  </a:cubicBezTo>
                  <a:lnTo>
                    <a:pt x="115280" y="36747"/>
                  </a:lnTo>
                  <a:lnTo>
                    <a:pt x="110293" y="43657"/>
                  </a:lnTo>
                  <a:lnTo>
                    <a:pt x="101740" y="41147"/>
                  </a:lnTo>
                  <a:lnTo>
                    <a:pt x="105594" y="39894"/>
                  </a:lnTo>
                  <a:lnTo>
                    <a:pt x="105594" y="39894"/>
                  </a:lnTo>
                  <a:cubicBezTo>
                    <a:pt x="97628" y="21829"/>
                    <a:pt x="79748" y="10171"/>
                    <a:pt x="60005" y="1016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3"/>
            <p:cNvSpPr/>
            <p:nvPr/>
          </p:nvSpPr>
          <p:spPr>
            <a:xfrm>
              <a:off x="1845944" y="167178"/>
              <a:ext cx="4887089" cy="4887089"/>
            </a:xfrm>
            <a:custGeom>
              <a:rect b="b" l="l" r="r" t="t"/>
              <a:pathLst>
                <a:path extrusionOk="0" h="120000" w="120000">
                  <a:moveTo>
                    <a:pt x="113195" y="42715"/>
                  </a:moveTo>
                  <a:cubicBezTo>
                    <a:pt x="120114" y="64009"/>
                    <a:pt x="113668" y="87378"/>
                    <a:pt x="96810" y="102113"/>
                  </a:cubicBezTo>
                  <a:lnTo>
                    <a:pt x="99192" y="105393"/>
                  </a:lnTo>
                  <a:lnTo>
                    <a:pt x="91080" y="102785"/>
                  </a:lnTo>
                  <a:lnTo>
                    <a:pt x="90825" y="93875"/>
                  </a:lnTo>
                  <a:lnTo>
                    <a:pt x="93207" y="97154"/>
                  </a:lnTo>
                  <a:lnTo>
                    <a:pt x="93207" y="97154"/>
                  </a:lnTo>
                  <a:cubicBezTo>
                    <a:pt x="107930" y="83994"/>
                    <a:pt x="113494" y="63382"/>
                    <a:pt x="107392" y="4460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3"/>
            <p:cNvSpPr/>
            <p:nvPr/>
          </p:nvSpPr>
          <p:spPr>
            <a:xfrm>
              <a:off x="1747281" y="238839"/>
              <a:ext cx="4887089" cy="4887089"/>
            </a:xfrm>
            <a:custGeom>
              <a:rect b="b" l="l" r="r" t="t"/>
              <a:pathLst>
                <a:path extrusionOk="0" h="120000" w="120000">
                  <a:moveTo>
                    <a:pt x="92880" y="105248"/>
                  </a:moveTo>
                  <a:cubicBezTo>
                    <a:pt x="74766" y="118411"/>
                    <a:pt x="50547" y="119502"/>
                    <a:pt x="31322" y="108021"/>
                  </a:cubicBezTo>
                  <a:lnTo>
                    <a:pt x="28939" y="111301"/>
                  </a:lnTo>
                  <a:lnTo>
                    <a:pt x="28913" y="102779"/>
                  </a:lnTo>
                  <a:lnTo>
                    <a:pt x="37308" y="99784"/>
                  </a:lnTo>
                  <a:lnTo>
                    <a:pt x="34926" y="103063"/>
                  </a:lnTo>
                  <a:lnTo>
                    <a:pt x="34926" y="103063"/>
                  </a:lnTo>
                  <a:cubicBezTo>
                    <a:pt x="51992" y="113000"/>
                    <a:pt x="73317" y="111921"/>
                    <a:pt x="89293" y="10031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1648617" y="167178"/>
              <a:ext cx="4887089" cy="4887089"/>
            </a:xfrm>
            <a:custGeom>
              <a:rect b="b" l="l" r="r" t="t"/>
              <a:pathLst>
                <a:path extrusionOk="0" h="120000" w="120000">
                  <a:moveTo>
                    <a:pt x="27127" y="105253"/>
                  </a:moveTo>
                  <a:cubicBezTo>
                    <a:pt x="9012" y="92094"/>
                    <a:pt x="490" y="69400"/>
                    <a:pt x="5466" y="47570"/>
                  </a:cubicBezTo>
                  <a:lnTo>
                    <a:pt x="1610" y="46317"/>
                  </a:lnTo>
                  <a:lnTo>
                    <a:pt x="9707" y="43658"/>
                  </a:lnTo>
                  <a:lnTo>
                    <a:pt x="15150" y="50716"/>
                  </a:lnTo>
                  <a:lnTo>
                    <a:pt x="11296" y="49464"/>
                  </a:lnTo>
                  <a:lnTo>
                    <a:pt x="11296" y="49464"/>
                  </a:lnTo>
                  <a:cubicBezTo>
                    <a:pt x="7121" y="68765"/>
                    <a:pt x="14737" y="88710"/>
                    <a:pt x="30714" y="1003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3"/>
            <p:cNvSpPr/>
            <p:nvPr/>
          </p:nvSpPr>
          <p:spPr>
            <a:xfrm>
              <a:off x="1686397" y="51252"/>
              <a:ext cx="4887089" cy="4887089"/>
            </a:xfrm>
            <a:custGeom>
              <a:rect b="b" l="l" r="r" t="t"/>
              <a:pathLst>
                <a:path extrusionOk="0" h="120000" w="120000">
                  <a:moveTo>
                    <a:pt x="6805" y="42714"/>
                  </a:moveTo>
                  <a:cubicBezTo>
                    <a:pt x="13724" y="21424"/>
                    <a:pt x="32669" y="6310"/>
                    <a:pt x="54964" y="4295"/>
                  </a:cubicBezTo>
                  <a:lnTo>
                    <a:pt x="54964" y="240"/>
                  </a:lnTo>
                  <a:lnTo>
                    <a:pt x="59995" y="7118"/>
                  </a:lnTo>
                  <a:lnTo>
                    <a:pt x="54965" y="14477"/>
                  </a:lnTo>
                  <a:lnTo>
                    <a:pt x="54965" y="10424"/>
                  </a:lnTo>
                  <a:lnTo>
                    <a:pt x="54965" y="10424"/>
                  </a:lnTo>
                  <a:cubicBezTo>
                    <a:pt x="35322" y="12419"/>
                    <a:pt x="18710" y="25823"/>
                    <a:pt x="12609" y="4460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3" name="Google Shape;163;p13"/>
          <p:cNvSpPr txBox="1"/>
          <p:nvPr/>
        </p:nvSpPr>
        <p:spPr>
          <a:xfrm>
            <a:off x="528512" y="1355863"/>
            <a:ext cx="409601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esperanza al crear un ambiente seguro y en calma, la autoeficacia y conexión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4" name="Google Shape;164;p13"/>
          <p:cNvSpPr txBox="1"/>
          <p:nvPr/>
        </p:nvSpPr>
        <p:spPr>
          <a:xfrm>
            <a:off x="1267658" y="3711488"/>
            <a:ext cx="242796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conexión al unir a la gente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5" name="Google Shape;165;p13"/>
          <p:cNvSpPr txBox="1"/>
          <p:nvPr/>
        </p:nvSpPr>
        <p:spPr>
          <a:xfrm>
            <a:off x="2016420" y="5708338"/>
            <a:ext cx="370666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la creencia en la habilidad para actuar de una forma que mejore la situación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Google Shape;166;p13"/>
          <p:cNvSpPr txBox="1"/>
          <p:nvPr/>
        </p:nvSpPr>
        <p:spPr>
          <a:xfrm>
            <a:off x="8094501" y="3574786"/>
            <a:ext cx="349684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la calma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reconociendo que las reacciones por estrés son reacciones normales a una situación anormal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7" name="Google Shape;167;p13"/>
          <p:cNvSpPr txBox="1"/>
          <p:nvPr/>
        </p:nvSpPr>
        <p:spPr>
          <a:xfrm>
            <a:off x="8035813" y="1319997"/>
            <a:ext cx="366602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un sentido de seguridad al crear espacios seguros, tanto objetiva como subjetivamente seguros </a:t>
            </a:r>
            <a:endParaRPr/>
          </a:p>
        </p:txBody>
      </p:sp>
      <p:sp>
        <p:nvSpPr>
          <p:cNvPr id="168" name="Google Shape;168;p13"/>
          <p:cNvSpPr txBox="1"/>
          <p:nvPr/>
        </p:nvSpPr>
        <p:spPr>
          <a:xfrm>
            <a:off x="2250510" y="312817"/>
            <a:ext cx="9144000" cy="710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ontserrat"/>
              <a:buNone/>
            </a:pPr>
            <a:r>
              <a:rPr b="0" lang="en-GB" sz="3200" u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Elementos en Apoyo Psicosocial </a:t>
            </a:r>
            <a:r>
              <a:rPr b="0" lang="en-GB" sz="1800" u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(Hobfoll et al. 2007)</a:t>
            </a:r>
            <a:endParaRPr b="0" sz="3200" u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5"/>
          <p:cNvSpPr/>
          <p:nvPr/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2F5496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5"/>
          <p:cNvSpPr/>
          <p:nvPr/>
        </p:nvSpPr>
        <p:spPr>
          <a:xfrm flipH="1" rot="10800000">
            <a:off x="8128857" y="0"/>
            <a:ext cx="4063143" cy="1576412"/>
          </a:xfrm>
          <a:prstGeom prst="rect">
            <a:avLst/>
          </a:prstGeom>
          <a:gradFill>
            <a:gsLst>
              <a:gs pos="0">
                <a:srgbClr val="1F3864">
                  <a:alpha val="67843"/>
                </a:srgbClr>
              </a:gs>
              <a:gs pos="19000">
                <a:srgbClr val="1F3864">
                  <a:alpha val="67843"/>
                </a:srgbClr>
              </a:gs>
              <a:gs pos="100000">
                <a:srgbClr val="4472C4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5"/>
          <p:cNvSpPr/>
          <p:nvPr/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0">
                <a:srgbClr val="4472C4">
                  <a:alpha val="0"/>
                </a:srgbClr>
              </a:gs>
              <a:gs pos="23000">
                <a:srgbClr val="4472C4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5"/>
          <p:cNvSpPr txBox="1"/>
          <p:nvPr>
            <p:ph type="title"/>
          </p:nvPr>
        </p:nvSpPr>
        <p:spPr>
          <a:xfrm>
            <a:off x="1371597" y="348865"/>
            <a:ext cx="10044023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Montserrat"/>
              <a:buNone/>
            </a:pPr>
            <a:r>
              <a:rPr lang="en-GB" sz="4000">
                <a:solidFill>
                  <a:srgbClr val="FFFFFF"/>
                </a:solidFill>
              </a:rPr>
              <a:t>Evaluación del riesgo y plan de seguridad</a:t>
            </a:r>
            <a:endParaRPr sz="4000">
              <a:solidFill>
                <a:srgbClr val="FFFFFF"/>
              </a:solidFill>
            </a:endParaRPr>
          </a:p>
        </p:txBody>
      </p:sp>
      <p:grpSp>
        <p:nvGrpSpPr>
          <p:cNvPr id="178" name="Google Shape;178;p15"/>
          <p:cNvGrpSpPr/>
          <p:nvPr/>
        </p:nvGrpSpPr>
        <p:grpSpPr>
          <a:xfrm>
            <a:off x="647470" y="2063554"/>
            <a:ext cx="10920999" cy="4025182"/>
            <a:chOff x="3414" y="216647"/>
            <a:chExt cx="10920999" cy="4025182"/>
          </a:xfrm>
        </p:grpSpPr>
        <p:sp>
          <p:nvSpPr>
            <p:cNvPr id="179" name="Google Shape;179;p15"/>
            <p:cNvSpPr/>
            <p:nvPr/>
          </p:nvSpPr>
          <p:spPr>
            <a:xfrm>
              <a:off x="3414" y="216647"/>
              <a:ext cx="3329572" cy="460800"/>
            </a:xfrm>
            <a:prstGeom prst="rect">
              <a:avLst/>
            </a:prstGeom>
            <a:solidFill>
              <a:srgbClr val="F5333F"/>
            </a:solidFill>
            <a:ln cap="flat" cmpd="sng" w="12700">
              <a:solidFill>
                <a:schemeClr val="accen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5"/>
            <p:cNvSpPr txBox="1"/>
            <p:nvPr/>
          </p:nvSpPr>
          <p:spPr>
            <a:xfrm>
              <a:off x="3414" y="216647"/>
              <a:ext cx="3329572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EMERGENCIA</a:t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3414" y="677447"/>
              <a:ext cx="3329572" cy="3564382"/>
            </a:xfrm>
            <a:prstGeom prst="rect">
              <a:avLst/>
            </a:prstGeom>
            <a:solidFill>
              <a:srgbClr val="FD4B3D">
                <a:alpha val="89803"/>
              </a:srgbClr>
            </a:solidFill>
            <a:ln cap="flat" cmpd="sng" w="12700">
              <a:solidFill>
                <a:srgbClr val="F7D5CB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5"/>
            <p:cNvSpPr txBox="1"/>
            <p:nvPr/>
          </p:nvSpPr>
          <p:spPr>
            <a:xfrm>
              <a:off x="3414" y="677447"/>
              <a:ext cx="3329572" cy="35643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1450" lvl="1" marL="17145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Evidencia de autolesión, intoxicación, sangrado, envenenamiento, pérdida de conciencia y letargo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t/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NO dejes a la persona sola.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Conéctate al tratamiento médico de emergencia y acompaña.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Seguimiento, si es posible.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3799128" y="216647"/>
              <a:ext cx="3329572" cy="460800"/>
            </a:xfrm>
            <a:prstGeom prst="rect">
              <a:avLst/>
            </a:prstGeom>
            <a:solidFill>
              <a:schemeClr val="accent2"/>
            </a:solidFill>
            <a:ln cap="flat" cmpd="sng" w="12700">
              <a:solidFill>
                <a:srgbClr val="C47F6E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5"/>
            <p:cNvSpPr txBox="1"/>
            <p:nvPr/>
          </p:nvSpPr>
          <p:spPr>
            <a:xfrm>
              <a:off x="3799128" y="216647"/>
              <a:ext cx="3329572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INMINENTE</a:t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5"/>
            <p:cNvSpPr/>
            <p:nvPr/>
          </p:nvSpPr>
          <p:spPr>
            <a:xfrm>
              <a:off x="3799128" y="677447"/>
              <a:ext cx="3329572" cy="3564382"/>
            </a:xfrm>
            <a:prstGeom prst="rect">
              <a:avLst/>
            </a:prstGeom>
            <a:solidFill>
              <a:srgbClr val="F7CAAC">
                <a:alpha val="89803"/>
              </a:srgbClr>
            </a:solidFill>
            <a:ln cap="flat" cmpd="sng" w="12700">
              <a:solidFill>
                <a:srgbClr val="EBD6D4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5"/>
            <p:cNvSpPr txBox="1"/>
            <p:nvPr/>
          </p:nvSpPr>
          <p:spPr>
            <a:xfrm>
              <a:off x="3799128" y="677447"/>
              <a:ext cx="3329572" cy="35643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1450" lvl="1" marL="17145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Pensamientos y planes actuales para intentar suicidarse, acceso a medios, intentos previos, persona visiblemente angustiada, agitada, no comunicativa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NO dejes a la persona sola. 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Remueve los medios.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Crea un ambiente seguro y de apoyo (Principios de Hobfoll).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Crea un plan de seguridad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Referiere si es posible.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Seguimiento voluntario, ejemplo, a través de una llamada telefónica, visita domiciliaria, etc.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5"/>
            <p:cNvSpPr/>
            <p:nvPr/>
          </p:nvSpPr>
          <p:spPr>
            <a:xfrm>
              <a:off x="7594841" y="216647"/>
              <a:ext cx="3329572" cy="460800"/>
            </a:xfrm>
            <a:prstGeom prst="rect">
              <a:avLst/>
            </a:prstGeom>
            <a:solidFill>
              <a:schemeClr val="accent4"/>
            </a:solidFill>
            <a:ln cap="flat" cmpd="sng" w="12700">
              <a:solidFill>
                <a:srgbClr val="A4A4A4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5"/>
            <p:cNvSpPr txBox="1"/>
            <p:nvPr/>
          </p:nvSpPr>
          <p:spPr>
            <a:xfrm>
              <a:off x="7594841" y="216647"/>
              <a:ext cx="3329572" cy="46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5000" lIns="113775" spcFirstLastPara="1" rIns="113775" wrap="square" tIns="65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GB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 RIESGO</a:t>
              </a: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5"/>
            <p:cNvSpPr/>
            <p:nvPr/>
          </p:nvSpPr>
          <p:spPr>
            <a:xfrm>
              <a:off x="7594841" y="677447"/>
              <a:ext cx="3329572" cy="3564382"/>
            </a:xfrm>
            <a:prstGeom prst="rect">
              <a:avLst/>
            </a:prstGeom>
            <a:solidFill>
              <a:srgbClr val="FEE599">
                <a:alpha val="89803"/>
              </a:srgbClr>
            </a:solidFill>
            <a:ln cap="flat" cmpd="sng" w="12700">
              <a:solidFill>
                <a:srgbClr val="DFDFDF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5"/>
            <p:cNvSpPr txBox="1"/>
            <p:nvPr/>
          </p:nvSpPr>
          <p:spPr>
            <a:xfrm>
              <a:off x="7594841" y="677447"/>
              <a:ext cx="3329572" cy="35643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8000" lIns="85325" spcFirstLastPara="1" rIns="113775" wrap="square" tIns="85325">
              <a:noAutofit/>
            </a:bodyPr>
            <a:lstStyle/>
            <a:p>
              <a:pPr indent="-171450" lvl="1" marL="17145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Pensamientos sobre el suicidio, historial de pensamientos o planes y un intento de suicidio en el último año. 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t/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Provee un ambiente seguro y de apoyo (Principios de Hobfoll).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Crea un plan de seguridad.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Seguimiento voluntario a través de una llamada telefónica o visita domiciliaria.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2" marL="34290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AutoNum type="arabicPeriod"/>
              </a:pPr>
              <a:r>
                <a:rPr b="0" i="0" lang="en-GB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Refiere si es posible.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91" name="Google Shape;19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99317" y="6173693"/>
            <a:ext cx="1192683" cy="670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7"/>
          <p:cNvSpPr txBox="1"/>
          <p:nvPr>
            <p:ph type="title"/>
          </p:nvPr>
        </p:nvSpPr>
        <p:spPr>
          <a:xfrm>
            <a:off x="3538330" y="370312"/>
            <a:ext cx="5115339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None/>
            </a:pPr>
            <a:r>
              <a:rPr lang="en-GB"/>
              <a:t>Plan de seguridad</a:t>
            </a:r>
            <a:endParaRPr/>
          </a:p>
        </p:txBody>
      </p:sp>
      <p:sp>
        <p:nvSpPr>
          <p:cNvPr id="198" name="Google Shape;198;p17"/>
          <p:cNvSpPr txBox="1"/>
          <p:nvPr>
            <p:ph idx="1" type="body"/>
          </p:nvPr>
        </p:nvSpPr>
        <p:spPr>
          <a:xfrm>
            <a:off x="838200" y="1502229"/>
            <a:ext cx="10515600" cy="515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5333F"/>
              </a:buClr>
              <a:buSzPts val="3200"/>
              <a:buNone/>
            </a:pPr>
            <a:r>
              <a:rPr lang="en-GB" sz="3200">
                <a:solidFill>
                  <a:srgbClr val="F5333F"/>
                </a:solidFill>
                <a:latin typeface="Calibri"/>
                <a:ea typeface="Calibri"/>
                <a:cs typeface="Calibri"/>
                <a:sym typeface="Calibri"/>
              </a:rPr>
              <a:t>Preguntas clave para trabajar (elementos de un plan de seguridad):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¿Se han sentido así antes?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¿Qué les ayudó a superarlo en el pasado?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 ¿Qué podría ayudarles a superarlo en este momento?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¿Podrían imaginarse sintiéndose de la misma manera el próximo mes o próximo año?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¿Se puede hacer la situación más segura al eliminar los desencadenantes?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AutoNum type="arabicPeriod"/>
            </a:pP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¿Pueden pensar en alguien que esté ahí para ellos?</a:t>
            </a:r>
            <a:endParaRPr sz="32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9"/>
          <p:cNvSpPr txBox="1"/>
          <p:nvPr>
            <p:ph type="title"/>
          </p:nvPr>
        </p:nvSpPr>
        <p:spPr>
          <a:xfrm>
            <a:off x="2306808" y="347869"/>
            <a:ext cx="8222974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</a:pPr>
            <a:r>
              <a:rPr lang="en-GB" sz="3600"/>
              <a:t>Tarjetas del plan de seguridad para voluntarios</a:t>
            </a:r>
            <a:endParaRPr sz="3600"/>
          </a:p>
        </p:txBody>
      </p:sp>
      <p:sp>
        <p:nvSpPr>
          <p:cNvPr id="205" name="Google Shape;205;p19"/>
          <p:cNvSpPr/>
          <p:nvPr/>
        </p:nvSpPr>
        <p:spPr>
          <a:xfrm>
            <a:off x="4094922" y="1709531"/>
            <a:ext cx="4701208" cy="4800600"/>
          </a:xfrm>
          <a:prstGeom prst="rect">
            <a:avLst/>
          </a:prstGeom>
          <a:solidFill>
            <a:srgbClr val="F5333F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Señales de alerta de suicidio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Interés en temas de muerte o violencia.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Falta de preocupación por la bienestar personal.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Sentimientos de impotencia / inutilidad </a:t>
            </a:r>
            <a:endParaRPr/>
          </a:p>
          <a:p>
            <a:pPr indent="-342900" lvl="1" marL="8001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involucramiento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Estrategias de afrontamiento / plan de seguridad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Lista de apoyos disponibles en el área inmediata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(Contactos de derivación/ Mapeo de 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servicios)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4"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Breve formulario de contacto y derivación 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para las personas que están en “inminente” o “en riesgo” de intentar suicidarse.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1"/>
          <p:cNvSpPr txBox="1"/>
          <p:nvPr>
            <p:ph type="title"/>
          </p:nvPr>
        </p:nvSpPr>
        <p:spPr>
          <a:xfrm>
            <a:off x="4352748" y="615856"/>
            <a:ext cx="3486504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None/>
            </a:pPr>
            <a:r>
              <a:rPr lang="en-GB"/>
              <a:t>Autocuidado</a:t>
            </a:r>
            <a:endParaRPr/>
          </a:p>
        </p:txBody>
      </p:sp>
      <p:sp>
        <p:nvSpPr>
          <p:cNvPr id="212" name="Google Shape;212;p21"/>
          <p:cNvSpPr txBox="1"/>
          <p:nvPr>
            <p:ph idx="1" type="body"/>
          </p:nvPr>
        </p:nvSpPr>
        <p:spPr>
          <a:xfrm>
            <a:off x="838200" y="1853711"/>
            <a:ext cx="10515600" cy="55696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Estas conversaciones pueden ser uno de los encuentros más difíciles de presenciar, pueden provocar emociones intensas y dejarnos con un sentido de responsabilidad sobredesarrollado.</a:t>
            </a:r>
            <a:endParaRPr/>
          </a:p>
          <a:p>
            <a:pPr indent="-228600" lvl="0" marL="228600" rtl="0" algn="just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Es muy natural preguntarse “¿Debería o podría haber hecho más?”.</a:t>
            </a:r>
            <a:endParaRPr/>
          </a:p>
          <a:p>
            <a:pPr indent="-228600" lvl="0" marL="228600" rtl="0" algn="just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Es importante no reflejar su sensación de aislamiento, maximizar el apoyo y buscar consejo siempre que puedas.</a:t>
            </a:r>
            <a:endParaRPr/>
          </a:p>
          <a:p>
            <a:pPr indent="-228600" lvl="0" marL="228600" rtl="0" algn="just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Recuerda la importancia de involucrar a otros, como a tu coordinador / líder del equipo de voluntarios.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2"/>
          <p:cNvSpPr txBox="1"/>
          <p:nvPr>
            <p:ph type="title"/>
          </p:nvPr>
        </p:nvSpPr>
        <p:spPr>
          <a:xfrm>
            <a:off x="4352748" y="791221"/>
            <a:ext cx="3486504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None/>
            </a:pPr>
            <a:r>
              <a:rPr lang="en-GB"/>
              <a:t>Autocuidado</a:t>
            </a:r>
            <a:endParaRPr/>
          </a:p>
        </p:txBody>
      </p:sp>
      <p:sp>
        <p:nvSpPr>
          <p:cNvPr id="219" name="Google Shape;219;p22"/>
          <p:cNvSpPr txBox="1"/>
          <p:nvPr>
            <p:ph idx="1" type="body"/>
          </p:nvPr>
        </p:nvSpPr>
        <p:spPr>
          <a:xfrm>
            <a:off x="838200" y="1941393"/>
            <a:ext cx="10515600" cy="55696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Establece apoyo de pares, reuniones de equipo, supervisiones grupales y monitoreo.</a:t>
            </a:r>
            <a:endParaRPr/>
          </a:p>
          <a:p>
            <a:pPr indent="-228600" lvl="0" marL="228600" rtl="0" algn="just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latin typeface="Calibri"/>
                <a:ea typeface="Calibri"/>
                <a:cs typeface="Calibri"/>
                <a:sym typeface="Calibri"/>
              </a:rPr>
              <a:t>Evita preocuparte por decir algo “incorrecto” – una respuesta efectiva es más acerca de escuchar con empatía, compasión y compresión.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5695e31089_0_26"/>
          <p:cNvSpPr txBox="1"/>
          <p:nvPr>
            <p:ph type="title"/>
          </p:nvPr>
        </p:nvSpPr>
        <p:spPr>
          <a:xfrm>
            <a:off x="953700" y="558125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</a:pPr>
            <a:r>
              <a:rPr b="1" lang="en-GB">
                <a:solidFill>
                  <a:srgbClr val="31538F"/>
                </a:solidFill>
              </a:rPr>
              <a:t>Bienvenid@s!</a:t>
            </a:r>
            <a:endParaRPr b="1">
              <a:solidFill>
                <a:srgbClr val="31538F"/>
              </a:solidFill>
            </a:endParaRPr>
          </a:p>
        </p:txBody>
      </p:sp>
      <p:sp>
        <p:nvSpPr>
          <p:cNvPr id="87" name="Google Shape;87;g15695e31089_0_26"/>
          <p:cNvSpPr txBox="1"/>
          <p:nvPr>
            <p:ph type="title"/>
          </p:nvPr>
        </p:nvSpPr>
        <p:spPr>
          <a:xfrm>
            <a:off x="644100" y="2688100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None/>
            </a:pPr>
            <a:r>
              <a:rPr b="1" lang="en-GB">
                <a:solidFill>
                  <a:srgbClr val="31538F"/>
                </a:solidFill>
              </a:rPr>
              <a:t>Generalidades:</a:t>
            </a:r>
            <a:endParaRPr b="1">
              <a:solidFill>
                <a:srgbClr val="31538F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50"/>
          </a:p>
          <a:p>
            <a:pPr indent="-38004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650"/>
              <a:t>Co</a:t>
            </a:r>
            <a:r>
              <a:rPr lang="en-GB" sz="2650"/>
              <a:t>nexión por ZOOM</a:t>
            </a:r>
            <a:endParaRPr sz="2650"/>
          </a:p>
          <a:p>
            <a:pPr indent="-38004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650"/>
              <a:t>Puntu</a:t>
            </a:r>
            <a:r>
              <a:rPr lang="en-GB" sz="2650"/>
              <a:t>alidad</a:t>
            </a:r>
            <a:endParaRPr sz="2650"/>
          </a:p>
          <a:p>
            <a:pPr indent="-38004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650"/>
              <a:t>Asistencia diaria (Completar formulario digital)</a:t>
            </a:r>
            <a:endParaRPr sz="2650"/>
          </a:p>
          <a:p>
            <a:pPr indent="-38004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650"/>
              <a:t>Mantener </a:t>
            </a:r>
            <a:r>
              <a:rPr lang="en-GB" sz="2650"/>
              <a:t>cámaras</a:t>
            </a:r>
            <a:r>
              <a:rPr lang="en-GB" sz="2650"/>
              <a:t> y </a:t>
            </a:r>
            <a:r>
              <a:rPr lang="en-GB" sz="2650"/>
              <a:t>micrófonos</a:t>
            </a:r>
            <a:r>
              <a:rPr lang="en-GB" sz="2650"/>
              <a:t> apagados</a:t>
            </a:r>
            <a:endParaRPr sz="2650"/>
          </a:p>
          <a:p>
            <a:pPr indent="-380047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650"/>
              <a:t>Encender </a:t>
            </a:r>
            <a:r>
              <a:rPr lang="en-GB" sz="2650"/>
              <a:t>cámaras</a:t>
            </a:r>
            <a:r>
              <a:rPr lang="en-GB" sz="2650"/>
              <a:t> cuando sea solicitado</a:t>
            </a:r>
            <a:endParaRPr sz="265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55">
              <a:solidFill>
                <a:srgbClr val="31538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"/>
          <p:cNvSpPr txBox="1"/>
          <p:nvPr>
            <p:ph type="title"/>
          </p:nvPr>
        </p:nvSpPr>
        <p:spPr>
          <a:xfrm>
            <a:off x="953700" y="558125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</a:pPr>
            <a:r>
              <a:rPr b="1" lang="en-GB">
                <a:solidFill>
                  <a:srgbClr val="31538F"/>
                </a:solidFill>
              </a:rPr>
              <a:t>Agenda</a:t>
            </a:r>
            <a:endParaRPr b="1">
              <a:solidFill>
                <a:srgbClr val="31538F"/>
              </a:solidFill>
            </a:endParaRPr>
          </a:p>
        </p:txBody>
      </p:sp>
      <p:pic>
        <p:nvPicPr>
          <p:cNvPr id="93" name="Google Shape;9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5450" y="1926075"/>
            <a:ext cx="8029575" cy="430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5695e31089_0_20"/>
          <p:cNvSpPr txBox="1"/>
          <p:nvPr>
            <p:ph type="title"/>
          </p:nvPr>
        </p:nvSpPr>
        <p:spPr>
          <a:xfrm>
            <a:off x="953700" y="558125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</a:pPr>
            <a:r>
              <a:rPr b="1" lang="en-GB">
                <a:solidFill>
                  <a:srgbClr val="31538F"/>
                </a:solidFill>
              </a:rPr>
              <a:t>Bienvenid@s</a:t>
            </a:r>
            <a:endParaRPr b="1">
              <a:solidFill>
                <a:srgbClr val="31538F"/>
              </a:solidFill>
            </a:endParaRPr>
          </a:p>
        </p:txBody>
      </p:sp>
      <p:pic>
        <p:nvPicPr>
          <p:cNvPr id="99" name="Google Shape;99;g15695e31089_0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775" y="1777475"/>
            <a:ext cx="8928599" cy="391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5695e31089_0_32"/>
          <p:cNvSpPr txBox="1"/>
          <p:nvPr>
            <p:ph type="title"/>
          </p:nvPr>
        </p:nvSpPr>
        <p:spPr>
          <a:xfrm>
            <a:off x="953700" y="558125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</a:pPr>
            <a:r>
              <a:rPr b="1" lang="en-GB">
                <a:solidFill>
                  <a:srgbClr val="31538F"/>
                </a:solidFill>
              </a:rPr>
              <a:t>Presentaciones</a:t>
            </a:r>
            <a:endParaRPr b="1">
              <a:solidFill>
                <a:srgbClr val="31538F"/>
              </a:solidFill>
            </a:endParaRPr>
          </a:p>
        </p:txBody>
      </p:sp>
      <p:sp>
        <p:nvSpPr>
          <p:cNvPr id="105" name="Google Shape;105;g15695e31089_0_32"/>
          <p:cNvSpPr txBox="1"/>
          <p:nvPr>
            <p:ph idx="1" type="body"/>
          </p:nvPr>
        </p:nvSpPr>
        <p:spPr>
          <a:xfrm>
            <a:off x="838200" y="2153265"/>
            <a:ext cx="10515600" cy="40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Por favor indica: Tu Nombre  y SN  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Calibri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Pasa la palabra a otra persona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15695e31089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3125" y="1776350"/>
            <a:ext cx="5246175" cy="3934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5695e31089_0_9"/>
          <p:cNvSpPr txBox="1"/>
          <p:nvPr>
            <p:ph type="title"/>
          </p:nvPr>
        </p:nvSpPr>
        <p:spPr>
          <a:xfrm>
            <a:off x="838200" y="1135625"/>
            <a:ext cx="10515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</a:pPr>
            <a:r>
              <a:rPr lang="en-GB"/>
              <a:t>Definiciones y terminología</a:t>
            </a:r>
            <a:endParaRPr/>
          </a:p>
        </p:txBody>
      </p:sp>
      <p:sp>
        <p:nvSpPr>
          <p:cNvPr id="112" name="Google Shape;112;g15695e31089_0_9"/>
          <p:cNvSpPr txBox="1"/>
          <p:nvPr>
            <p:ph idx="1" type="body"/>
          </p:nvPr>
        </p:nvSpPr>
        <p:spPr>
          <a:xfrm>
            <a:off x="838200" y="2153265"/>
            <a:ext cx="10515600" cy="40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Suicidio: </a:t>
            </a: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Cuando alguien se quita la vida intencionalmente.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Comportamiento suicida: </a:t>
            </a: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Acciones que una persona puede llevar a cabo para tratar de quitarse la vida.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Autolesión: </a:t>
            </a: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Cuando alguien se hace daño a propósito, por ejemplo, al cortar o quemar su piel o su carne, o envenenándose. La autolesión no es necesariamente un comportamiento suicida; es importante explorar con la persona afectada qué es lo que estas acciones autolesivas significan. La distinción más importante entre la autolesión y el comportamiento suicida es la intención de quitarse la vida. 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Ideación suicida: </a:t>
            </a: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Cuando alguien está pensando acerca de quitarse la vida.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just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∙"/>
            </a:pPr>
            <a:r>
              <a:rPr b="1" lang="en-GB" sz="1800">
                <a:latin typeface="Calibri"/>
                <a:ea typeface="Calibri"/>
                <a:cs typeface="Calibri"/>
                <a:sym typeface="Calibri"/>
              </a:rPr>
              <a:t>Intento de suicidio: </a:t>
            </a: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Cuando alguien activamente intenta quitarse su propia vida.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 txBox="1"/>
          <p:nvPr>
            <p:ph type="title"/>
          </p:nvPr>
        </p:nvSpPr>
        <p:spPr>
          <a:xfrm>
            <a:off x="287055" y="2979174"/>
            <a:ext cx="5988486" cy="8996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Montserrat"/>
              <a:buNone/>
            </a:pPr>
            <a:r>
              <a:rPr lang="en-GB" sz="4000"/>
              <a:t>OMS: Infografía sobre el suicidio</a:t>
            </a:r>
            <a:endParaRPr sz="4000"/>
          </a:p>
        </p:txBody>
      </p:sp>
      <p:pic>
        <p:nvPicPr>
          <p:cNvPr id="118" name="Google Shape;1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73499" y="71375"/>
            <a:ext cx="4775289" cy="671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"/>
          <p:cNvSpPr txBox="1"/>
          <p:nvPr>
            <p:ph type="title"/>
          </p:nvPr>
        </p:nvSpPr>
        <p:spPr>
          <a:xfrm>
            <a:off x="1802295" y="681038"/>
            <a:ext cx="10015331" cy="941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ontserrat"/>
              <a:buNone/>
            </a:pPr>
            <a:r>
              <a:rPr lang="en-GB"/>
              <a:t>Encuesta de mapeo de la FICR sobre prevención del suicidio y autolesión</a:t>
            </a:r>
            <a:endParaRPr/>
          </a:p>
        </p:txBody>
      </p:sp>
      <p:sp>
        <p:nvSpPr>
          <p:cNvPr id="125" name="Google Shape;125;p8"/>
          <p:cNvSpPr txBox="1"/>
          <p:nvPr>
            <p:ph idx="1" type="body"/>
          </p:nvPr>
        </p:nvSpPr>
        <p:spPr>
          <a:xfrm>
            <a:off x="660903" y="2153265"/>
            <a:ext cx="10818891" cy="40236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86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en-GB">
                <a:solidFill>
                  <a:srgbClr val="FF0000"/>
                </a:solidFill>
              </a:rPr>
              <a:t>El CICR y 33 SN</a:t>
            </a:r>
            <a:r>
              <a:rPr lang="en-GB"/>
              <a:t> involucradas en actividades de prevención del suicidio. 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en-GB">
                <a:solidFill>
                  <a:srgbClr val="FF0000"/>
                </a:solidFill>
              </a:rPr>
              <a:t>Actividades de prevención del suicidio </a:t>
            </a:r>
            <a:r>
              <a:rPr lang="en-GB"/>
              <a:t>incluyen: apoyo psicológico, líneas de crisis, desarrollo de capacidades y entrenamiento de voluntarios y campañas de divulgación comunitaria.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en-GB">
                <a:solidFill>
                  <a:srgbClr val="FF0000"/>
                </a:solidFill>
              </a:rPr>
              <a:t>Desafíos clave: </a:t>
            </a:r>
            <a:r>
              <a:rPr lang="en-GB"/>
              <a:t>falta de voluntarios entrenados y cualificados apropiadamente, estigma y tabú cultural / contextual y falta de financiamiento. 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en-GB">
                <a:solidFill>
                  <a:srgbClr val="FF0000"/>
                </a:solidFill>
              </a:rPr>
              <a:t>La derivación </a:t>
            </a:r>
            <a:r>
              <a:rPr lang="en-GB"/>
              <a:t>a servicios especializados fue la estrategia de gestión más utilizada para prevención de suicidio y autolesiones.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"/>
          <p:cNvSpPr txBox="1"/>
          <p:nvPr>
            <p:ph type="ctrTitle"/>
          </p:nvPr>
        </p:nvSpPr>
        <p:spPr>
          <a:xfrm>
            <a:off x="2002889" y="619743"/>
            <a:ext cx="8330156" cy="710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</a:pPr>
            <a:r>
              <a:rPr lang="en-GB" sz="3600"/>
              <a:t>Actualizaciones de investigación sobre suicidio</a:t>
            </a:r>
            <a:endParaRPr sz="3600"/>
          </a:p>
        </p:txBody>
      </p:sp>
      <p:sp>
        <p:nvSpPr>
          <p:cNvPr id="132" name="Google Shape;132;p10"/>
          <p:cNvSpPr txBox="1"/>
          <p:nvPr>
            <p:ph idx="1" type="subTitle"/>
          </p:nvPr>
        </p:nvSpPr>
        <p:spPr>
          <a:xfrm>
            <a:off x="1524000" y="2395330"/>
            <a:ext cx="9144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33" name="Google Shape;133;p10"/>
          <p:cNvSpPr txBox="1"/>
          <p:nvPr/>
        </p:nvSpPr>
        <p:spPr>
          <a:xfrm>
            <a:off x="516467" y="1643380"/>
            <a:ext cx="11303100" cy="4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proyecta que las tasas de sucidio </a:t>
            </a: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incrementan</a:t>
            </a: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como resultado de la pandemia por C-19.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Factores de riesgo proyectados incluyen: ansiedad acerca del contagio, pérdida de ingresos/medios de vida, aislamiento, atención interrumpida, violencia doméstica, abuso de alcohol, recesión / deudas.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Esto no sucedió, según los datos actuales recolectados en: Australia, Perú, Nueva Zelanda, Estados Unidos, Canadá, Noruega y Suecia.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Patrones diferentes:</a:t>
            </a:r>
            <a:endParaRPr/>
          </a:p>
          <a:p>
            <a:pPr indent="-285750" lvl="1" marL="7429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tasas de suicidio en Japón disminuyeron, luego volvieron a incrementar en dos grupos específicos: mujeres y hombres y mujeres jóvenes.</a:t>
            </a:r>
            <a:endParaRPr/>
          </a:p>
          <a:p>
            <a:pPr indent="-285750" lvl="1" marL="7429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Marcadas diferencias étnicas en Estados Unidos: las tasas de suicidio están incrementando en la población negra (Afro-Americana) y disminuyendo en la población blanca.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RK Document" ma:contentTypeID="0x010100BAF7254234723E48BEAA5279D19E83B800EBB4AA2DC59ED041BFD0D8CBDBF3954F" ma:contentTypeVersion="33" ma:contentTypeDescription="Create a new document." ma:contentTypeScope="" ma:versionID="2da5aa059379aa7e45f1ae85439771e2">
  <xsd:schema xmlns:xsd="http://www.w3.org/2001/XMLSchema" xmlns:xs="http://www.w3.org/2001/XMLSchema" xmlns:p="http://schemas.microsoft.com/office/2006/metadata/properties" xmlns:ns2="d04ac8df-6fd2-482f-b819-b97b1136af7f" xmlns:ns3="9a29e298-6711-4c2e-b998-25b6d616e0da" xmlns:ns4="abbeec68-b05e-4e2e-88e5-2ac3e13fe809" xmlns:ns5="25a70923-3bf2-47cf-8b1f-69f36b134e00" xmlns:ns6="14bfd2bb-3d4a-4549-9197-f3410a8da64b" xmlns:ns7="74131ee8-6c2d-4140-b0ca-c2efcac0b45d" targetNamespace="http://schemas.microsoft.com/office/2006/metadata/properties" ma:root="true" ma:fieldsID="901eab1688bd018caad6231468834362" ns2:_="" ns3:_="" ns4:_="" ns5:_="" ns6:_="" ns7:_="">
    <xsd:import namespace="d04ac8df-6fd2-482f-b819-b97b1136af7f"/>
    <xsd:import namespace="9a29e298-6711-4c2e-b998-25b6d616e0da"/>
    <xsd:import namespace="abbeec68-b05e-4e2e-88e5-2ac3e13fe809"/>
    <xsd:import namespace="25a70923-3bf2-47cf-8b1f-69f36b134e00"/>
    <xsd:import namespace="14bfd2bb-3d4a-4549-9197-f3410a8da64b"/>
    <xsd:import namespace="74131ee8-6c2d-4140-b0ca-c2efcac0b45d"/>
    <xsd:element name="properties">
      <xsd:complexType>
        <xsd:sequence>
          <xsd:element name="documentManagement">
            <xsd:complexType>
              <xsd:all>
                <xsd:element ref="ns2:rkActDate" minOccurs="0"/>
                <xsd:element ref="ns2:rkDeletionDate" minOccurs="0"/>
                <xsd:element ref="ns2:rkYellowNoteDoc" minOccurs="0"/>
                <xsd:element ref="ns2:rkDocumentAdvis" minOccurs="0"/>
                <xsd:element ref="ns2:rkArchivingPeriod" minOccurs="0"/>
                <xsd:element ref="ns4:wp_tag" minOccurs="0"/>
                <xsd:element ref="ns4:wpDocumentId" minOccurs="0"/>
                <xsd:element ref="ns5:wp_entitynamefield" minOccurs="0"/>
                <xsd:element ref="ns2:wpBusinessModule" minOccurs="0"/>
                <xsd:element ref="ns2:rkProjectNumber" minOccurs="0"/>
                <xsd:element ref="ns2:rkCaseID" minOccurs="0"/>
                <xsd:element ref="ns5:rkParentCase" minOccurs="0"/>
                <xsd:element ref="ns5:rkParentCase_x003a_Name" minOccurs="0"/>
                <xsd:element ref="ns6:wpItemlocation" minOccurs="0"/>
                <xsd:element ref="ns7:rkRelatedDoc" minOccurs="0"/>
                <xsd:element ref="ns2:rkConfidential" minOccurs="0"/>
                <xsd:element ref="ns5:a132bdfb546f423c8c75fff6759d8c9c" minOccurs="0"/>
                <xsd:element ref="ns2:e5404abefda04403849637b8b186ca8b" minOccurs="0"/>
                <xsd:element ref="ns5:gd7dee90b1cc499f93481f7afe283926" minOccurs="0"/>
                <xsd:element ref="ns2:p8b010f7df5842dca681a0912c2bcab2" minOccurs="0"/>
                <xsd:element ref="ns3:TaxCatchAllLabel" minOccurs="0"/>
                <xsd:element ref="ns3:TaxCatchAll" minOccurs="0"/>
                <xsd:element ref="ns5:k2087b9f0eae462ba79b39e95b5da6c1" minOccurs="0"/>
                <xsd:element ref="ns2:a30301ec14f1485491da311a88d487d0" minOccurs="0"/>
                <xsd:element ref="ns5:MediaServiceMetadata" minOccurs="0"/>
                <xsd:element ref="ns5:MediaServiceFastMetadata" minOccurs="0"/>
                <xsd:element ref="ns5:MediaServiceAutoKeyPoints" minOccurs="0"/>
                <xsd:element ref="ns5:MediaServiceKeyPoints" minOccurs="0"/>
                <xsd:element ref="ns5:lcf76f155ced4ddcb4097134ff3c332f" minOccurs="0"/>
                <xsd:element ref="ns5:MediaServiceDateTaken" minOccurs="0"/>
                <xsd:element ref="ns5:MediaLengthInSeconds" minOccurs="0"/>
                <xsd:element ref="ns5:MediaServiceGenerationTime" minOccurs="0"/>
                <xsd:element ref="ns5:MediaServiceEventHashCode" minOccurs="0"/>
                <xsd:element ref="ns5:MediaServiceSearchProperties" minOccurs="0"/>
                <xsd:element ref="ns5:zpaGDPR_Sag_Beregnet" minOccurs="0"/>
                <xsd:element ref="ns7:SharedWithUsers" minOccurs="0"/>
                <xsd:element ref="ns7:SharedWithDetail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ac8df-6fd2-482f-b819-b97b1136af7f" elementFormDefault="qualified">
    <xsd:import namespace="http://schemas.microsoft.com/office/2006/documentManagement/types"/>
    <xsd:import namespace="http://schemas.microsoft.com/office/infopath/2007/PartnerControls"/>
    <xsd:element name="rkActDate" ma:index="2" nillable="true" ma:displayName="Date of document creation" ma:description="If you upload an already existing document, you can use this field to note the original date of creating the document." ma:format="DateOnly" ma:internalName="rkActDate" ma:readOnly="false">
      <xsd:simpleType>
        <xsd:restriction base="dms:DateTime"/>
      </xsd:simpleType>
    </xsd:element>
    <xsd:element name="rkDeletionDate" ma:index="3" nillable="true" ma:displayName="Deletion Date" ma:description="" ma:format="DateOnly" ma:internalName="rkDeletionDate" ma:readOnly="false">
      <xsd:simpleType>
        <xsd:restriction base="dms:DateTime"/>
      </xsd:simpleType>
    </xsd:element>
    <xsd:element name="rkYellowNoteDoc" ma:index="4" nillable="true" ma:displayName="Yellow Note Doc" ma:internalName="rkYellowNoteDoc" ma:readOnly="false">
      <xsd:simpleType>
        <xsd:restriction base="dms:Note">
          <xsd:maxLength value="255"/>
        </xsd:restriction>
      </xsd:simpleType>
    </xsd:element>
    <xsd:element name="rkDocumentAdvis" ma:index="7" nillable="true" ma:displayName="Document Advis" ma:hidden="true" ma:internalName="rkDocumentAdvis" ma:readOnly="false">
      <xsd:simpleType>
        <xsd:restriction base="dms:Note"/>
      </xsd:simpleType>
    </xsd:element>
    <xsd:element name="rkArchivingPeriod" ma:index="8" nillable="true" ma:displayName="Archiving Period" ma:default="2019-2024" ma:hidden="true" ma:internalName="rkArchivingPeriod" ma:readOnly="false">
      <xsd:simpleType>
        <xsd:restriction base="dms:Text">
          <xsd:maxLength value="255"/>
        </xsd:restriction>
      </xsd:simpleType>
    </xsd:element>
    <xsd:element name="wpBusinessModule" ma:index="12" nillable="true" ma:displayName="Business Module" ma:default="LK Sager" ma:hidden="true" ma:internalName="wpBusinessModule" ma:readOnly="false">
      <xsd:simpleType>
        <xsd:restriction base="dms:Text"/>
      </xsd:simpleType>
    </xsd:element>
    <xsd:element name="rkProjectNumber" ma:index="13" nillable="true" ma:displayName="Project Number" ma:default="" ma:hidden="true" ma:internalName="rkProjectNumber" ma:readOnly="false">
      <xsd:simpleType>
        <xsd:restriction base="dms:Text">
          <xsd:maxLength value="255"/>
        </xsd:restriction>
      </xsd:simpleType>
    </xsd:element>
    <xsd:element name="rkCaseID" ma:index="16" nillable="true" ma:displayName="Case ID" ma:default="LK-2022-000402" ma:hidden="true" ma:internalName="rkCaseID" ma:readOnly="false">
      <xsd:simpleType>
        <xsd:restriction base="dms:Text">
          <xsd:maxLength value="255"/>
        </xsd:restriction>
      </xsd:simpleType>
    </xsd:element>
    <xsd:element name="rkConfidential" ma:index="26" nillable="true" ma:displayName="Confidential" ma:default="False" ma:description="" ma:internalName="rkConfidential" ma:readOnly="false">
      <xsd:simpleType>
        <xsd:restriction base="dms:Boolean"/>
      </xsd:simpleType>
    </xsd:element>
    <xsd:element name="e5404abefda04403849637b8b186ca8b" ma:index="28" nillable="true" ma:taxonomy="true" ma:internalName="e5404abefda04403849637b8b186ca8b" ma:taxonomyFieldName="rkDocumentStatus" ma:displayName="Document Status" ma:readOnly="false" ma:default="2;#Final|9ae6fcd9-b451-46c0-9019-188a10b11456" ma:fieldId="{e5404abe-fda0-4403-8496-37b8b186ca8b}" ma:sspId="a6bba7c3-5107-49f1-abb3-1b46ebc15f72" ma:termSetId="78361e7a-d923-40e8-a730-0048d23b6454" ma:anchorId="a29111a7-f711-4224-8350-0bd8393b3a0f" ma:open="false" ma:isKeyword="false">
      <xsd:complexType>
        <xsd:sequence>
          <xsd:element ref="pc:Terms" minOccurs="0" maxOccurs="1"/>
        </xsd:sequence>
      </xsd:complexType>
    </xsd:element>
    <xsd:element name="p8b010f7df5842dca681a0912c2bcab2" ma:index="31" nillable="true" ma:taxonomy="true" ma:internalName="p8b010f7df5842dca681a0912c2bcab2" ma:taxonomyFieldName="rkDocDirection" ma:displayName="Document Direction" ma:readOnly="false" ma:default="1;#Internal|bf6bc60c-60b7-4f48-b412-c18e1ee58d20" ma:fieldId="{98b010f7-df58-42dc-a681-a0912c2bcab2}" ma:sspId="a6bba7c3-5107-49f1-abb3-1b46ebc15f72" ma:termSetId="79fb452f-4e81-49d7-bc6b-6702f6ca3880" ma:anchorId="ff9dba2f-780a-414f-8471-20c97a51bfc6" ma:open="false" ma:isKeyword="false">
      <xsd:complexType>
        <xsd:sequence>
          <xsd:element ref="pc:Terms" minOccurs="0" maxOccurs="1"/>
        </xsd:sequence>
      </xsd:complexType>
    </xsd:element>
    <xsd:element name="a30301ec14f1485491da311a88d487d0" ma:index="37" nillable="true" ma:taxonomy="true" ma:internalName="a30301ec14f1485491da311a88d487d0" ma:taxonomyFieldName="rkOpenConfidential" ma:displayName="Open/Confidential" ma:readOnly="false" ma:default="" ma:fieldId="{a30301ec-14f1-4854-91da-311a88d487d0}" ma:sspId="a6bba7c3-5107-49f1-abb3-1b46ebc15f72" ma:termSetId="a89445e1-73f4-4940-9c6c-20c6e19149d6" ma:anchorId="38c548bf-e54a-488a-9205-2631695ae10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29e298-6711-4c2e-b998-25b6d616e0da" elementFormDefault="qualified">
    <xsd:import namespace="http://schemas.microsoft.com/office/2006/documentManagement/types"/>
    <xsd:import namespace="http://schemas.microsoft.com/office/infopath/2007/PartnerControls"/>
    <xsd:element name="TaxCatchAllLabel" ma:index="32" nillable="true" ma:displayName="Taxonomy Catch All Column1" ma:hidden="true" ma:list="{23018d78-2d73-4d4e-a452-5c0405b59f4b}" ma:internalName="TaxCatchAllLabel" ma:readOnly="true" ma:showField="CatchAllDataLabel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33" nillable="true" ma:displayName="Taxonomy Catch All Column" ma:hidden="true" ma:list="{23018d78-2d73-4d4e-a452-5c0405b59f4b}" ma:internalName="TaxCatchAll" ma:showField="CatchAllData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eec68-b05e-4e2e-88e5-2ac3e13fe809" elementFormDefault="qualified">
    <xsd:import namespace="http://schemas.microsoft.com/office/2006/documentManagement/types"/>
    <xsd:import namespace="http://schemas.microsoft.com/office/infopath/2007/PartnerControls"/>
    <xsd:element name="wp_tag" ma:index="9" nillable="true" ma:displayName="Stage tag" ma:default="Open" ma:internalName="wp_tag" ma:readOnly="false">
      <xsd:simpleType>
        <xsd:restriction base="dms:Text"/>
      </xsd:simpleType>
    </xsd:element>
    <xsd:element name="wpDocumentId" ma:index="10" nillable="true" ma:displayName="Document ID" ma:description="This field is can be used as a unique Document ID set by the WorkPoint Numerator Service" ma:hidden="true" ma:internalName="wpDocumentId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70923-3bf2-47cf-8b1f-69f36b134e00" elementFormDefault="qualified">
    <xsd:import namespace="http://schemas.microsoft.com/office/2006/documentManagement/types"/>
    <xsd:import namespace="http://schemas.microsoft.com/office/infopath/2007/PartnerControls"/>
    <xsd:element name="wp_entitynamefield" ma:index="11" nillable="true" ma:displayName="Case name" ma:default="PS Centre Training Curriculum" ma:hidden="true" ma:internalName="wp_entitynamefield" ma:readOnly="false">
      <xsd:simpleType>
        <xsd:restriction base="dms:Text"/>
      </xsd:simpleType>
    </xsd:element>
    <xsd:element name="rkParentCase" ma:index="18" nillable="true" ma:displayName="Parent Case ID" ma:default="" ma:hidden="true" ma:internalName="rkParentCase" ma:readOnly="false">
      <xsd:simpleType>
        <xsd:restriction base="dms:Text"/>
      </xsd:simpleType>
    </xsd:element>
    <xsd:element name="rkParentCase_x003a_Name" ma:index="19" nillable="true" ma:displayName="Parent Case" ma:default="" ma:hidden="true" ma:internalName="rkParentCase_x003a_Name" ma:readOnly="false">
      <xsd:simpleType>
        <xsd:restriction base="dms:Text"/>
      </xsd:simpleType>
    </xsd:element>
    <xsd:element name="a132bdfb546f423c8c75fff6759d8c9c" ma:index="27" nillable="true" ma:taxonomy="true" ma:internalName="a132bdfb546f423c8c75fff6759d8c9c" ma:taxonomyFieldName="rkProcess" ma:displayName="Process" ma:readOnly="false" ma:default="" ma:fieldId="{a132bdfb-546f-423c-8c75-fff6759d8c9c}" ma:sspId="a6bba7c3-5107-49f1-abb3-1b46ebc15f72" ma:termSetId="00571633-8780-43e7-b6b1-637829dbeb78" ma:anchorId="22bfe7ec-e31c-43a5-822a-3141cd045829" ma:open="false" ma:isKeyword="false">
      <xsd:complexType>
        <xsd:sequence>
          <xsd:element ref="pc:Terms" minOccurs="0" maxOccurs="1"/>
        </xsd:sequence>
      </xsd:complexType>
    </xsd:element>
    <xsd:element name="gd7dee90b1cc499f93481f7afe283926" ma:index="30" nillable="true" ma:taxonomy="true" ma:internalName="gd7dee90b1cc499f93481f7afe283926" ma:taxonomyFieldName="rkCaseRespUnit" ma:displayName="Case Responsible Unit" ma:readOnly="false" ma:default="201;#Psykosociale Referencecenter:PSP Operations|64f39463-cbcd-4306-81e0-8c9d43d647f9" ma:fieldId="{0d7dee90-b1cc-499f-9348-1f7afe283926}" ma:sspId="a6bba7c3-5107-49f1-abb3-1b46ebc15f72" ma:termSetId="8e0c7b93-44db-40e5-8783-45b8f0433ae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2087b9f0eae462ba79b39e95b5da6c1" ma:index="34" nillable="true" ma:taxonomy="true" ma:internalName="k2087b9f0eae462ba79b39e95b5da6c1" ma:taxonomyFieldName="rkSubject" ma:displayName="Subject" ma:readOnly="false" ma:default="58;#Mental Health and Psychosocial Support|c3d237ec-4728-4433-8c55-55bdd81b6d7c;#1;##Internal administration|612d00ef-247d-434e-82e1-015cd6d837a0" ma:fieldId="{42087b9f-0eae-462b-a79b-39e95b5da6c1}" ma:taxonomyMulti="true" ma:sspId="a6bba7c3-5107-49f1-abb3-1b46ebc15f72" ma:termSetId="c39bd6dd-8752-448c-817a-60b94217b09a" ma:anchorId="877d3b0b-78a5-436d-b780-b7d2507d4384" ma:open="false" ma:isKeyword="false">
      <xsd:complexType>
        <xsd:sequence>
          <xsd:element ref="pc:Terms" minOccurs="0" maxOccurs="1"/>
        </xsd:sequence>
      </xsd:complexType>
    </xsd:element>
    <xsd:element name="MediaServiceMetadata" ma:index="3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a6bba7c3-5107-49f1-abb3-1b46ebc15f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4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4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zpaGDPR_Sag_Beregnet" ma:index="49" nillable="true" ma:displayName="GDPR_Sag_Beregnet" ma:default="" ma:internalName="zpaGDPR_Sag_Beregnet" ma:readOnly="false">
      <xsd:simpleType>
        <xsd:restriction base="dms:Text"/>
      </xsd:simpleType>
    </xsd:element>
    <xsd:element name="MediaServiceObjectDetectorVersions" ma:index="5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fd2bb-3d4a-4549-9197-f3410a8da64b" elementFormDefault="qualified">
    <xsd:import namespace="http://schemas.microsoft.com/office/2006/documentManagement/types"/>
    <xsd:import namespace="http://schemas.microsoft.com/office/infopath/2007/PartnerControls"/>
    <xsd:element name="wpItemlocation" ma:index="22" nillable="true" ma:displayName="wpItemLocation" ma:default="52f89f3b39354c7c9851847cb57fcabb;4a4729547dea44959d8bce78817e3c8e;8557;" ma:internalName="wpItem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31ee8-6c2d-4140-b0ca-c2efcac0b45d" elementFormDefault="qualified">
    <xsd:import namespace="http://schemas.microsoft.com/office/2006/documentManagement/types"/>
    <xsd:import namespace="http://schemas.microsoft.com/office/infopath/2007/PartnerControls"/>
    <xsd:element name="rkRelatedDoc" ma:index="25" nillable="true" ma:displayName="Related document" ma:hidden="true" ma:list="{25a70923-3bf2-47cf-8b1f-69f36b134e00}" ma:internalName="rkRelatedDoc" ma:readOnly="false" ma:showField="Title">
      <xsd:simpleType>
        <xsd:restriction base="dms:Lookup"/>
      </xsd:simpleType>
    </xsd:element>
    <xsd:element name="SharedWithUsers" ma:index="5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5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kYellowNoteDoc xmlns="d04ac8df-6fd2-482f-b819-b97b1136af7f" xsi:nil="true"/>
    <rkParentCase xmlns="25a70923-3bf2-47cf-8b1f-69f36b134e00" xsi:nil="true"/>
    <gd7dee90b1cc499f93481f7afe283926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Psykosociale Referencecenter:PSP Operations</TermName>
          <TermId xmlns="http://schemas.microsoft.com/office/infopath/2007/PartnerControls">64f39463-cbcd-4306-81e0-8c9d43d647f9</TermId>
        </TermInfo>
      </Terms>
    </gd7dee90b1cc499f93481f7afe283926>
    <rkDocumentAdvis xmlns="d04ac8df-6fd2-482f-b819-b97b1136af7f" xsi:nil="true"/>
    <p8b010f7df5842dca681a0912c2bcab2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bf6bc60c-60b7-4f48-b412-c18e1ee58d20</TermId>
        </TermInfo>
      </Terms>
    </p8b010f7df5842dca681a0912c2bcab2>
    <lcf76f155ced4ddcb4097134ff3c332f xmlns="25a70923-3bf2-47cf-8b1f-69f36b134e00">
      <Terms xmlns="http://schemas.microsoft.com/office/infopath/2007/PartnerControls"/>
    </lcf76f155ced4ddcb4097134ff3c332f>
    <zpaGDPR_Sag_Beregnet xmlns="25a70923-3bf2-47cf-8b1f-69f36b134e00" xsi:nil="true"/>
    <a132bdfb546f423c8c75fff6759d8c9c xmlns="25a70923-3bf2-47cf-8b1f-69f36b134e00">
      <Terms xmlns="http://schemas.microsoft.com/office/infopath/2007/PartnerControls"/>
    </a132bdfb546f423c8c75fff6759d8c9c>
    <wpBusinessModule xmlns="d04ac8df-6fd2-482f-b819-b97b1136af7f">LK Sager</wpBusinessModule>
    <rkConfidential xmlns="d04ac8df-6fd2-482f-b819-b97b1136af7f">false</rkConfidential>
    <wp_tag xmlns="abbeec68-b05e-4e2e-88e5-2ac3e13fe809">Open</wp_tag>
    <rkCaseID xmlns="d04ac8df-6fd2-482f-b819-b97b1136af7f">LK-2022-000402</rkCaseID>
    <wpDocumentId xmlns="abbeec68-b05e-4e2e-88e5-2ac3e13fe809">2024-193197</wpDocumentId>
    <e5404abefda04403849637b8b186ca8b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9ae6fcd9-b451-46c0-9019-188a10b11456</TermId>
        </TermInfo>
      </Terms>
    </e5404abefda04403849637b8b186ca8b>
    <rkActDate xmlns="d04ac8df-6fd2-482f-b819-b97b1136af7f" xsi:nil="true"/>
    <rkRelatedDoc xmlns="74131ee8-6c2d-4140-b0ca-c2efcac0b45d" xsi:nil="true"/>
    <rkProjectNumber xmlns="d04ac8df-6fd2-482f-b819-b97b1136af7f" xsi:nil="true"/>
    <k2087b9f0eae462ba79b39e95b5da6c1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Mental Health and Psychosocial Support</TermName>
          <TermId xmlns="http://schemas.microsoft.com/office/infopath/2007/PartnerControls">c3d237ec-4728-4433-8c55-55bdd81b6d7c</TermId>
        </TermInfo>
        <TermInfo xmlns="http://schemas.microsoft.com/office/infopath/2007/PartnerControls">
          <TermName xmlns="http://schemas.microsoft.com/office/infopath/2007/PartnerControls">#Internal administration</TermName>
          <TermId xmlns="http://schemas.microsoft.com/office/infopath/2007/PartnerControls">612d00ef-247d-434e-82e1-015cd6d837a0</TermId>
        </TermInfo>
      </Terms>
    </k2087b9f0eae462ba79b39e95b5da6c1>
    <rkArchivingPeriod xmlns="d04ac8df-6fd2-482f-b819-b97b1136af7f">2019-2024</rkArchivingPeriod>
    <wp_entitynamefield xmlns="25a70923-3bf2-47cf-8b1f-69f36b134e00">PS Centre Training Curriculum</wp_entitynamefield>
    <rkDeletionDate xmlns="d04ac8df-6fd2-482f-b819-b97b1136af7f" xsi:nil="true"/>
    <TaxCatchAll xmlns="9a29e298-6711-4c2e-b998-25b6d616e0da">
      <Value>201</Value>
      <Value>11</Value>
      <Value>10</Value>
      <Value>9</Value>
      <Value>58</Value>
      <Value>1</Value>
    </TaxCatchAll>
    <a30301ec14f1485491da311a88d487d0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Open</TermName>
          <TermId xmlns="http://schemas.microsoft.com/office/infopath/2007/PartnerControls">5b634c15-81a0-4474-a1b9-c7fcf95d35c4</TermId>
        </TermInfo>
      </Terms>
    </a30301ec14f1485491da311a88d487d0>
    <rkParentCase_x003a_Name xmlns="25a70923-3bf2-47cf-8b1f-69f36b134e00" xsi:nil="true"/>
    <wpItemlocation xmlns="14bfd2bb-3d4a-4549-9197-f3410a8da64b">52f89f3b39354c7c9851847cb57fcabb;4a4729547dea44959d8bce78817e3c8e;8557;</wpItemlocation>
  </documentManagement>
</p:properties>
</file>

<file path=customXml/itemProps1.xml><?xml version="1.0" encoding="utf-8"?>
<ds:datastoreItem xmlns:ds="http://schemas.openxmlformats.org/officeDocument/2006/customXml" ds:itemID="{21EDF9CF-DD26-4687-BE46-81831555323C}"/>
</file>

<file path=customXml/itemProps2.xml><?xml version="1.0" encoding="utf-8"?>
<ds:datastoreItem xmlns:ds="http://schemas.openxmlformats.org/officeDocument/2006/customXml" ds:itemID="{0690A166-3C22-401E-9B1C-8EBB0D7251CE}"/>
</file>

<file path=customXml/itemProps3.xml><?xml version="1.0" encoding="utf-8"?>
<ds:datastoreItem xmlns:ds="http://schemas.openxmlformats.org/officeDocument/2006/customXml" ds:itemID="{B7E65D2A-2B86-4C7D-AB89-3E25C7088257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Sarah Harrison</dc:creator>
  <dcterms:created xsi:type="dcterms:W3CDTF">2021-01-13T16:07:33Z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kSubject">
    <vt:lpwstr>58;#Mental Health and Psychosocial Support|c3d237ec-4728-4433-8c55-55bdd81b6d7c;#1;##Internal administration|612d00ef-247d-434e-82e1-015cd6d837a0</vt:lpwstr>
  </property>
  <property fmtid="{D5CDD505-2E9C-101B-9397-08002B2CF9AE}" pid="3" name="rkCaseRespUnit">
    <vt:lpwstr>201;#Psykosociale Referencecenter:PSP Operations|64f39463-cbcd-4306-81e0-8c9d43d647f9</vt:lpwstr>
  </property>
  <property fmtid="{D5CDD505-2E9C-101B-9397-08002B2CF9AE}" pid="4" name="rkProcess">
    <vt:lpwstr/>
  </property>
  <property fmtid="{D5CDD505-2E9C-101B-9397-08002B2CF9AE}" pid="5" name="rkOpenConfidential">
    <vt:lpwstr>9;#Open|5b634c15-81a0-4474-a1b9-c7fcf95d35c4</vt:lpwstr>
  </property>
  <property fmtid="{D5CDD505-2E9C-101B-9397-08002B2CF9AE}" pid="6" name="rkDocDirection">
    <vt:lpwstr>10;#Internal|bf6bc60c-60b7-4f48-b412-c18e1ee58d20</vt:lpwstr>
  </property>
  <property fmtid="{D5CDD505-2E9C-101B-9397-08002B2CF9AE}" pid="7" name="rkDocumentStatus">
    <vt:lpwstr>11;#Final|9ae6fcd9-b451-46c0-9019-188a10b11456</vt:lpwstr>
  </property>
  <property fmtid="{D5CDD505-2E9C-101B-9397-08002B2CF9AE}" pid="8" name="ContentTypeId">
    <vt:lpwstr>0x010100BAF7254234723E48BEAA5279D19E83B800EBB4AA2DC59ED041BFD0D8CBDBF3954F</vt:lpwstr>
  </property>
  <property fmtid="{D5CDD505-2E9C-101B-9397-08002B2CF9AE}" pid="9" name="MediaServiceImageTags">
    <vt:lpwstr/>
  </property>
</Properties>
</file>